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282"/>
  </p:notesMasterIdLst>
  <p:sldIdLst>
    <p:sldId id="556" r:id="rId2"/>
    <p:sldId id="257" r:id="rId3"/>
    <p:sldId id="414" r:id="rId4"/>
    <p:sldId id="437" r:id="rId5"/>
    <p:sldId id="429" r:id="rId6"/>
    <p:sldId id="591" r:id="rId7"/>
    <p:sldId id="470" r:id="rId8"/>
    <p:sldId id="588" r:id="rId9"/>
    <p:sldId id="261" r:id="rId10"/>
    <p:sldId id="262" r:id="rId11"/>
    <p:sldId id="263" r:id="rId12"/>
    <p:sldId id="265" r:id="rId13"/>
    <p:sldId id="416" r:id="rId14"/>
    <p:sldId id="264" r:id="rId15"/>
    <p:sldId id="415" r:id="rId16"/>
    <p:sldId id="490" r:id="rId17"/>
    <p:sldId id="554" r:id="rId18"/>
    <p:sldId id="266" r:id="rId19"/>
    <p:sldId id="267" r:id="rId20"/>
    <p:sldId id="471" r:id="rId21"/>
    <p:sldId id="589" r:id="rId22"/>
    <p:sldId id="472" r:id="rId23"/>
    <p:sldId id="272" r:id="rId24"/>
    <p:sldId id="273" r:id="rId25"/>
    <p:sldId id="274" r:id="rId26"/>
    <p:sldId id="275" r:id="rId27"/>
    <p:sldId id="473" r:id="rId28"/>
    <p:sldId id="418" r:id="rId29"/>
    <p:sldId id="276" r:id="rId30"/>
    <p:sldId id="277" r:id="rId31"/>
    <p:sldId id="493" r:id="rId32"/>
    <p:sldId id="441" r:id="rId33"/>
    <p:sldId id="492" r:id="rId34"/>
    <p:sldId id="278" r:id="rId35"/>
    <p:sldId id="279" r:id="rId36"/>
    <p:sldId id="419" r:id="rId37"/>
    <p:sldId id="280" r:id="rId38"/>
    <p:sldId id="283" r:id="rId39"/>
    <p:sldId id="284" r:id="rId40"/>
    <p:sldId id="285" r:id="rId41"/>
    <p:sldId id="439" r:id="rId42"/>
    <p:sldId id="438" r:id="rId43"/>
    <p:sldId id="440" r:id="rId44"/>
    <p:sldId id="435" r:id="rId45"/>
    <p:sldId id="421" r:id="rId46"/>
    <p:sldId id="287" r:id="rId47"/>
    <p:sldId id="288" r:id="rId48"/>
    <p:sldId id="442" r:id="rId49"/>
    <p:sldId id="289" r:id="rId50"/>
    <p:sldId id="443" r:id="rId51"/>
    <p:sldId id="290" r:id="rId52"/>
    <p:sldId id="291" r:id="rId53"/>
    <p:sldId id="444" r:id="rId54"/>
    <p:sldId id="292" r:id="rId55"/>
    <p:sldId id="293" r:id="rId56"/>
    <p:sldId id="294" r:id="rId57"/>
    <p:sldId id="445" r:id="rId58"/>
    <p:sldId id="478" r:id="rId59"/>
    <p:sldId id="479" r:id="rId60"/>
    <p:sldId id="480" r:id="rId61"/>
    <p:sldId id="481" r:id="rId62"/>
    <p:sldId id="466" r:id="rId63"/>
    <p:sldId id="446" r:id="rId64"/>
    <p:sldId id="303" r:id="rId65"/>
    <p:sldId id="447" r:id="rId66"/>
    <p:sldId id="448" r:id="rId67"/>
    <p:sldId id="449" r:id="rId68"/>
    <p:sldId id="422" r:id="rId69"/>
    <p:sldId id="304" r:id="rId70"/>
    <p:sldId id="306" r:id="rId71"/>
    <p:sldId id="495" r:id="rId72"/>
    <p:sldId id="496" r:id="rId73"/>
    <p:sldId id="307" r:id="rId74"/>
    <p:sldId id="494" r:id="rId75"/>
    <p:sldId id="308" r:id="rId76"/>
    <p:sldId id="450" r:id="rId77"/>
    <p:sldId id="477" r:id="rId78"/>
    <p:sldId id="309" r:id="rId79"/>
    <p:sldId id="451" r:id="rId80"/>
    <p:sldId id="310" r:id="rId81"/>
    <p:sldId id="482" r:id="rId82"/>
    <p:sldId id="452" r:id="rId83"/>
    <p:sldId id="311" r:id="rId84"/>
    <p:sldId id="453" r:id="rId85"/>
    <p:sldId id="312" r:id="rId86"/>
    <p:sldId id="313" r:id="rId87"/>
    <p:sldId id="314" r:id="rId88"/>
    <p:sldId id="315" r:id="rId89"/>
    <p:sldId id="316" r:id="rId90"/>
    <p:sldId id="483" r:id="rId91"/>
    <p:sldId id="317" r:id="rId92"/>
    <p:sldId id="454" r:id="rId93"/>
    <p:sldId id="484" r:id="rId94"/>
    <p:sldId id="318" r:id="rId95"/>
    <p:sldId id="455" r:id="rId96"/>
    <p:sldId id="485" r:id="rId97"/>
    <p:sldId id="319" r:id="rId98"/>
    <p:sldId id="456" r:id="rId99"/>
    <p:sldId id="457" r:id="rId100"/>
    <p:sldId id="486" r:id="rId101"/>
    <p:sldId id="320" r:id="rId102"/>
    <p:sldId id="321" r:id="rId103"/>
    <p:sldId id="458" r:id="rId104"/>
    <p:sldId id="322" r:id="rId105"/>
    <p:sldId id="459" r:id="rId106"/>
    <p:sldId id="323" r:id="rId107"/>
    <p:sldId id="487" r:id="rId108"/>
    <p:sldId id="503" r:id="rId109"/>
    <p:sldId id="460" r:id="rId110"/>
    <p:sldId id="324" r:id="rId111"/>
    <p:sldId id="461" r:id="rId112"/>
    <p:sldId id="325" r:id="rId113"/>
    <p:sldId id="497" r:id="rId114"/>
    <p:sldId id="498" r:id="rId115"/>
    <p:sldId id="488" r:id="rId116"/>
    <p:sldId id="489" r:id="rId117"/>
    <p:sldId id="500" r:id="rId118"/>
    <p:sldId id="499" r:id="rId119"/>
    <p:sldId id="501" r:id="rId120"/>
    <p:sldId id="462" r:id="rId121"/>
    <p:sldId id="326" r:id="rId122"/>
    <p:sldId id="463" r:id="rId123"/>
    <p:sldId id="327" r:id="rId124"/>
    <p:sldId id="505" r:id="rId125"/>
    <p:sldId id="504" r:id="rId126"/>
    <p:sldId id="507" r:id="rId127"/>
    <p:sldId id="515" r:id="rId128"/>
    <p:sldId id="516" r:id="rId129"/>
    <p:sldId id="517" r:id="rId130"/>
    <p:sldId id="518" r:id="rId131"/>
    <p:sldId id="546" r:id="rId132"/>
    <p:sldId id="519" r:id="rId133"/>
    <p:sldId id="521" r:id="rId134"/>
    <p:sldId id="522" r:id="rId135"/>
    <p:sldId id="508" r:id="rId136"/>
    <p:sldId id="555" r:id="rId137"/>
    <p:sldId id="553" r:id="rId138"/>
    <p:sldId id="512" r:id="rId139"/>
    <p:sldId id="523" r:id="rId140"/>
    <p:sldId id="524" r:id="rId141"/>
    <p:sldId id="525" r:id="rId142"/>
    <p:sldId id="526" r:id="rId143"/>
    <p:sldId id="528" r:id="rId144"/>
    <p:sldId id="527" r:id="rId145"/>
    <p:sldId id="529" r:id="rId146"/>
    <p:sldId id="530" r:id="rId147"/>
    <p:sldId id="464" r:id="rId148"/>
    <p:sldId id="331" r:id="rId149"/>
    <p:sldId id="332" r:id="rId150"/>
    <p:sldId id="333" r:id="rId151"/>
    <p:sldId id="334" r:id="rId152"/>
    <p:sldId id="335" r:id="rId153"/>
    <p:sldId id="336" r:id="rId154"/>
    <p:sldId id="337" r:id="rId155"/>
    <p:sldId id="531" r:id="rId156"/>
    <p:sldId id="532" r:id="rId157"/>
    <p:sldId id="533" r:id="rId158"/>
    <p:sldId id="534" r:id="rId159"/>
    <p:sldId id="536" r:id="rId160"/>
    <p:sldId id="535" r:id="rId161"/>
    <p:sldId id="537" r:id="rId162"/>
    <p:sldId id="538" r:id="rId163"/>
    <p:sldId id="539" r:id="rId164"/>
    <p:sldId id="540" r:id="rId165"/>
    <p:sldId id="541" r:id="rId166"/>
    <p:sldId id="465" r:id="rId167"/>
    <p:sldId id="423" r:id="rId168"/>
    <p:sldId id="340" r:id="rId169"/>
    <p:sldId id="341" r:id="rId170"/>
    <p:sldId id="342" r:id="rId171"/>
    <p:sldId id="344" r:id="rId172"/>
    <p:sldId id="345" r:id="rId173"/>
    <p:sldId id="542" r:id="rId174"/>
    <p:sldId id="346" r:id="rId175"/>
    <p:sldId id="347" r:id="rId176"/>
    <p:sldId id="547" r:id="rId177"/>
    <p:sldId id="348" r:id="rId178"/>
    <p:sldId id="349" r:id="rId179"/>
    <p:sldId id="350" r:id="rId180"/>
    <p:sldId id="351" r:id="rId181"/>
    <p:sldId id="352" r:id="rId182"/>
    <p:sldId id="353" r:id="rId183"/>
    <p:sldId id="354" r:id="rId184"/>
    <p:sldId id="585" r:id="rId185"/>
    <p:sldId id="357" r:id="rId186"/>
    <p:sldId id="356" r:id="rId187"/>
    <p:sldId id="543" r:id="rId188"/>
    <p:sldId id="358" r:id="rId189"/>
    <p:sldId id="587" r:id="rId190"/>
    <p:sldId id="359" r:id="rId191"/>
    <p:sldId id="360" r:id="rId192"/>
    <p:sldId id="361" r:id="rId193"/>
    <p:sldId id="362" r:id="rId194"/>
    <p:sldId id="363" r:id="rId195"/>
    <p:sldId id="364" r:id="rId196"/>
    <p:sldId id="365" r:id="rId197"/>
    <p:sldId id="366" r:id="rId198"/>
    <p:sldId id="367" r:id="rId199"/>
    <p:sldId id="368" r:id="rId200"/>
    <p:sldId id="369" r:id="rId201"/>
    <p:sldId id="510" r:id="rId202"/>
    <p:sldId id="425" r:id="rId203"/>
    <p:sldId id="551" r:id="rId204"/>
    <p:sldId id="370" r:id="rId205"/>
    <p:sldId id="371" r:id="rId206"/>
    <p:sldId id="372" r:id="rId207"/>
    <p:sldId id="373" r:id="rId208"/>
    <p:sldId id="374" r:id="rId209"/>
    <p:sldId id="426" r:id="rId210"/>
    <p:sldId id="375" r:id="rId211"/>
    <p:sldId id="376" r:id="rId212"/>
    <p:sldId id="377" r:id="rId213"/>
    <p:sldId id="378" r:id="rId214"/>
    <p:sldId id="379" r:id="rId215"/>
    <p:sldId id="380" r:id="rId216"/>
    <p:sldId id="381" r:id="rId217"/>
    <p:sldId id="382" r:id="rId218"/>
    <p:sldId id="383" r:id="rId219"/>
    <p:sldId id="384" r:id="rId220"/>
    <p:sldId id="385" r:id="rId221"/>
    <p:sldId id="386" r:id="rId222"/>
    <p:sldId id="387" r:id="rId223"/>
    <p:sldId id="388" r:id="rId224"/>
    <p:sldId id="389" r:id="rId225"/>
    <p:sldId id="511" r:id="rId226"/>
    <p:sldId id="391" r:id="rId227"/>
    <p:sldId id="392" r:id="rId228"/>
    <p:sldId id="393" r:id="rId229"/>
    <p:sldId id="394" r:id="rId230"/>
    <p:sldId id="395" r:id="rId231"/>
    <p:sldId id="396" r:id="rId232"/>
    <p:sldId id="397" r:id="rId233"/>
    <p:sldId id="398" r:id="rId234"/>
    <p:sldId id="399" r:id="rId235"/>
    <p:sldId id="400" r:id="rId236"/>
    <p:sldId id="467" r:id="rId237"/>
    <p:sldId id="468" r:id="rId238"/>
    <p:sldId id="590" r:id="rId239"/>
    <p:sldId id="401" r:id="rId240"/>
    <p:sldId id="402" r:id="rId241"/>
    <p:sldId id="403" r:id="rId242"/>
    <p:sldId id="404" r:id="rId243"/>
    <p:sldId id="405" r:id="rId244"/>
    <p:sldId id="406" r:id="rId245"/>
    <p:sldId id="407" r:id="rId246"/>
    <p:sldId id="408" r:id="rId247"/>
    <p:sldId id="409" r:id="rId248"/>
    <p:sldId id="410" r:id="rId249"/>
    <p:sldId id="411" r:id="rId250"/>
    <p:sldId id="412" r:id="rId251"/>
    <p:sldId id="413" r:id="rId252"/>
    <p:sldId id="469" r:id="rId253"/>
    <p:sldId id="548" r:id="rId254"/>
    <p:sldId id="550" r:id="rId255"/>
    <p:sldId id="559" r:id="rId256"/>
    <p:sldId id="563" r:id="rId257"/>
    <p:sldId id="564" r:id="rId258"/>
    <p:sldId id="562" r:id="rId259"/>
    <p:sldId id="561" r:id="rId260"/>
    <p:sldId id="560" r:id="rId261"/>
    <p:sldId id="565" r:id="rId262"/>
    <p:sldId id="566" r:id="rId263"/>
    <p:sldId id="567" r:id="rId264"/>
    <p:sldId id="568" r:id="rId265"/>
    <p:sldId id="569" r:id="rId266"/>
    <p:sldId id="570" r:id="rId267"/>
    <p:sldId id="571" r:id="rId268"/>
    <p:sldId id="572" r:id="rId269"/>
    <p:sldId id="573" r:id="rId270"/>
    <p:sldId id="574" r:id="rId271"/>
    <p:sldId id="575" r:id="rId272"/>
    <p:sldId id="576" r:id="rId273"/>
    <p:sldId id="577" r:id="rId274"/>
    <p:sldId id="578" r:id="rId275"/>
    <p:sldId id="579" r:id="rId276"/>
    <p:sldId id="580" r:id="rId277"/>
    <p:sldId id="581" r:id="rId278"/>
    <p:sldId id="582" r:id="rId279"/>
    <p:sldId id="583" r:id="rId280"/>
    <p:sldId id="584" r:id="rId281"/>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31" autoAdjust="0"/>
    <p:restoredTop sz="94660"/>
  </p:normalViewPr>
  <p:slideViewPr>
    <p:cSldViewPr>
      <p:cViewPr>
        <p:scale>
          <a:sx n="100" d="100"/>
          <a:sy n="100" d="100"/>
        </p:scale>
        <p:origin x="-1074" y="28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268" Type="http://schemas.openxmlformats.org/officeDocument/2006/relationships/slide" Target="slides/slide267.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slide" Target="slides/slide257.xml"/><Relationship Id="rId279" Type="http://schemas.openxmlformats.org/officeDocument/2006/relationships/slide" Target="slides/slide278.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269" Type="http://schemas.openxmlformats.org/officeDocument/2006/relationships/slide" Target="slides/slide268.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280" Type="http://schemas.openxmlformats.org/officeDocument/2006/relationships/slide" Target="slides/slide279.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260" Type="http://schemas.openxmlformats.org/officeDocument/2006/relationships/slide" Target="slides/slide259.xml"/><Relationship Id="rId265" Type="http://schemas.openxmlformats.org/officeDocument/2006/relationships/slide" Target="slides/slide264.xml"/><Relationship Id="rId281" Type="http://schemas.openxmlformats.org/officeDocument/2006/relationships/slide" Target="slides/slide280.xml"/><Relationship Id="rId286" Type="http://schemas.openxmlformats.org/officeDocument/2006/relationships/tableStyles" Target="tableStyle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slide" Target="slides/slide217.xml"/><Relationship Id="rId234" Type="http://schemas.openxmlformats.org/officeDocument/2006/relationships/slide" Target="slides/slide233.xml"/><Relationship Id="rId239" Type="http://schemas.openxmlformats.org/officeDocument/2006/relationships/slide" Target="slides/slide238.xml"/><Relationship Id="rId2" Type="http://schemas.openxmlformats.org/officeDocument/2006/relationships/slide" Target="slides/slide1.xml"/><Relationship Id="rId29" Type="http://schemas.openxmlformats.org/officeDocument/2006/relationships/slide" Target="slides/slide28.xml"/><Relationship Id="rId250" Type="http://schemas.openxmlformats.org/officeDocument/2006/relationships/slide" Target="slides/slide249.xml"/><Relationship Id="rId255" Type="http://schemas.openxmlformats.org/officeDocument/2006/relationships/slide" Target="slides/slide254.xml"/><Relationship Id="rId271" Type="http://schemas.openxmlformats.org/officeDocument/2006/relationships/slide" Target="slides/slide270.xml"/><Relationship Id="rId276" Type="http://schemas.openxmlformats.org/officeDocument/2006/relationships/slide" Target="slides/slide275.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slide" Target="slides/slide228.xml"/><Relationship Id="rId19" Type="http://schemas.openxmlformats.org/officeDocument/2006/relationships/slide" Target="slides/slide18.xml"/><Relationship Id="rId224" Type="http://schemas.openxmlformats.org/officeDocument/2006/relationships/slide" Target="slides/slide223.xml"/><Relationship Id="rId240" Type="http://schemas.openxmlformats.org/officeDocument/2006/relationships/slide" Target="slides/slide239.xml"/><Relationship Id="rId245" Type="http://schemas.openxmlformats.org/officeDocument/2006/relationships/slide" Target="slides/slide244.xml"/><Relationship Id="rId261" Type="http://schemas.openxmlformats.org/officeDocument/2006/relationships/slide" Target="slides/slide260.xml"/><Relationship Id="rId266" Type="http://schemas.openxmlformats.org/officeDocument/2006/relationships/slide" Target="slides/slide265.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282"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slide" Target="slides/slide234.xml"/><Relationship Id="rId251" Type="http://schemas.openxmlformats.org/officeDocument/2006/relationships/slide" Target="slides/slide250.xml"/><Relationship Id="rId256" Type="http://schemas.openxmlformats.org/officeDocument/2006/relationships/slide" Target="slides/slide255.xml"/><Relationship Id="rId277" Type="http://schemas.openxmlformats.org/officeDocument/2006/relationships/slide" Target="slides/slide276.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72" Type="http://schemas.openxmlformats.org/officeDocument/2006/relationships/slide" Target="slides/slide27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241" Type="http://schemas.openxmlformats.org/officeDocument/2006/relationships/slide" Target="slides/slide240.xml"/><Relationship Id="rId246" Type="http://schemas.openxmlformats.org/officeDocument/2006/relationships/slide" Target="slides/slide245.xml"/><Relationship Id="rId267" Type="http://schemas.openxmlformats.org/officeDocument/2006/relationships/slide" Target="slides/slide266.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262" Type="http://schemas.openxmlformats.org/officeDocument/2006/relationships/slide" Target="slides/slide261.xml"/><Relationship Id="rId283"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viewProps" Target="viewProps.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theme" Target="theme/theme1.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076281-B9F5-49D0-B6C9-2307E9500BB2}" type="datetimeFigureOut">
              <a:rPr lang="pt-BR" smtClean="0"/>
              <a:t>19/09/2017</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948100-B353-4B3E-A078-1BE48CC9DF38}" type="slidenum">
              <a:rPr lang="pt-BR" smtClean="0"/>
              <a:t>‹nº›</a:t>
            </a:fld>
            <a:endParaRPr lang="pt-BR"/>
          </a:p>
        </p:txBody>
      </p:sp>
    </p:spTree>
    <p:extLst>
      <p:ext uri="{BB962C8B-B14F-4D97-AF65-F5344CB8AC3E}">
        <p14:creationId xmlns:p14="http://schemas.microsoft.com/office/powerpoint/2010/main" val="1790034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1232764E-D471-4D31-A536-BC4969EAEF47}" type="slidenum">
              <a:rPr lang="pt-BR" smtClean="0"/>
              <a:t>8</a:t>
            </a:fld>
            <a:endParaRPr lang="pt-BR"/>
          </a:p>
        </p:txBody>
      </p:sp>
    </p:spTree>
    <p:extLst>
      <p:ext uri="{BB962C8B-B14F-4D97-AF65-F5344CB8AC3E}">
        <p14:creationId xmlns:p14="http://schemas.microsoft.com/office/powerpoint/2010/main" val="3881264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71948100-B353-4B3E-A078-1BE48CC9DF38}" type="slidenum">
              <a:rPr lang="pt-BR" smtClean="0"/>
              <a:t>112</a:t>
            </a:fld>
            <a:endParaRPr lang="pt-BR"/>
          </a:p>
        </p:txBody>
      </p:sp>
    </p:spTree>
    <p:extLst>
      <p:ext uri="{BB962C8B-B14F-4D97-AF65-F5344CB8AC3E}">
        <p14:creationId xmlns:p14="http://schemas.microsoft.com/office/powerpoint/2010/main" val="12342922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9F988973-F88F-4045-814C-029A8B63D67C}" type="datetimeFigureOut">
              <a:rPr lang="pt-BR" smtClean="0"/>
              <a:pPr/>
              <a:t>19/09/2017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4B607AB3-1475-4DD1-9918-AEC4F352F5FF}" type="slidenum">
              <a:rPr lang="pt-BR" smtClean="0"/>
              <a:pPr/>
              <a:t>‹nº›</a:t>
            </a:fld>
            <a:endParaRPr lang="pt-BR"/>
          </a:p>
        </p:txBody>
      </p:sp>
    </p:spTree>
    <p:extLst>
      <p:ext uri="{BB962C8B-B14F-4D97-AF65-F5344CB8AC3E}">
        <p14:creationId xmlns:p14="http://schemas.microsoft.com/office/powerpoint/2010/main" val="2335377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9F988973-F88F-4045-814C-029A8B63D67C}" type="datetimeFigureOut">
              <a:rPr lang="pt-BR" smtClean="0"/>
              <a:pPr/>
              <a:t>19/09/2017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4B607AB3-1475-4DD1-9918-AEC4F352F5FF}" type="slidenum">
              <a:rPr lang="pt-BR" smtClean="0"/>
              <a:pPr/>
              <a:t>‹nº›</a:t>
            </a:fld>
            <a:endParaRPr lang="pt-BR"/>
          </a:p>
        </p:txBody>
      </p:sp>
    </p:spTree>
    <p:extLst>
      <p:ext uri="{BB962C8B-B14F-4D97-AF65-F5344CB8AC3E}">
        <p14:creationId xmlns:p14="http://schemas.microsoft.com/office/powerpoint/2010/main" val="3516557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9F988973-F88F-4045-814C-029A8B63D67C}" type="datetimeFigureOut">
              <a:rPr lang="pt-BR" smtClean="0"/>
              <a:pPr/>
              <a:t>19/09/2017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4B607AB3-1475-4DD1-9918-AEC4F352F5FF}" type="slidenum">
              <a:rPr lang="pt-BR" smtClean="0"/>
              <a:pPr/>
              <a:t>‹nº›</a:t>
            </a:fld>
            <a:endParaRPr lang="pt-BR"/>
          </a:p>
        </p:txBody>
      </p:sp>
    </p:spTree>
    <p:extLst>
      <p:ext uri="{BB962C8B-B14F-4D97-AF65-F5344CB8AC3E}">
        <p14:creationId xmlns:p14="http://schemas.microsoft.com/office/powerpoint/2010/main" val="1482351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9F988973-F88F-4045-814C-029A8B63D67C}" type="datetimeFigureOut">
              <a:rPr lang="pt-BR" smtClean="0"/>
              <a:pPr/>
              <a:t>19/09/2017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4B607AB3-1475-4DD1-9918-AEC4F352F5FF}" type="slidenum">
              <a:rPr lang="pt-BR" smtClean="0"/>
              <a:pPr/>
              <a:t>‹nº›</a:t>
            </a:fld>
            <a:endParaRPr lang="pt-BR"/>
          </a:p>
        </p:txBody>
      </p:sp>
    </p:spTree>
    <p:extLst>
      <p:ext uri="{BB962C8B-B14F-4D97-AF65-F5344CB8AC3E}">
        <p14:creationId xmlns:p14="http://schemas.microsoft.com/office/powerpoint/2010/main" val="1799903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9F988973-F88F-4045-814C-029A8B63D67C}" type="datetimeFigureOut">
              <a:rPr lang="pt-BR" smtClean="0"/>
              <a:pPr/>
              <a:t>19/09/2017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4B607AB3-1475-4DD1-9918-AEC4F352F5FF}" type="slidenum">
              <a:rPr lang="pt-BR" smtClean="0"/>
              <a:pPr/>
              <a:t>‹nº›</a:t>
            </a:fld>
            <a:endParaRPr lang="pt-BR"/>
          </a:p>
        </p:txBody>
      </p:sp>
    </p:spTree>
    <p:extLst>
      <p:ext uri="{BB962C8B-B14F-4D97-AF65-F5344CB8AC3E}">
        <p14:creationId xmlns:p14="http://schemas.microsoft.com/office/powerpoint/2010/main" val="12946028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9F988973-F88F-4045-814C-029A8B63D67C}" type="datetimeFigureOut">
              <a:rPr lang="pt-BR" smtClean="0"/>
              <a:pPr/>
              <a:t>19/09/2017</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4B607AB3-1475-4DD1-9918-AEC4F352F5FF}" type="slidenum">
              <a:rPr lang="pt-BR" smtClean="0"/>
              <a:pPr/>
              <a:t>‹nº›</a:t>
            </a:fld>
            <a:endParaRPr lang="pt-BR"/>
          </a:p>
        </p:txBody>
      </p:sp>
    </p:spTree>
    <p:extLst>
      <p:ext uri="{BB962C8B-B14F-4D97-AF65-F5344CB8AC3E}">
        <p14:creationId xmlns:p14="http://schemas.microsoft.com/office/powerpoint/2010/main" val="568452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9F988973-F88F-4045-814C-029A8B63D67C}" type="datetimeFigureOut">
              <a:rPr lang="pt-BR" smtClean="0"/>
              <a:pPr/>
              <a:t>19/09/2017</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4B607AB3-1475-4DD1-9918-AEC4F352F5FF}" type="slidenum">
              <a:rPr lang="pt-BR" smtClean="0"/>
              <a:pPr/>
              <a:t>‹nº›</a:t>
            </a:fld>
            <a:endParaRPr lang="pt-BR"/>
          </a:p>
        </p:txBody>
      </p:sp>
    </p:spTree>
    <p:extLst>
      <p:ext uri="{BB962C8B-B14F-4D97-AF65-F5344CB8AC3E}">
        <p14:creationId xmlns:p14="http://schemas.microsoft.com/office/powerpoint/2010/main" val="19371781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9F988973-F88F-4045-814C-029A8B63D67C}" type="datetimeFigureOut">
              <a:rPr lang="pt-BR" smtClean="0"/>
              <a:pPr/>
              <a:t>19/09/2017</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4B607AB3-1475-4DD1-9918-AEC4F352F5FF}" type="slidenum">
              <a:rPr lang="pt-BR" smtClean="0"/>
              <a:pPr/>
              <a:t>‹nº›</a:t>
            </a:fld>
            <a:endParaRPr lang="pt-BR"/>
          </a:p>
        </p:txBody>
      </p:sp>
    </p:spTree>
    <p:extLst>
      <p:ext uri="{BB962C8B-B14F-4D97-AF65-F5344CB8AC3E}">
        <p14:creationId xmlns:p14="http://schemas.microsoft.com/office/powerpoint/2010/main" val="1637453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9F988973-F88F-4045-814C-029A8B63D67C}" type="datetimeFigureOut">
              <a:rPr lang="pt-BR" smtClean="0"/>
              <a:pPr/>
              <a:t>19/09/2017</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4B607AB3-1475-4DD1-9918-AEC4F352F5FF}" type="slidenum">
              <a:rPr lang="pt-BR" smtClean="0"/>
              <a:pPr/>
              <a:t>‹nº›</a:t>
            </a:fld>
            <a:endParaRPr lang="pt-BR"/>
          </a:p>
        </p:txBody>
      </p:sp>
    </p:spTree>
    <p:extLst>
      <p:ext uri="{BB962C8B-B14F-4D97-AF65-F5344CB8AC3E}">
        <p14:creationId xmlns:p14="http://schemas.microsoft.com/office/powerpoint/2010/main" val="31528373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9F988973-F88F-4045-814C-029A8B63D67C}" type="datetimeFigureOut">
              <a:rPr lang="pt-BR" smtClean="0"/>
              <a:pPr/>
              <a:t>19/09/2017</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4B607AB3-1475-4DD1-9918-AEC4F352F5FF}" type="slidenum">
              <a:rPr lang="pt-BR" smtClean="0"/>
              <a:pPr/>
              <a:t>‹nº›</a:t>
            </a:fld>
            <a:endParaRPr lang="pt-BR"/>
          </a:p>
        </p:txBody>
      </p:sp>
    </p:spTree>
    <p:extLst>
      <p:ext uri="{BB962C8B-B14F-4D97-AF65-F5344CB8AC3E}">
        <p14:creationId xmlns:p14="http://schemas.microsoft.com/office/powerpoint/2010/main" val="1169654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9F988973-F88F-4045-814C-029A8B63D67C}" type="datetimeFigureOut">
              <a:rPr lang="pt-BR" smtClean="0"/>
              <a:pPr/>
              <a:t>19/09/2017</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4B607AB3-1475-4DD1-9918-AEC4F352F5FF}" type="slidenum">
              <a:rPr lang="pt-BR" smtClean="0"/>
              <a:pPr/>
              <a:t>‹nº›</a:t>
            </a:fld>
            <a:endParaRPr lang="pt-BR"/>
          </a:p>
        </p:txBody>
      </p:sp>
    </p:spTree>
    <p:extLst>
      <p:ext uri="{BB962C8B-B14F-4D97-AF65-F5344CB8AC3E}">
        <p14:creationId xmlns:p14="http://schemas.microsoft.com/office/powerpoint/2010/main" val="3171191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988973-F88F-4045-814C-029A8B63D67C}" type="datetimeFigureOut">
              <a:rPr lang="pt-BR" smtClean="0"/>
              <a:pPr/>
              <a:t>19/09/2017</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607AB3-1475-4DD1-9918-AEC4F352F5FF}" type="slidenum">
              <a:rPr lang="pt-BR" smtClean="0"/>
              <a:pPr/>
              <a:t>‹nº›</a:t>
            </a:fld>
            <a:endParaRPr lang="pt-BR"/>
          </a:p>
        </p:txBody>
      </p:sp>
    </p:spTree>
    <p:extLst>
      <p:ext uri="{BB962C8B-B14F-4D97-AF65-F5344CB8AC3E}">
        <p14:creationId xmlns:p14="http://schemas.microsoft.com/office/powerpoint/2010/main" val="6507921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3.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5.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1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6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20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628"/>
            <a:ext cx="9144000" cy="6818743"/>
          </a:xfrm>
          <a:prstGeom prst="rect">
            <a:avLst/>
          </a:prstGeom>
        </p:spPr>
      </p:pic>
      <p:sp>
        <p:nvSpPr>
          <p:cNvPr id="7" name="CaixaDeTexto 6"/>
          <p:cNvSpPr txBox="1"/>
          <p:nvPr/>
        </p:nvSpPr>
        <p:spPr>
          <a:xfrm>
            <a:off x="323528" y="778808"/>
            <a:ext cx="3168352" cy="523220"/>
          </a:xfrm>
          <a:prstGeom prst="rect">
            <a:avLst/>
          </a:prstGeom>
          <a:noFill/>
        </p:spPr>
        <p:txBody>
          <a:bodyPr wrap="square" rtlCol="0">
            <a:spAutoFit/>
          </a:bodyPr>
          <a:lstStyle/>
          <a:p>
            <a:pPr algn="ctr"/>
            <a:r>
              <a:rPr lang="pt-BR" sz="2800" dirty="0" smtClean="0">
                <a:solidFill>
                  <a:schemeClr val="tx2">
                    <a:lumMod val="75000"/>
                  </a:schemeClr>
                </a:solidFill>
                <a:latin typeface="Arial Black" panose="020B0A04020102020204" pitchFamily="34" charset="0"/>
              </a:rPr>
              <a:t>TÍTULO</a:t>
            </a:r>
            <a:endParaRPr lang="pt-BR" sz="2800" dirty="0">
              <a:solidFill>
                <a:schemeClr val="tx2">
                  <a:lumMod val="75000"/>
                </a:schemeClr>
              </a:solidFill>
              <a:latin typeface="Arial Black" panose="020B0A04020102020204" pitchFamily="34" charset="0"/>
            </a:endParaRPr>
          </a:p>
        </p:txBody>
      </p:sp>
      <p:sp>
        <p:nvSpPr>
          <p:cNvPr id="8" name="CaixaDeTexto 7"/>
          <p:cNvSpPr txBox="1"/>
          <p:nvPr/>
        </p:nvSpPr>
        <p:spPr>
          <a:xfrm>
            <a:off x="303366" y="4011910"/>
            <a:ext cx="3168352" cy="707886"/>
          </a:xfrm>
          <a:prstGeom prst="rect">
            <a:avLst/>
          </a:prstGeom>
          <a:noFill/>
        </p:spPr>
        <p:txBody>
          <a:bodyPr wrap="square" rtlCol="0">
            <a:spAutoFit/>
          </a:bodyPr>
          <a:lstStyle/>
          <a:p>
            <a:pPr algn="ctr"/>
            <a:r>
              <a:rPr lang="pt-BR" sz="2000" dirty="0" smtClean="0">
                <a:solidFill>
                  <a:schemeClr val="tx2">
                    <a:lumMod val="75000"/>
                  </a:schemeClr>
                </a:solidFill>
                <a:latin typeface="Arial Black" panose="020B0A04020102020204" pitchFamily="34" charset="0"/>
              </a:rPr>
              <a:t>nome do apresentador</a:t>
            </a:r>
            <a:endParaRPr lang="pt-BR" sz="2000" dirty="0">
              <a:solidFill>
                <a:schemeClr val="tx2">
                  <a:lumMod val="75000"/>
                </a:schemeClr>
              </a:solidFill>
              <a:latin typeface="Arial Black" panose="020B0A04020102020204" pitchFamily="34" charset="0"/>
            </a:endParaRPr>
          </a:p>
        </p:txBody>
      </p:sp>
      <p:pic>
        <p:nvPicPr>
          <p:cNvPr id="3" name="Imagem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8527"/>
            <a:ext cx="9144000" cy="6820946"/>
          </a:xfrm>
          <a:prstGeom prst="rect">
            <a:avLst/>
          </a:prstGeom>
        </p:spPr>
      </p:pic>
      <p:sp>
        <p:nvSpPr>
          <p:cNvPr id="4" name="Retângulo de cantos arredondados 3"/>
          <p:cNvSpPr/>
          <p:nvPr/>
        </p:nvSpPr>
        <p:spPr>
          <a:xfrm>
            <a:off x="43136" y="6228020"/>
            <a:ext cx="2699792" cy="36004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CaixaDeTexto 4"/>
          <p:cNvSpPr txBox="1"/>
          <p:nvPr/>
        </p:nvSpPr>
        <p:spPr>
          <a:xfrm>
            <a:off x="412306" y="6258798"/>
            <a:ext cx="2215478" cy="338554"/>
          </a:xfrm>
          <a:prstGeom prst="rect">
            <a:avLst/>
          </a:prstGeom>
          <a:noFill/>
          <a:ln>
            <a:solidFill>
              <a:schemeClr val="accent1">
                <a:lumMod val="75000"/>
              </a:schemeClr>
            </a:solidFill>
          </a:ln>
        </p:spPr>
        <p:txBody>
          <a:bodyPr wrap="none" rtlCol="0">
            <a:spAutoFit/>
          </a:bodyPr>
          <a:lstStyle/>
          <a:p>
            <a:r>
              <a:rPr lang="pt-BR" sz="1600" dirty="0" smtClean="0">
                <a:solidFill>
                  <a:schemeClr val="accent1">
                    <a:lumMod val="50000"/>
                  </a:schemeClr>
                </a:solidFill>
              </a:rPr>
              <a:t>19 de setembro de 2017</a:t>
            </a:r>
            <a:endParaRPr lang="pt-BR" sz="1600" dirty="0">
              <a:solidFill>
                <a:schemeClr val="accent1">
                  <a:lumMod val="50000"/>
                </a:schemeClr>
              </a:solidFill>
            </a:endParaRPr>
          </a:p>
        </p:txBody>
      </p:sp>
    </p:spTree>
    <p:extLst>
      <p:ext uri="{BB962C8B-B14F-4D97-AF65-F5344CB8AC3E}">
        <p14:creationId xmlns:p14="http://schemas.microsoft.com/office/powerpoint/2010/main" val="37402949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I.   INTRODUÇÃO</a:t>
            </a:r>
            <a:endParaRPr lang="pt-BR" sz="2800" dirty="0">
              <a:solidFill>
                <a:schemeClr val="bg1"/>
              </a:solidFill>
              <a:latin typeface="Arial Black" panose="020B0A04020102020204" pitchFamily="34" charset="0"/>
            </a:endParaRPr>
          </a:p>
        </p:txBody>
      </p:sp>
      <p:sp>
        <p:nvSpPr>
          <p:cNvPr id="2" name="Título 1"/>
          <p:cNvSpPr>
            <a:spLocks noGrp="1"/>
          </p:cNvSpPr>
          <p:nvPr>
            <p:ph type="title"/>
          </p:nvPr>
        </p:nvSpPr>
        <p:spPr>
          <a:xfrm>
            <a:off x="467544" y="790714"/>
            <a:ext cx="8424936" cy="626924"/>
          </a:xfrm>
        </p:spPr>
        <p:txBody>
          <a:bodyPr>
            <a:normAutofit/>
          </a:bodyPr>
          <a:lstStyle/>
          <a:p>
            <a:pPr algn="l"/>
            <a:r>
              <a:rPr lang="pt-BR" sz="2400" b="1" dirty="0">
                <a:latin typeface="+mn-lt"/>
              </a:rPr>
              <a:t>I</a:t>
            </a:r>
            <a:r>
              <a:rPr lang="pt-BR" sz="2400" b="1" dirty="0" smtClean="0">
                <a:latin typeface="+mn-lt"/>
              </a:rPr>
              <a:t>.2  Da Construção da Terceira Ponte ao Contrato de Concessão</a:t>
            </a:r>
            <a:endParaRPr lang="pt-BR" sz="2400" b="1" dirty="0">
              <a:latin typeface="+mn-lt"/>
            </a:endParaRPr>
          </a:p>
        </p:txBody>
      </p:sp>
      <p:sp>
        <p:nvSpPr>
          <p:cNvPr id="3" name="Espaço Reservado para Texto 2"/>
          <p:cNvSpPr>
            <a:spLocks noGrp="1"/>
          </p:cNvSpPr>
          <p:nvPr>
            <p:ph type="body" idx="1"/>
          </p:nvPr>
        </p:nvSpPr>
        <p:spPr>
          <a:xfrm>
            <a:off x="457200" y="1535113"/>
            <a:ext cx="8435280" cy="639762"/>
          </a:xfrm>
        </p:spPr>
        <p:txBody>
          <a:bodyPr>
            <a:normAutofit/>
          </a:bodyPr>
          <a:lstStyle/>
          <a:p>
            <a:r>
              <a:rPr lang="pt-BR" u="sng" dirty="0"/>
              <a:t>O Edital e o Contrato de </a:t>
            </a:r>
            <a:r>
              <a:rPr lang="pt-BR" u="sng" dirty="0" smtClean="0"/>
              <a:t>Concessão</a:t>
            </a:r>
            <a:endParaRPr lang="pt-BR" u="sng" dirty="0"/>
          </a:p>
        </p:txBody>
      </p:sp>
      <p:sp>
        <p:nvSpPr>
          <p:cNvPr id="4" name="Espaço Reservado para Conteúdo 3"/>
          <p:cNvSpPr>
            <a:spLocks noGrp="1"/>
          </p:cNvSpPr>
          <p:nvPr>
            <p:ph sz="half" idx="2"/>
          </p:nvPr>
        </p:nvSpPr>
        <p:spPr>
          <a:xfrm>
            <a:off x="457200" y="2174875"/>
            <a:ext cx="8435280" cy="3951288"/>
          </a:xfrm>
        </p:spPr>
        <p:txBody>
          <a:bodyPr>
            <a:normAutofit/>
          </a:bodyPr>
          <a:lstStyle/>
          <a:p>
            <a:pPr algn="just"/>
            <a:endParaRPr lang="pt-BR" dirty="0" smtClean="0"/>
          </a:p>
          <a:p>
            <a:pPr algn="just"/>
            <a:r>
              <a:rPr lang="pt-BR" dirty="0" smtClean="0"/>
              <a:t>Venceria </a:t>
            </a:r>
            <a:r>
              <a:rPr lang="pt-BR" dirty="0"/>
              <a:t>a concorrência  quem apresentasse o menor valor de tarifa para a praça de pedágio localizada na 3ª Ponte , observando o </a:t>
            </a:r>
            <a:r>
              <a:rPr lang="pt-BR" b="1" dirty="0"/>
              <a:t>limite máximo de R$ 0,95</a:t>
            </a:r>
            <a:r>
              <a:rPr lang="pt-BR" dirty="0"/>
              <a:t>. A tarifa básica do pedágio pertinente à praça localizada na Praia do Sol foi fixada em R$ 2,80; </a:t>
            </a:r>
            <a:endParaRPr lang="pt-BR" dirty="0" smtClean="0"/>
          </a:p>
          <a:p>
            <a:pPr algn="just"/>
            <a:r>
              <a:rPr lang="pt-BR" dirty="0" smtClean="0"/>
              <a:t>A </a:t>
            </a:r>
            <a:r>
              <a:rPr lang="pt-BR" dirty="0"/>
              <a:t>empresa </a:t>
            </a:r>
            <a:r>
              <a:rPr lang="pt-BR" dirty="0" err="1"/>
              <a:t>Servix</a:t>
            </a:r>
            <a:r>
              <a:rPr lang="pt-BR" dirty="0"/>
              <a:t> Engenharia S.A  foi a vencedora, com proposta de tarifa básica de pedágio no valor de R$ 0,94, ou seja, apenas R$ 0,01 de desconto abaixo do valor máximo fixado pelo edital.</a:t>
            </a:r>
            <a:endParaRPr lang="pt-BR" cap="small" dirty="0"/>
          </a:p>
        </p:txBody>
      </p:sp>
    </p:spTree>
    <p:extLst>
      <p:ext uri="{BB962C8B-B14F-4D97-AF65-F5344CB8AC3E}">
        <p14:creationId xmlns:p14="http://schemas.microsoft.com/office/powerpoint/2010/main" val="1976795097"/>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III.   DAS IRREGULARIDADES</a:t>
            </a:r>
            <a:endParaRPr lang="pt-BR" sz="2800" dirty="0">
              <a:solidFill>
                <a:schemeClr val="bg1"/>
              </a:solidFill>
              <a:latin typeface="Arial Black" panose="020B0A04020102020204" pitchFamily="34" charset="0"/>
            </a:endParaRPr>
          </a:p>
        </p:txBody>
      </p:sp>
      <p:sp>
        <p:nvSpPr>
          <p:cNvPr id="2" name="Título 1"/>
          <p:cNvSpPr>
            <a:spLocks noGrp="1"/>
          </p:cNvSpPr>
          <p:nvPr>
            <p:ph type="title"/>
          </p:nvPr>
        </p:nvSpPr>
        <p:spPr>
          <a:xfrm>
            <a:off x="251520" y="1268760"/>
            <a:ext cx="8640960" cy="622062"/>
          </a:xfrm>
        </p:spPr>
        <p:txBody>
          <a:bodyPr>
            <a:noAutofit/>
          </a:bodyPr>
          <a:lstStyle/>
          <a:p>
            <a:pPr marL="0" indent="0" algn="l"/>
            <a:r>
              <a:rPr lang="pt-BR" sz="2400" b="1" dirty="0" smtClean="0"/>
              <a:t>8   Expedição </a:t>
            </a:r>
            <a:r>
              <a:rPr lang="pt-BR" sz="2400" b="1" dirty="0"/>
              <a:t>de licença de operação sem o cumprimento de todas as condicionantes ambientais.</a:t>
            </a:r>
            <a:endParaRPr lang="pt-BR" sz="2400" dirty="0"/>
          </a:p>
        </p:txBody>
      </p:sp>
      <p:sp>
        <p:nvSpPr>
          <p:cNvPr id="4" name="Espaço Reservado para Conteúdo 3"/>
          <p:cNvSpPr>
            <a:spLocks noGrp="1"/>
          </p:cNvSpPr>
          <p:nvPr>
            <p:ph sz="half" idx="2"/>
          </p:nvPr>
        </p:nvSpPr>
        <p:spPr>
          <a:xfrm>
            <a:off x="323528" y="2420888"/>
            <a:ext cx="8579296" cy="3888432"/>
          </a:xfrm>
        </p:spPr>
        <p:txBody>
          <a:bodyPr>
            <a:noAutofit/>
          </a:bodyPr>
          <a:lstStyle/>
          <a:p>
            <a:pPr marL="342900" lvl="1" indent="-342900" algn="just">
              <a:buFont typeface="Arial" panose="020B0604020202020204" pitchFamily="34" charset="0"/>
              <a:buChar char="•"/>
            </a:pPr>
            <a:r>
              <a:rPr lang="pt-BR" sz="2200" dirty="0" smtClean="0"/>
              <a:t>O RA-E 10/2014, listou uma série de </a:t>
            </a:r>
            <a:r>
              <a:rPr lang="pt-BR" sz="2200" b="1" dirty="0" smtClean="0"/>
              <a:t>condicionantes</a:t>
            </a:r>
            <a:r>
              <a:rPr lang="pt-BR" sz="2200" dirty="0" smtClean="0"/>
              <a:t> fixadas em licenças ambientais expedidas em favor da Concessionária Rodovia do Sol S.A que não teriam sido cumpridas;</a:t>
            </a:r>
          </a:p>
          <a:p>
            <a:pPr marL="342900" lvl="1" indent="-342900" algn="just">
              <a:buFont typeface="Arial" panose="020B0604020202020204" pitchFamily="34" charset="0"/>
              <a:buChar char="•"/>
            </a:pPr>
            <a:endParaRPr lang="pt-BR" sz="2200" dirty="0" smtClean="0"/>
          </a:p>
          <a:p>
            <a:pPr marL="342900" lvl="1" indent="-342900" algn="just">
              <a:buFont typeface="Arial" panose="020B0604020202020204" pitchFamily="34" charset="0"/>
              <a:buChar char="•"/>
            </a:pPr>
            <a:r>
              <a:rPr lang="pt-BR" sz="2400" dirty="0"/>
              <a:t>Com base nos elementos trazidos aos autos pela </a:t>
            </a:r>
            <a:r>
              <a:rPr lang="pt-BR" sz="2400" dirty="0" err="1"/>
              <a:t>Rodosol</a:t>
            </a:r>
            <a:r>
              <a:rPr lang="pt-BR" sz="2400" dirty="0"/>
              <a:t> e pelo IEMA, ambos notificados para se manifestarem acerca da anomalia, </a:t>
            </a:r>
            <a:r>
              <a:rPr lang="pt-BR" sz="2400" b="1" dirty="0"/>
              <a:t>resultou esclarecido que a empresa concessionária efetivamente </a:t>
            </a:r>
            <a:r>
              <a:rPr lang="pt-BR" sz="2400" b="1" u="sng" dirty="0"/>
              <a:t>executou ou encontra-se executando as medidas estabelecidas nas seguintes condicionantes</a:t>
            </a:r>
            <a:r>
              <a:rPr lang="pt-BR" sz="2400" dirty="0"/>
              <a:t>: </a:t>
            </a:r>
          </a:p>
          <a:p>
            <a:pPr marL="342900" lvl="1" indent="-342900" algn="just">
              <a:buFont typeface="Arial" panose="020B0604020202020204" pitchFamily="34" charset="0"/>
              <a:buChar char="•"/>
            </a:pPr>
            <a:endParaRPr lang="pt-BR" sz="2200" dirty="0"/>
          </a:p>
        </p:txBody>
      </p:sp>
    </p:spTree>
    <p:extLst>
      <p:ext uri="{BB962C8B-B14F-4D97-AF65-F5344CB8AC3E}">
        <p14:creationId xmlns:p14="http://schemas.microsoft.com/office/powerpoint/2010/main" val="1834937584"/>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III.   DAS IRREGULARIDADES</a:t>
            </a:r>
            <a:endParaRPr lang="pt-BR" sz="2800" dirty="0">
              <a:solidFill>
                <a:schemeClr val="bg1"/>
              </a:solidFill>
              <a:latin typeface="Arial Black" panose="020B0A04020102020204" pitchFamily="34" charset="0"/>
            </a:endParaRPr>
          </a:p>
        </p:txBody>
      </p:sp>
      <p:sp>
        <p:nvSpPr>
          <p:cNvPr id="2" name="Título 1"/>
          <p:cNvSpPr>
            <a:spLocks noGrp="1"/>
          </p:cNvSpPr>
          <p:nvPr>
            <p:ph type="title"/>
          </p:nvPr>
        </p:nvSpPr>
        <p:spPr>
          <a:xfrm>
            <a:off x="251520" y="1268760"/>
            <a:ext cx="8640960" cy="622062"/>
          </a:xfrm>
        </p:spPr>
        <p:txBody>
          <a:bodyPr>
            <a:noAutofit/>
          </a:bodyPr>
          <a:lstStyle/>
          <a:p>
            <a:pPr marL="0" indent="0" algn="l"/>
            <a:r>
              <a:rPr lang="pt-BR" sz="2400" b="1" dirty="0" smtClean="0"/>
              <a:t>8   Expedição </a:t>
            </a:r>
            <a:r>
              <a:rPr lang="pt-BR" sz="2400" b="1" dirty="0"/>
              <a:t>de licença de operação sem o cumprimento de todas as condicionantes ambientais.</a:t>
            </a:r>
            <a:endParaRPr lang="pt-BR" sz="2400" dirty="0"/>
          </a:p>
        </p:txBody>
      </p:sp>
      <p:sp>
        <p:nvSpPr>
          <p:cNvPr id="4" name="Espaço Reservado para Conteúdo 3"/>
          <p:cNvSpPr>
            <a:spLocks noGrp="1"/>
          </p:cNvSpPr>
          <p:nvPr>
            <p:ph sz="half" idx="2"/>
          </p:nvPr>
        </p:nvSpPr>
        <p:spPr>
          <a:xfrm>
            <a:off x="323528" y="2420888"/>
            <a:ext cx="8579296" cy="3888432"/>
          </a:xfrm>
        </p:spPr>
        <p:txBody>
          <a:bodyPr>
            <a:noAutofit/>
          </a:bodyPr>
          <a:lstStyle/>
          <a:p>
            <a:pPr marL="0" lvl="0" indent="0" algn="just">
              <a:buNone/>
            </a:pPr>
            <a:r>
              <a:rPr lang="pt-BR" sz="2200" b="1" dirty="0"/>
              <a:t>Condicionantes cumpridas:</a:t>
            </a:r>
          </a:p>
          <a:p>
            <a:pPr marL="457200" lvl="0" indent="-457200" algn="just">
              <a:buAutoNum type="alphaLcParenR"/>
            </a:pPr>
            <a:r>
              <a:rPr lang="pt-BR" sz="2200" dirty="0"/>
              <a:t>apresentação de projeto paisagístico para a Rodovia</a:t>
            </a:r>
          </a:p>
          <a:p>
            <a:pPr marL="457200" lvl="0" indent="-457200" algn="just">
              <a:buAutoNum type="alphaLcParenR"/>
            </a:pPr>
            <a:r>
              <a:rPr lang="pt-BR" sz="2200" dirty="0"/>
              <a:t>continuidade do “Programa de Educação Ambiental </a:t>
            </a:r>
            <a:r>
              <a:rPr lang="pt-BR" sz="2200" dirty="0" err="1"/>
              <a:t>Rodoverde</a:t>
            </a:r>
            <a:r>
              <a:rPr lang="pt-BR" sz="2200" dirty="0"/>
              <a:t>; apresentação e execução do projeto de recuperação de taludes da faixa da rodovia e monitoramento da fauna atropelada ao longo da rodovia;</a:t>
            </a:r>
          </a:p>
          <a:p>
            <a:pPr marL="457200" indent="-457200" algn="just">
              <a:buFont typeface="Arial" charset="0"/>
              <a:buAutoNum type="alphaLcParenR"/>
            </a:pPr>
            <a:r>
              <a:rPr lang="pt-BR" sz="2200" dirty="0"/>
              <a:t>elaboração de projetos pilotos de mata ciliar e de recuperação de nascentes na bacia do Rio </a:t>
            </a:r>
            <a:r>
              <a:rPr lang="pt-BR" sz="2200" dirty="0" err="1"/>
              <a:t>Perocão</a:t>
            </a:r>
            <a:r>
              <a:rPr lang="pt-BR" sz="2200" dirty="0"/>
              <a:t>, à implantação de bloqueio para impedir fuga de pedágio (nº 5) e produção de material educativo sobre a “</a:t>
            </a:r>
            <a:r>
              <a:rPr lang="pt-BR" sz="2200" i="1" dirty="0"/>
              <a:t>Bacia do Rio </a:t>
            </a:r>
            <a:r>
              <a:rPr lang="pt-BR" sz="2200" i="1" dirty="0" err="1"/>
              <a:t>Benevente</a:t>
            </a:r>
            <a:r>
              <a:rPr lang="pt-BR" sz="2200" dirty="0"/>
              <a:t>” (nº 16).</a:t>
            </a:r>
            <a:endParaRPr lang="pt-BR" sz="2200" b="1" dirty="0"/>
          </a:p>
          <a:p>
            <a:pPr marL="0" lvl="1" indent="0" algn="just">
              <a:buNone/>
            </a:pPr>
            <a:endParaRPr lang="pt-BR" sz="2200" dirty="0"/>
          </a:p>
        </p:txBody>
      </p:sp>
    </p:spTree>
    <p:extLst>
      <p:ext uri="{BB962C8B-B14F-4D97-AF65-F5344CB8AC3E}">
        <p14:creationId xmlns:p14="http://schemas.microsoft.com/office/powerpoint/2010/main" val="2455390677"/>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III.   DAS IRREGULARIDADES</a:t>
            </a:r>
            <a:endParaRPr lang="pt-BR" sz="2800" dirty="0">
              <a:solidFill>
                <a:schemeClr val="bg1"/>
              </a:solidFill>
              <a:latin typeface="Arial Black" panose="020B0A04020102020204" pitchFamily="34" charset="0"/>
            </a:endParaRPr>
          </a:p>
        </p:txBody>
      </p:sp>
      <p:sp>
        <p:nvSpPr>
          <p:cNvPr id="2" name="Título 1"/>
          <p:cNvSpPr>
            <a:spLocks noGrp="1"/>
          </p:cNvSpPr>
          <p:nvPr>
            <p:ph type="title"/>
          </p:nvPr>
        </p:nvSpPr>
        <p:spPr>
          <a:xfrm>
            <a:off x="251520" y="1268760"/>
            <a:ext cx="8640960" cy="622062"/>
          </a:xfrm>
        </p:spPr>
        <p:txBody>
          <a:bodyPr>
            <a:noAutofit/>
          </a:bodyPr>
          <a:lstStyle/>
          <a:p>
            <a:pPr marL="0" indent="0" algn="l"/>
            <a:r>
              <a:rPr lang="pt-BR" sz="2400" b="1" dirty="0" smtClean="0"/>
              <a:t>8   Expedição </a:t>
            </a:r>
            <a:r>
              <a:rPr lang="pt-BR" sz="2400" b="1" dirty="0"/>
              <a:t>de licença de operação sem o cumprimento de todas as condicionantes ambientais.</a:t>
            </a:r>
            <a:endParaRPr lang="pt-BR" sz="2400" dirty="0"/>
          </a:p>
        </p:txBody>
      </p:sp>
      <p:sp>
        <p:nvSpPr>
          <p:cNvPr id="4" name="Espaço Reservado para Conteúdo 3"/>
          <p:cNvSpPr>
            <a:spLocks noGrp="1"/>
          </p:cNvSpPr>
          <p:nvPr>
            <p:ph sz="half" idx="2"/>
          </p:nvPr>
        </p:nvSpPr>
        <p:spPr>
          <a:xfrm>
            <a:off x="323528" y="2420888"/>
            <a:ext cx="8579296" cy="3888432"/>
          </a:xfrm>
        </p:spPr>
        <p:txBody>
          <a:bodyPr>
            <a:noAutofit/>
          </a:bodyPr>
          <a:lstStyle/>
          <a:p>
            <a:pPr marL="0" indent="0" algn="just">
              <a:buNone/>
            </a:pPr>
            <a:r>
              <a:rPr lang="pt-BR" sz="2200" b="1" dirty="0"/>
              <a:t>Condicionantes não cumpridas</a:t>
            </a:r>
            <a:r>
              <a:rPr lang="pt-BR" sz="2200" b="1" dirty="0" smtClean="0"/>
              <a:t>:</a:t>
            </a:r>
          </a:p>
          <a:p>
            <a:pPr marL="0" lvl="0" indent="0" algn="just">
              <a:buNone/>
            </a:pPr>
            <a:r>
              <a:rPr lang="pt-BR" sz="2200" dirty="0" smtClean="0"/>
              <a:t>e</a:t>
            </a:r>
            <a:r>
              <a:rPr lang="pt-BR" sz="2200" dirty="0"/>
              <a:t>) produção de mapas imantados de pequena dimensão para distribuição nas escolas vizinhas ao PEPCV e posteriormente substituída pela impressão de 100 (cem) unidades do material didático intitulado “Parque Estadual Paulo Cesar Vinha: Preservando Nosso Quintal</a:t>
            </a:r>
            <a:r>
              <a:rPr lang="pt-BR" sz="2200" dirty="0" smtClean="0"/>
              <a:t>”;</a:t>
            </a:r>
          </a:p>
          <a:p>
            <a:pPr marL="0" lvl="0" indent="0" algn="just">
              <a:buNone/>
            </a:pPr>
            <a:endParaRPr lang="pt-BR" sz="2200" dirty="0"/>
          </a:p>
          <a:p>
            <a:pPr marL="0" indent="0" algn="just">
              <a:buNone/>
            </a:pPr>
            <a:r>
              <a:rPr lang="pt-BR" sz="2200" dirty="0"/>
              <a:t>f) elaboração e produção de mapa lúdico e magnético de maior dimensão para utilização no Centro de Visitantes do PEPCV. </a:t>
            </a:r>
          </a:p>
          <a:p>
            <a:pPr marL="0" lvl="1" indent="0" algn="just">
              <a:buNone/>
            </a:pPr>
            <a:endParaRPr lang="pt-BR" sz="2200" dirty="0"/>
          </a:p>
        </p:txBody>
      </p:sp>
    </p:spTree>
    <p:extLst>
      <p:ext uri="{BB962C8B-B14F-4D97-AF65-F5344CB8AC3E}">
        <p14:creationId xmlns:p14="http://schemas.microsoft.com/office/powerpoint/2010/main" val="4014245631"/>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III.   DAS IRREGULARIDADES</a:t>
            </a:r>
            <a:endParaRPr lang="pt-BR" sz="2800" dirty="0">
              <a:solidFill>
                <a:schemeClr val="bg1"/>
              </a:solidFill>
              <a:latin typeface="Arial Black" panose="020B0A04020102020204" pitchFamily="34" charset="0"/>
            </a:endParaRPr>
          </a:p>
        </p:txBody>
      </p:sp>
      <p:sp>
        <p:nvSpPr>
          <p:cNvPr id="4" name="Espaço Reservado para Conteúdo 3"/>
          <p:cNvSpPr>
            <a:spLocks noGrp="1"/>
          </p:cNvSpPr>
          <p:nvPr>
            <p:ph sz="half" idx="2"/>
          </p:nvPr>
        </p:nvSpPr>
        <p:spPr>
          <a:xfrm>
            <a:off x="323528" y="1700808"/>
            <a:ext cx="8579296" cy="3888432"/>
          </a:xfrm>
        </p:spPr>
        <p:txBody>
          <a:bodyPr>
            <a:noAutofit/>
          </a:bodyPr>
          <a:lstStyle/>
          <a:p>
            <a:pPr marL="0" lvl="1" indent="0" algn="ctr">
              <a:buNone/>
            </a:pPr>
            <a:r>
              <a:rPr lang="pt-BR" sz="4000" b="1" dirty="0" smtClean="0">
                <a:solidFill>
                  <a:prstClr val="black"/>
                </a:solidFill>
              </a:rPr>
              <a:t>9   </a:t>
            </a:r>
          </a:p>
          <a:p>
            <a:pPr marL="0" lvl="1" indent="0" algn="ctr">
              <a:buNone/>
            </a:pPr>
            <a:endParaRPr lang="pt-BR" sz="4000" b="1" dirty="0">
              <a:solidFill>
                <a:prstClr val="black"/>
              </a:solidFill>
            </a:endParaRPr>
          </a:p>
          <a:p>
            <a:pPr marL="0" lvl="1" indent="0" algn="ctr">
              <a:buNone/>
            </a:pPr>
            <a:r>
              <a:rPr lang="pt-BR" sz="4000" b="1" dirty="0">
                <a:ea typeface="Calibri"/>
              </a:rPr>
              <a:t>Repasse a menor da Verba para Custeio da Fiscalização</a:t>
            </a:r>
            <a:endParaRPr lang="pt-BR" sz="2200" dirty="0"/>
          </a:p>
        </p:txBody>
      </p:sp>
    </p:spTree>
    <p:extLst>
      <p:ext uri="{BB962C8B-B14F-4D97-AF65-F5344CB8AC3E}">
        <p14:creationId xmlns:p14="http://schemas.microsoft.com/office/powerpoint/2010/main" val="1328661975"/>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III.   DAS IRREGULARIDADES</a:t>
            </a:r>
            <a:endParaRPr lang="pt-BR" sz="2800" dirty="0">
              <a:solidFill>
                <a:schemeClr val="bg1"/>
              </a:solidFill>
              <a:latin typeface="Arial Black" panose="020B0A04020102020204" pitchFamily="34" charset="0"/>
            </a:endParaRPr>
          </a:p>
        </p:txBody>
      </p:sp>
      <p:sp>
        <p:nvSpPr>
          <p:cNvPr id="2" name="Título 1"/>
          <p:cNvSpPr>
            <a:spLocks noGrp="1"/>
          </p:cNvSpPr>
          <p:nvPr>
            <p:ph type="title"/>
          </p:nvPr>
        </p:nvSpPr>
        <p:spPr>
          <a:xfrm>
            <a:off x="251520" y="1268760"/>
            <a:ext cx="8640960" cy="622062"/>
          </a:xfrm>
        </p:spPr>
        <p:txBody>
          <a:bodyPr>
            <a:noAutofit/>
          </a:bodyPr>
          <a:lstStyle/>
          <a:p>
            <a:pPr marL="0" indent="0" algn="l"/>
            <a:r>
              <a:rPr lang="pt-BR" sz="2400" b="1" dirty="0" smtClean="0">
                <a:ea typeface="Calibri"/>
              </a:rPr>
              <a:t>9   Repasse </a:t>
            </a:r>
            <a:r>
              <a:rPr lang="pt-BR" sz="2400" b="1" dirty="0">
                <a:ea typeface="Calibri"/>
              </a:rPr>
              <a:t>a menor da Verba para Custeio da Fiscalização. </a:t>
            </a:r>
            <a:endParaRPr lang="pt-BR" sz="2400" b="1" dirty="0"/>
          </a:p>
        </p:txBody>
      </p:sp>
      <p:sp>
        <p:nvSpPr>
          <p:cNvPr id="4" name="Espaço Reservado para Conteúdo 3"/>
          <p:cNvSpPr>
            <a:spLocks noGrp="1"/>
          </p:cNvSpPr>
          <p:nvPr>
            <p:ph sz="half" idx="2"/>
          </p:nvPr>
        </p:nvSpPr>
        <p:spPr>
          <a:xfrm>
            <a:off x="323528" y="2420888"/>
            <a:ext cx="8579296" cy="3888432"/>
          </a:xfrm>
        </p:spPr>
        <p:txBody>
          <a:bodyPr>
            <a:noAutofit/>
          </a:bodyPr>
          <a:lstStyle/>
          <a:p>
            <a:pPr algn="just"/>
            <a:r>
              <a:rPr lang="pt-BR" dirty="0"/>
              <a:t>Valores repassados a menor pela Concessionária, a título de Verba para Custeio da Fiscalização, no total de </a:t>
            </a:r>
            <a:r>
              <a:rPr lang="pt-BR" sz="2800" b="1" dirty="0">
                <a:solidFill>
                  <a:schemeClr val="accent2"/>
                </a:solidFill>
              </a:rPr>
              <a:t>R$ 241.433,06</a:t>
            </a:r>
            <a:r>
              <a:rPr lang="pt-BR" dirty="0"/>
              <a:t>, em valores nominais com data-base em outubro de </a:t>
            </a:r>
            <a:r>
              <a:rPr lang="pt-BR" dirty="0" smtClean="0"/>
              <a:t>2013</a:t>
            </a:r>
            <a:r>
              <a:rPr lang="pt-BR" dirty="0"/>
              <a:t> </a:t>
            </a:r>
            <a:r>
              <a:rPr lang="pt-BR" dirty="0" smtClean="0"/>
              <a:t>levando a necessidade de promoção de novo reequilíbrio econômico-financeiro;</a:t>
            </a:r>
            <a:endParaRPr lang="pt-BR" dirty="0"/>
          </a:p>
        </p:txBody>
      </p:sp>
    </p:spTree>
    <p:extLst>
      <p:ext uri="{BB962C8B-B14F-4D97-AF65-F5344CB8AC3E}">
        <p14:creationId xmlns:p14="http://schemas.microsoft.com/office/powerpoint/2010/main" val="346064233"/>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III.   DAS IRREGULARIDADES</a:t>
            </a:r>
            <a:endParaRPr lang="pt-BR" sz="2800" dirty="0">
              <a:solidFill>
                <a:schemeClr val="bg1"/>
              </a:solidFill>
              <a:latin typeface="Arial Black" panose="020B0A04020102020204" pitchFamily="34" charset="0"/>
            </a:endParaRPr>
          </a:p>
        </p:txBody>
      </p:sp>
      <p:sp>
        <p:nvSpPr>
          <p:cNvPr id="4" name="Espaço Reservado para Conteúdo 3"/>
          <p:cNvSpPr>
            <a:spLocks noGrp="1"/>
          </p:cNvSpPr>
          <p:nvPr>
            <p:ph sz="half" idx="2"/>
          </p:nvPr>
        </p:nvSpPr>
        <p:spPr>
          <a:xfrm>
            <a:off x="323528" y="1700808"/>
            <a:ext cx="8579296" cy="3888432"/>
          </a:xfrm>
        </p:spPr>
        <p:txBody>
          <a:bodyPr>
            <a:noAutofit/>
          </a:bodyPr>
          <a:lstStyle/>
          <a:p>
            <a:pPr marL="0" lvl="1" indent="0" algn="ctr">
              <a:buNone/>
            </a:pPr>
            <a:r>
              <a:rPr lang="pt-BR" sz="4000" b="1" dirty="0" smtClean="0">
                <a:solidFill>
                  <a:prstClr val="black"/>
                </a:solidFill>
              </a:rPr>
              <a:t>10   </a:t>
            </a:r>
          </a:p>
          <a:p>
            <a:pPr marL="0" lvl="1" indent="0" algn="ctr">
              <a:buNone/>
            </a:pPr>
            <a:endParaRPr lang="pt-BR" sz="4000" b="1" dirty="0">
              <a:solidFill>
                <a:prstClr val="black"/>
              </a:solidFill>
            </a:endParaRPr>
          </a:p>
          <a:p>
            <a:pPr marL="0" lvl="1" indent="0" algn="ctr">
              <a:buNone/>
            </a:pPr>
            <a:r>
              <a:rPr lang="pt-BR" sz="4000" b="1" dirty="0"/>
              <a:t>Repasse a menor da Verba para Aparelhamento da Polícia Rodoviária</a:t>
            </a:r>
            <a:endParaRPr lang="pt-BR" sz="2200" dirty="0"/>
          </a:p>
        </p:txBody>
      </p:sp>
    </p:spTree>
    <p:extLst>
      <p:ext uri="{BB962C8B-B14F-4D97-AF65-F5344CB8AC3E}">
        <p14:creationId xmlns:p14="http://schemas.microsoft.com/office/powerpoint/2010/main" val="4281513947"/>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III.   DAS IRREGULARIDADES</a:t>
            </a:r>
            <a:endParaRPr lang="pt-BR" sz="2800" dirty="0">
              <a:solidFill>
                <a:schemeClr val="bg1"/>
              </a:solidFill>
              <a:latin typeface="Arial Black" panose="020B0A04020102020204" pitchFamily="34" charset="0"/>
            </a:endParaRPr>
          </a:p>
        </p:txBody>
      </p:sp>
      <p:sp>
        <p:nvSpPr>
          <p:cNvPr id="2" name="Título 1"/>
          <p:cNvSpPr>
            <a:spLocks noGrp="1"/>
          </p:cNvSpPr>
          <p:nvPr>
            <p:ph type="title"/>
          </p:nvPr>
        </p:nvSpPr>
        <p:spPr>
          <a:xfrm>
            <a:off x="251520" y="1268760"/>
            <a:ext cx="8640960" cy="622062"/>
          </a:xfrm>
        </p:spPr>
        <p:txBody>
          <a:bodyPr>
            <a:noAutofit/>
          </a:bodyPr>
          <a:lstStyle/>
          <a:p>
            <a:pPr marL="0" indent="0" algn="l"/>
            <a:r>
              <a:rPr lang="pt-BR" sz="2400" b="1" dirty="0"/>
              <a:t>10	Repasse a menor da Verba para Aparelhamento da Polícia Rodoviária.</a:t>
            </a:r>
          </a:p>
        </p:txBody>
      </p:sp>
      <p:sp>
        <p:nvSpPr>
          <p:cNvPr id="4" name="Espaço Reservado para Conteúdo 3"/>
          <p:cNvSpPr>
            <a:spLocks noGrp="1"/>
          </p:cNvSpPr>
          <p:nvPr>
            <p:ph sz="half" idx="2"/>
          </p:nvPr>
        </p:nvSpPr>
        <p:spPr>
          <a:xfrm>
            <a:off x="323528" y="2420888"/>
            <a:ext cx="8579296" cy="3888432"/>
          </a:xfrm>
        </p:spPr>
        <p:txBody>
          <a:bodyPr>
            <a:noAutofit/>
          </a:bodyPr>
          <a:lstStyle/>
          <a:p>
            <a:pPr algn="just"/>
            <a:r>
              <a:rPr lang="pt-BR" dirty="0" smtClean="0"/>
              <a:t>O RA-E 10/2014 </a:t>
            </a:r>
            <a:r>
              <a:rPr lang="x-none" smtClean="0"/>
              <a:t>constatou </a:t>
            </a:r>
            <a:r>
              <a:rPr lang="x-none"/>
              <a:t>que, entre 1999 e 2012, a </a:t>
            </a:r>
            <a:r>
              <a:rPr lang="x-none" smtClean="0"/>
              <a:t>Concessionária</a:t>
            </a:r>
            <a:r>
              <a:rPr lang="pt-BR" dirty="0" smtClean="0"/>
              <a:t>, </a:t>
            </a:r>
            <a:r>
              <a:rPr lang="x-none" smtClean="0"/>
              <a:t>a </a:t>
            </a:r>
            <a:r>
              <a:rPr lang="x-none"/>
              <a:t>título de Verba para Aparelhamento, repassou à Polícia Rodoviária Estadual menos do que o ajustado no </a:t>
            </a:r>
            <a:r>
              <a:rPr lang="x-none" smtClean="0"/>
              <a:t>Contrato</a:t>
            </a:r>
            <a:r>
              <a:rPr lang="pt-BR" dirty="0" smtClean="0"/>
              <a:t>;</a:t>
            </a:r>
          </a:p>
          <a:p>
            <a:pPr algn="just"/>
            <a:endParaRPr lang="pt-BR" dirty="0" smtClean="0"/>
          </a:p>
          <a:p>
            <a:pPr algn="just"/>
            <a:r>
              <a:rPr lang="pt-BR" dirty="0" smtClean="0"/>
              <a:t>O </a:t>
            </a:r>
            <a:r>
              <a:rPr lang="pt-BR" dirty="0"/>
              <a:t>Contrato previa valores fixos para o repasse da Verba para Aparelhamento da Polícia Rodoviária. O que a Concessionária alega é que o 2° Aditivo teria definido um redutor de 24,24% na tarifa, que, como consequência lógica, deveria incidir também sobre o repasse em questão.</a:t>
            </a:r>
          </a:p>
          <a:p>
            <a:pPr algn="just"/>
            <a:endParaRPr lang="pt-BR" sz="2200" dirty="0"/>
          </a:p>
        </p:txBody>
      </p:sp>
    </p:spTree>
    <p:extLst>
      <p:ext uri="{BB962C8B-B14F-4D97-AF65-F5344CB8AC3E}">
        <p14:creationId xmlns:p14="http://schemas.microsoft.com/office/powerpoint/2010/main" val="3283995002"/>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III.   DAS IRREGULARIDADES</a:t>
            </a:r>
            <a:endParaRPr lang="pt-BR" sz="2800" dirty="0">
              <a:solidFill>
                <a:schemeClr val="bg1"/>
              </a:solidFill>
              <a:latin typeface="Arial Black" panose="020B0A04020102020204" pitchFamily="34" charset="0"/>
            </a:endParaRPr>
          </a:p>
        </p:txBody>
      </p:sp>
      <p:sp>
        <p:nvSpPr>
          <p:cNvPr id="2" name="Título 1"/>
          <p:cNvSpPr>
            <a:spLocks noGrp="1"/>
          </p:cNvSpPr>
          <p:nvPr>
            <p:ph type="title"/>
          </p:nvPr>
        </p:nvSpPr>
        <p:spPr>
          <a:xfrm>
            <a:off x="251520" y="1268760"/>
            <a:ext cx="8640960" cy="622062"/>
          </a:xfrm>
        </p:spPr>
        <p:txBody>
          <a:bodyPr>
            <a:noAutofit/>
          </a:bodyPr>
          <a:lstStyle/>
          <a:p>
            <a:pPr marL="0" indent="0" algn="l"/>
            <a:r>
              <a:rPr lang="pt-BR" sz="2400" b="1" dirty="0"/>
              <a:t>10	Repasse a menor da Verba para Aparelhamento da Polícia </a:t>
            </a:r>
            <a:r>
              <a:rPr lang="pt-BR" sz="2400" b="1" dirty="0" smtClean="0"/>
              <a:t>	Rodoviária</a:t>
            </a:r>
            <a:r>
              <a:rPr lang="pt-BR" sz="2400" b="1" dirty="0"/>
              <a:t>.</a:t>
            </a:r>
          </a:p>
        </p:txBody>
      </p:sp>
      <p:sp>
        <p:nvSpPr>
          <p:cNvPr id="4" name="Espaço Reservado para Conteúdo 3"/>
          <p:cNvSpPr>
            <a:spLocks noGrp="1"/>
          </p:cNvSpPr>
          <p:nvPr>
            <p:ph sz="half" idx="2"/>
          </p:nvPr>
        </p:nvSpPr>
        <p:spPr>
          <a:xfrm>
            <a:off x="251520" y="1988840"/>
            <a:ext cx="8579296" cy="3888432"/>
          </a:xfrm>
        </p:spPr>
        <p:txBody>
          <a:bodyPr>
            <a:noAutofit/>
          </a:bodyPr>
          <a:lstStyle/>
          <a:p>
            <a:pPr algn="just" hangingPunct="0"/>
            <a:endParaRPr lang="pt-BR" sz="2200" dirty="0" smtClean="0"/>
          </a:p>
          <a:p>
            <a:pPr algn="just" hangingPunct="0"/>
            <a:r>
              <a:rPr lang="pt-BR" sz="2200" dirty="0" smtClean="0"/>
              <a:t>O </a:t>
            </a:r>
            <a:r>
              <a:rPr lang="pt-BR" sz="2200" dirty="0"/>
              <a:t>2º Aditivo aplicou o citado redutor apenas no pedágio da 3ª Ponte, não incidindo no pedágio da Rodovia do Sol, conforme dispõe a Cláusula Segunda, Parágrafos Primeiro e Segundo (fls. 18.444, vol. LXXXII</a:t>
            </a:r>
            <a:r>
              <a:rPr lang="pt-BR" sz="2200" dirty="0" smtClean="0"/>
              <a:t>);</a:t>
            </a:r>
          </a:p>
          <a:p>
            <a:pPr algn="just" hangingPunct="0"/>
            <a:endParaRPr lang="pt-BR" sz="2200" dirty="0" smtClean="0"/>
          </a:p>
          <a:p>
            <a:pPr algn="just" hangingPunct="0"/>
            <a:r>
              <a:rPr lang="pt-BR" sz="2200" dirty="0" smtClean="0"/>
              <a:t>S</a:t>
            </a:r>
            <a:r>
              <a:rPr lang="pt-BR" sz="2200" b="1" dirty="0" smtClean="0"/>
              <a:t>e </a:t>
            </a:r>
            <a:r>
              <a:rPr lang="pt-BR" sz="2200" b="1" dirty="0"/>
              <a:t>o redutor não impactou em todas as receitas do contrato, não poderia simplesmente ser usado como redutor do repasse, mas sim deveria ter sido considerado um evento no cálculo do reequilíbrio econômico-financeiro</a:t>
            </a:r>
            <a:r>
              <a:rPr lang="pt-BR" sz="2200" dirty="0" smtClean="0"/>
              <a:t>. Tal fato leva a necessidade de </a:t>
            </a:r>
            <a:r>
              <a:rPr lang="pt-BR" sz="2000" dirty="0" smtClean="0"/>
              <a:t>promover novo </a:t>
            </a:r>
            <a:r>
              <a:rPr lang="pt-BR" sz="2000" dirty="0"/>
              <a:t>reequilíbrio </a:t>
            </a:r>
            <a:r>
              <a:rPr lang="pt-BR" sz="2000" dirty="0" smtClean="0"/>
              <a:t>econômico-financeiro, em caso de não anulação do contrato.</a:t>
            </a:r>
            <a:endParaRPr lang="pt-BR" sz="2200" dirty="0"/>
          </a:p>
          <a:p>
            <a:pPr marL="0" indent="0" algn="just">
              <a:buNone/>
            </a:pPr>
            <a:endParaRPr lang="pt-BR" sz="2000" dirty="0"/>
          </a:p>
          <a:p>
            <a:pPr algn="just"/>
            <a:endParaRPr lang="pt-BR" sz="2200" dirty="0"/>
          </a:p>
        </p:txBody>
      </p:sp>
    </p:spTree>
    <p:extLst>
      <p:ext uri="{BB962C8B-B14F-4D97-AF65-F5344CB8AC3E}">
        <p14:creationId xmlns:p14="http://schemas.microsoft.com/office/powerpoint/2010/main" val="951722811"/>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III.   DAS IRREGULARIDADES</a:t>
            </a:r>
            <a:endParaRPr lang="pt-BR" sz="2800" dirty="0">
              <a:solidFill>
                <a:schemeClr val="bg1"/>
              </a:solidFill>
              <a:latin typeface="Arial Black" panose="020B0A04020102020204" pitchFamily="34" charset="0"/>
            </a:endParaRPr>
          </a:p>
        </p:txBody>
      </p:sp>
      <p:sp>
        <p:nvSpPr>
          <p:cNvPr id="2" name="Título 1"/>
          <p:cNvSpPr>
            <a:spLocks noGrp="1"/>
          </p:cNvSpPr>
          <p:nvPr>
            <p:ph type="title"/>
          </p:nvPr>
        </p:nvSpPr>
        <p:spPr>
          <a:xfrm>
            <a:off x="251520" y="1268760"/>
            <a:ext cx="8640960" cy="622062"/>
          </a:xfrm>
        </p:spPr>
        <p:txBody>
          <a:bodyPr>
            <a:noAutofit/>
          </a:bodyPr>
          <a:lstStyle/>
          <a:p>
            <a:pPr marL="0" indent="0" algn="l"/>
            <a:r>
              <a:rPr lang="pt-BR" sz="2400" b="1" dirty="0"/>
              <a:t>10	Repasse a menor da Verba para Aparelhamento da Polícia </a:t>
            </a:r>
            <a:r>
              <a:rPr lang="pt-BR" sz="2400" b="1" dirty="0" smtClean="0"/>
              <a:t>	Rodoviária</a:t>
            </a:r>
            <a:r>
              <a:rPr lang="pt-BR" sz="2400" b="1" dirty="0"/>
              <a:t>.</a:t>
            </a:r>
          </a:p>
        </p:txBody>
      </p:sp>
      <p:sp>
        <p:nvSpPr>
          <p:cNvPr id="4" name="Espaço Reservado para Conteúdo 3"/>
          <p:cNvSpPr>
            <a:spLocks noGrp="1"/>
          </p:cNvSpPr>
          <p:nvPr>
            <p:ph sz="half" idx="2"/>
          </p:nvPr>
        </p:nvSpPr>
        <p:spPr>
          <a:xfrm>
            <a:off x="251520" y="1988840"/>
            <a:ext cx="8579296" cy="3888432"/>
          </a:xfrm>
        </p:spPr>
        <p:txBody>
          <a:bodyPr>
            <a:noAutofit/>
          </a:bodyPr>
          <a:lstStyle/>
          <a:p>
            <a:pPr algn="just" hangingPunct="0"/>
            <a:endParaRPr lang="pt-BR" sz="2200" dirty="0" smtClean="0"/>
          </a:p>
          <a:p>
            <a:pPr lvl="0" algn="just"/>
            <a:r>
              <a:rPr lang="pt-BR" dirty="0" smtClean="0"/>
              <a:t>A </a:t>
            </a:r>
            <a:r>
              <a:rPr lang="pt-BR" dirty="0"/>
              <a:t>diferença entre o valor devido e o valor efetivamente repassado à Polícia Rodoviária Estadual, entre 1999 e 2012, a título de Verba para </a:t>
            </a:r>
            <a:r>
              <a:rPr lang="pt-BR" dirty="0" smtClean="0"/>
              <a:t>Aparelhamento  é de </a:t>
            </a:r>
            <a:r>
              <a:rPr lang="pt-BR" sz="2800" dirty="0" smtClean="0">
                <a:solidFill>
                  <a:schemeClr val="accent2"/>
                </a:solidFill>
              </a:rPr>
              <a:t>R</a:t>
            </a:r>
            <a:r>
              <a:rPr lang="pt-BR" sz="2800" dirty="0">
                <a:solidFill>
                  <a:schemeClr val="accent2"/>
                </a:solidFill>
              </a:rPr>
              <a:t>$ 995.637,01 </a:t>
            </a:r>
            <a:r>
              <a:rPr lang="pt-BR" dirty="0"/>
              <a:t>em valores nominais com data-base em outubro de 2013.</a:t>
            </a:r>
          </a:p>
          <a:p>
            <a:pPr marL="0" indent="0" algn="just">
              <a:buNone/>
            </a:pPr>
            <a:endParaRPr lang="pt-BR" dirty="0"/>
          </a:p>
          <a:p>
            <a:pPr algn="just"/>
            <a:endParaRPr lang="pt-BR" dirty="0"/>
          </a:p>
        </p:txBody>
      </p:sp>
    </p:spTree>
    <p:extLst>
      <p:ext uri="{BB962C8B-B14F-4D97-AF65-F5344CB8AC3E}">
        <p14:creationId xmlns:p14="http://schemas.microsoft.com/office/powerpoint/2010/main" val="2709224419"/>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III.   DAS IRREGULARIDADES</a:t>
            </a:r>
            <a:endParaRPr lang="pt-BR" sz="2800" dirty="0">
              <a:solidFill>
                <a:schemeClr val="bg1"/>
              </a:solidFill>
              <a:latin typeface="Arial Black" panose="020B0A04020102020204" pitchFamily="34" charset="0"/>
            </a:endParaRPr>
          </a:p>
        </p:txBody>
      </p:sp>
      <p:sp>
        <p:nvSpPr>
          <p:cNvPr id="4" name="Espaço Reservado para Conteúdo 3"/>
          <p:cNvSpPr>
            <a:spLocks noGrp="1"/>
          </p:cNvSpPr>
          <p:nvPr>
            <p:ph sz="half" idx="2"/>
          </p:nvPr>
        </p:nvSpPr>
        <p:spPr>
          <a:xfrm>
            <a:off x="323528" y="1196752"/>
            <a:ext cx="8579296" cy="3888432"/>
          </a:xfrm>
        </p:spPr>
        <p:txBody>
          <a:bodyPr>
            <a:noAutofit/>
          </a:bodyPr>
          <a:lstStyle/>
          <a:p>
            <a:pPr marL="0" lvl="1" indent="0" algn="ctr">
              <a:buNone/>
            </a:pPr>
            <a:r>
              <a:rPr lang="pt-BR" sz="4000" b="1" dirty="0" smtClean="0">
                <a:solidFill>
                  <a:prstClr val="black"/>
                </a:solidFill>
              </a:rPr>
              <a:t>11   </a:t>
            </a:r>
          </a:p>
          <a:p>
            <a:pPr marL="0" lvl="1" indent="0" algn="ctr">
              <a:buNone/>
            </a:pPr>
            <a:endParaRPr lang="pt-BR" sz="4000" b="1" dirty="0">
              <a:solidFill>
                <a:prstClr val="black"/>
              </a:solidFill>
            </a:endParaRPr>
          </a:p>
          <a:p>
            <a:pPr marL="0" lvl="1" indent="0" algn="ctr">
              <a:buNone/>
            </a:pPr>
            <a:r>
              <a:rPr lang="pt-BR" sz="4000" b="1" dirty="0"/>
              <a:t>Alteração nas exigências de operação/administração sem correspondente equilíbrio-econômico financeiro.</a:t>
            </a:r>
            <a:endParaRPr lang="pt-BR" sz="2200" dirty="0"/>
          </a:p>
        </p:txBody>
      </p:sp>
    </p:spTree>
    <p:extLst>
      <p:ext uri="{BB962C8B-B14F-4D97-AF65-F5344CB8AC3E}">
        <p14:creationId xmlns:p14="http://schemas.microsoft.com/office/powerpoint/2010/main" val="32681737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I.   INTRODUÇÃO</a:t>
            </a:r>
            <a:endParaRPr lang="pt-BR" sz="2800" dirty="0">
              <a:solidFill>
                <a:schemeClr val="bg1"/>
              </a:solidFill>
              <a:latin typeface="Arial Black" panose="020B0A04020102020204" pitchFamily="34" charset="0"/>
            </a:endParaRPr>
          </a:p>
        </p:txBody>
      </p:sp>
      <p:sp>
        <p:nvSpPr>
          <p:cNvPr id="2" name="Título 1"/>
          <p:cNvSpPr>
            <a:spLocks noGrp="1"/>
          </p:cNvSpPr>
          <p:nvPr>
            <p:ph type="title"/>
          </p:nvPr>
        </p:nvSpPr>
        <p:spPr>
          <a:xfrm>
            <a:off x="467544" y="790714"/>
            <a:ext cx="8424936" cy="626924"/>
          </a:xfrm>
        </p:spPr>
        <p:txBody>
          <a:bodyPr>
            <a:noAutofit/>
          </a:bodyPr>
          <a:lstStyle/>
          <a:p>
            <a:pPr algn="l"/>
            <a:r>
              <a:rPr lang="pt-BR" sz="2400" b="1" dirty="0"/>
              <a:t>I</a:t>
            </a:r>
            <a:r>
              <a:rPr lang="pt-BR" sz="2400" b="1" dirty="0" smtClean="0"/>
              <a:t>.2  </a:t>
            </a:r>
            <a:r>
              <a:rPr lang="pt-BR" sz="2400" b="1" dirty="0"/>
              <a:t>Da Construção da Terceira Ponte ao Contrato de Concessão</a:t>
            </a:r>
          </a:p>
        </p:txBody>
      </p:sp>
      <p:sp>
        <p:nvSpPr>
          <p:cNvPr id="3" name="Espaço Reservado para Texto 2"/>
          <p:cNvSpPr>
            <a:spLocks noGrp="1"/>
          </p:cNvSpPr>
          <p:nvPr>
            <p:ph type="body" idx="1"/>
          </p:nvPr>
        </p:nvSpPr>
        <p:spPr>
          <a:xfrm>
            <a:off x="457200" y="1535113"/>
            <a:ext cx="8435280" cy="639762"/>
          </a:xfrm>
        </p:spPr>
        <p:txBody>
          <a:bodyPr/>
          <a:lstStyle/>
          <a:p>
            <a:r>
              <a:rPr lang="pt-BR" u="sng" dirty="0">
                <a:latin typeface="+mj-lt"/>
              </a:rPr>
              <a:t>A Proposta Comercial – Alguns </a:t>
            </a:r>
            <a:r>
              <a:rPr lang="pt-BR" u="sng" dirty="0" smtClean="0">
                <a:latin typeface="+mj-lt"/>
              </a:rPr>
              <a:t>números</a:t>
            </a:r>
            <a:endParaRPr lang="pt-BR" u="sng" dirty="0">
              <a:latin typeface="+mj-lt"/>
            </a:endParaRPr>
          </a:p>
        </p:txBody>
      </p:sp>
      <p:sp>
        <p:nvSpPr>
          <p:cNvPr id="4" name="Espaço Reservado para Conteúdo 3"/>
          <p:cNvSpPr>
            <a:spLocks noGrp="1"/>
          </p:cNvSpPr>
          <p:nvPr>
            <p:ph sz="half" idx="2"/>
          </p:nvPr>
        </p:nvSpPr>
        <p:spPr>
          <a:xfrm>
            <a:off x="457200" y="2174875"/>
            <a:ext cx="8147248" cy="3951288"/>
          </a:xfrm>
        </p:spPr>
        <p:txBody>
          <a:bodyPr>
            <a:normAutofit/>
          </a:bodyPr>
          <a:lstStyle/>
          <a:p>
            <a:pPr>
              <a:lnSpc>
                <a:spcPct val="150000"/>
              </a:lnSpc>
            </a:pPr>
            <a:endParaRPr lang="pt-BR" sz="2200" dirty="0" smtClean="0"/>
          </a:p>
          <a:p>
            <a:pPr algn="just">
              <a:spcAft>
                <a:spcPts val="600"/>
              </a:spcAft>
            </a:pPr>
            <a:r>
              <a:rPr lang="pt-BR" dirty="0" smtClean="0"/>
              <a:t>Projeção </a:t>
            </a:r>
            <a:r>
              <a:rPr lang="pt-BR" dirty="0"/>
              <a:t>de volume de </a:t>
            </a:r>
            <a:r>
              <a:rPr lang="pt-BR" dirty="0" smtClean="0"/>
              <a:t>tráfego, </a:t>
            </a:r>
            <a:r>
              <a:rPr lang="pt-BR" dirty="0"/>
              <a:t>em 25 anos de concessão: </a:t>
            </a:r>
            <a:r>
              <a:rPr lang="pt-BR" b="1" dirty="0"/>
              <a:t>545 </a:t>
            </a:r>
            <a:r>
              <a:rPr lang="pt-BR" b="1" dirty="0" smtClean="0"/>
              <a:t>milhões de veículos</a:t>
            </a:r>
            <a:r>
              <a:rPr lang="pt-BR" dirty="0" smtClean="0"/>
              <a:t>, </a:t>
            </a:r>
            <a:r>
              <a:rPr lang="pt-BR" dirty="0"/>
              <a:t>na Terceira Ponte, e </a:t>
            </a:r>
            <a:r>
              <a:rPr lang="pt-BR" b="1" dirty="0"/>
              <a:t>126 </a:t>
            </a:r>
            <a:r>
              <a:rPr lang="pt-BR" b="1" dirty="0" smtClean="0"/>
              <a:t>milhões de veículos</a:t>
            </a:r>
            <a:r>
              <a:rPr lang="pt-BR" dirty="0" smtClean="0"/>
              <a:t>, </a:t>
            </a:r>
            <a:r>
              <a:rPr lang="pt-BR" dirty="0"/>
              <a:t>na Rodovia do </a:t>
            </a:r>
            <a:r>
              <a:rPr lang="pt-BR" dirty="0" smtClean="0"/>
              <a:t>Sol;</a:t>
            </a:r>
            <a:endParaRPr lang="pt-BR" dirty="0"/>
          </a:p>
          <a:p>
            <a:pPr lvl="0">
              <a:spcAft>
                <a:spcPts val="600"/>
              </a:spcAft>
            </a:pPr>
            <a:r>
              <a:rPr lang="pt-BR" dirty="0"/>
              <a:t>Receita tarifária: </a:t>
            </a:r>
            <a:r>
              <a:rPr lang="pt-BR" b="1" dirty="0"/>
              <a:t>R$ 2,7 bilhões</a:t>
            </a:r>
            <a:r>
              <a:rPr lang="pt-BR" dirty="0"/>
              <a:t> (data-base – out/2013</a:t>
            </a:r>
            <a:r>
              <a:rPr lang="pt-BR" dirty="0" smtClean="0"/>
              <a:t>);</a:t>
            </a:r>
            <a:endParaRPr lang="pt-BR" dirty="0"/>
          </a:p>
          <a:p>
            <a:pPr lvl="0">
              <a:spcAft>
                <a:spcPts val="600"/>
              </a:spcAft>
            </a:pPr>
            <a:r>
              <a:rPr lang="pt-BR" dirty="0"/>
              <a:t>Saídas de caixa:  </a:t>
            </a:r>
            <a:r>
              <a:rPr lang="pt-BR" b="1" dirty="0"/>
              <a:t>R$ 1,7 bilhão </a:t>
            </a:r>
            <a:r>
              <a:rPr lang="pt-BR" dirty="0"/>
              <a:t>(data-base – out/2013</a:t>
            </a:r>
            <a:r>
              <a:rPr lang="pt-BR" dirty="0" smtClean="0"/>
              <a:t>);</a:t>
            </a:r>
            <a:endParaRPr lang="pt-BR" dirty="0"/>
          </a:p>
          <a:p>
            <a:pPr lvl="0">
              <a:spcAft>
                <a:spcPts val="600"/>
              </a:spcAft>
            </a:pPr>
            <a:r>
              <a:rPr lang="pt-BR" dirty="0"/>
              <a:t>investimentos: </a:t>
            </a:r>
            <a:r>
              <a:rPr lang="pt-BR" b="1" dirty="0"/>
              <a:t>R$ 436 milhões </a:t>
            </a:r>
            <a:r>
              <a:rPr lang="pt-BR" dirty="0"/>
              <a:t>(data-base – out/2013</a:t>
            </a:r>
            <a:r>
              <a:rPr lang="pt-BR" dirty="0" smtClean="0"/>
              <a:t>).</a:t>
            </a:r>
            <a:endParaRPr lang="pt-BR" dirty="0"/>
          </a:p>
        </p:txBody>
      </p:sp>
    </p:spTree>
    <p:extLst>
      <p:ext uri="{BB962C8B-B14F-4D97-AF65-F5344CB8AC3E}">
        <p14:creationId xmlns:p14="http://schemas.microsoft.com/office/powerpoint/2010/main" val="3168097025"/>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III.   DAS IRREGULARIDADES</a:t>
            </a:r>
            <a:endParaRPr lang="pt-BR" sz="2800" dirty="0">
              <a:solidFill>
                <a:schemeClr val="bg1"/>
              </a:solidFill>
              <a:latin typeface="Arial Black" panose="020B0A04020102020204" pitchFamily="34" charset="0"/>
            </a:endParaRPr>
          </a:p>
        </p:txBody>
      </p:sp>
      <p:sp>
        <p:nvSpPr>
          <p:cNvPr id="2" name="Título 1"/>
          <p:cNvSpPr>
            <a:spLocks noGrp="1"/>
          </p:cNvSpPr>
          <p:nvPr>
            <p:ph type="title"/>
          </p:nvPr>
        </p:nvSpPr>
        <p:spPr>
          <a:xfrm>
            <a:off x="251520" y="1268760"/>
            <a:ext cx="8640960" cy="622062"/>
          </a:xfrm>
        </p:spPr>
        <p:txBody>
          <a:bodyPr>
            <a:noAutofit/>
          </a:bodyPr>
          <a:lstStyle/>
          <a:p>
            <a:pPr marL="457200" indent="-457200" algn="just"/>
            <a:r>
              <a:rPr lang="pt-BR" sz="2400" b="1" dirty="0" smtClean="0"/>
              <a:t>11	Alteração </a:t>
            </a:r>
            <a:r>
              <a:rPr lang="pt-BR" sz="2400" b="1" dirty="0"/>
              <a:t>nas exigências de operação/administração sem </a:t>
            </a:r>
            <a:r>
              <a:rPr lang="pt-BR" sz="2400" b="1" dirty="0" smtClean="0"/>
              <a:t>       correspondente </a:t>
            </a:r>
            <a:r>
              <a:rPr lang="pt-BR" sz="2400" b="1" dirty="0"/>
              <a:t>equilíbrio-econômico financeiro.</a:t>
            </a:r>
          </a:p>
        </p:txBody>
      </p:sp>
      <p:sp>
        <p:nvSpPr>
          <p:cNvPr id="4" name="Espaço Reservado para Conteúdo 3"/>
          <p:cNvSpPr>
            <a:spLocks noGrp="1"/>
          </p:cNvSpPr>
          <p:nvPr>
            <p:ph sz="half" idx="2"/>
          </p:nvPr>
        </p:nvSpPr>
        <p:spPr>
          <a:xfrm>
            <a:off x="323528" y="2132856"/>
            <a:ext cx="8579296" cy="3888432"/>
          </a:xfrm>
        </p:spPr>
        <p:txBody>
          <a:bodyPr>
            <a:noAutofit/>
          </a:bodyPr>
          <a:lstStyle/>
          <a:p>
            <a:pPr lvl="0" algn="just">
              <a:spcAft>
                <a:spcPts val="1200"/>
              </a:spcAft>
            </a:pPr>
            <a:r>
              <a:rPr lang="pt-BR" sz="2200" dirty="0"/>
              <a:t>A Equipe de Auditoria verificou que, na composição do Programa de Exploração de Rodovias, foram incluídos serviços a serem prestados pela Concessionária, a saber: arrecadação de pedágio, fiscalização de trânsito, segurança aos usuários, auditoria e fluidez de tráfego</a:t>
            </a:r>
            <a:r>
              <a:rPr lang="pt-BR" sz="2200" dirty="0" smtClean="0"/>
              <a:t>;</a:t>
            </a:r>
          </a:p>
          <a:p>
            <a:pPr marL="342900" lvl="1" indent="-342900" algn="just">
              <a:spcAft>
                <a:spcPts val="1200"/>
              </a:spcAft>
              <a:buFont typeface="Arial" panose="020B0604020202020204" pitchFamily="34" charset="0"/>
              <a:buChar char="•"/>
            </a:pPr>
            <a:r>
              <a:rPr lang="pt-BR" sz="2200" dirty="0" smtClean="0"/>
              <a:t>O Poder </a:t>
            </a:r>
            <a:r>
              <a:rPr lang="pt-BR" sz="2200" dirty="0"/>
              <a:t>Concedente previu uma gama de serviços, que foram (e estão sendo) considerados na composição da tarifa, </a:t>
            </a:r>
            <a:r>
              <a:rPr lang="pt-BR" sz="2200" b="1" dirty="0"/>
              <a:t>pelo qual o usuário paga e não </a:t>
            </a:r>
            <a:r>
              <a:rPr lang="pt-BR" sz="2200" b="1" dirty="0" smtClean="0"/>
              <a:t>recebe;</a:t>
            </a:r>
            <a:endParaRPr lang="pt-BR" sz="2200" b="1" dirty="0"/>
          </a:p>
          <a:p>
            <a:pPr marL="342900" lvl="1" indent="-342900" algn="just">
              <a:spcAft>
                <a:spcPts val="1200"/>
              </a:spcAft>
              <a:buFont typeface="Arial" panose="020B0604020202020204" pitchFamily="34" charset="0"/>
              <a:buChar char="•"/>
            </a:pPr>
            <a:r>
              <a:rPr lang="pt-BR" sz="2200" dirty="0" smtClean="0"/>
              <a:t>Necessidade de reequilíbrio </a:t>
            </a:r>
            <a:r>
              <a:rPr lang="pt-BR" sz="2200" dirty="0"/>
              <a:t>ou avaliação econômico-financeira do contrato, </a:t>
            </a:r>
            <a:r>
              <a:rPr lang="pt-BR" sz="2200" dirty="0" smtClean="0"/>
              <a:t>considerando os </a:t>
            </a:r>
            <a:r>
              <a:rPr lang="pt-BR" sz="2200" dirty="0"/>
              <a:t>serviços e investimentos não realizados.</a:t>
            </a:r>
          </a:p>
          <a:p>
            <a:pPr marL="0" lvl="1" indent="0" algn="just">
              <a:buNone/>
            </a:pPr>
            <a:endParaRPr lang="pt-BR" sz="2200" dirty="0"/>
          </a:p>
        </p:txBody>
      </p:sp>
    </p:spTree>
    <p:extLst>
      <p:ext uri="{BB962C8B-B14F-4D97-AF65-F5344CB8AC3E}">
        <p14:creationId xmlns:p14="http://schemas.microsoft.com/office/powerpoint/2010/main" val="3708053292"/>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III.   DAS IRREGULARIDADES</a:t>
            </a:r>
            <a:endParaRPr lang="pt-BR" sz="2800" dirty="0">
              <a:solidFill>
                <a:schemeClr val="bg1"/>
              </a:solidFill>
              <a:latin typeface="Arial Black" panose="020B0A04020102020204" pitchFamily="34" charset="0"/>
            </a:endParaRPr>
          </a:p>
        </p:txBody>
      </p:sp>
      <p:sp>
        <p:nvSpPr>
          <p:cNvPr id="4" name="Espaço Reservado para Conteúdo 3"/>
          <p:cNvSpPr>
            <a:spLocks noGrp="1"/>
          </p:cNvSpPr>
          <p:nvPr>
            <p:ph sz="half" idx="2"/>
          </p:nvPr>
        </p:nvSpPr>
        <p:spPr>
          <a:xfrm>
            <a:off x="467544" y="1412776"/>
            <a:ext cx="8579296" cy="3888432"/>
          </a:xfrm>
        </p:spPr>
        <p:txBody>
          <a:bodyPr>
            <a:noAutofit/>
          </a:bodyPr>
          <a:lstStyle/>
          <a:p>
            <a:pPr marL="0" lvl="1" indent="0" algn="ctr">
              <a:buNone/>
            </a:pPr>
            <a:r>
              <a:rPr lang="pt-BR" sz="4000" b="1" dirty="0" smtClean="0">
                <a:solidFill>
                  <a:prstClr val="black"/>
                </a:solidFill>
              </a:rPr>
              <a:t>12   </a:t>
            </a:r>
          </a:p>
          <a:p>
            <a:pPr marL="0" lvl="1" indent="0" algn="ctr">
              <a:buNone/>
            </a:pPr>
            <a:endParaRPr lang="pt-BR" sz="4000" b="1" dirty="0">
              <a:solidFill>
                <a:prstClr val="black"/>
              </a:solidFill>
            </a:endParaRPr>
          </a:p>
          <a:p>
            <a:pPr marL="0" lvl="1" indent="0" algn="ctr">
              <a:buNone/>
            </a:pPr>
            <a:r>
              <a:rPr lang="pt-BR" sz="4000" b="1" dirty="0" smtClean="0"/>
              <a:t>Fiscalização </a:t>
            </a:r>
            <a:r>
              <a:rPr lang="pt-BR" sz="4000" b="1" dirty="0"/>
              <a:t>Deficiente do Poder Concedente.</a:t>
            </a:r>
            <a:endParaRPr lang="pt-BR" sz="2200" dirty="0"/>
          </a:p>
        </p:txBody>
      </p:sp>
    </p:spTree>
    <p:extLst>
      <p:ext uri="{BB962C8B-B14F-4D97-AF65-F5344CB8AC3E}">
        <p14:creationId xmlns:p14="http://schemas.microsoft.com/office/powerpoint/2010/main" val="2660188348"/>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III.   DAS IRREGULARIDADES</a:t>
            </a:r>
            <a:endParaRPr lang="pt-BR" sz="2800" dirty="0">
              <a:solidFill>
                <a:schemeClr val="bg1"/>
              </a:solidFill>
              <a:latin typeface="Arial Black" panose="020B0A04020102020204" pitchFamily="34" charset="0"/>
            </a:endParaRPr>
          </a:p>
        </p:txBody>
      </p:sp>
      <p:sp>
        <p:nvSpPr>
          <p:cNvPr id="2" name="Título 1"/>
          <p:cNvSpPr>
            <a:spLocks noGrp="1"/>
          </p:cNvSpPr>
          <p:nvPr>
            <p:ph type="title"/>
          </p:nvPr>
        </p:nvSpPr>
        <p:spPr>
          <a:xfrm>
            <a:off x="251520" y="1268760"/>
            <a:ext cx="8640960" cy="622062"/>
          </a:xfrm>
        </p:spPr>
        <p:txBody>
          <a:bodyPr>
            <a:noAutofit/>
          </a:bodyPr>
          <a:lstStyle/>
          <a:p>
            <a:pPr marL="0" indent="0" algn="l"/>
            <a:r>
              <a:rPr lang="pt-BR" sz="2400" b="1" dirty="0" smtClean="0"/>
              <a:t>12   Fiscalização </a:t>
            </a:r>
            <a:r>
              <a:rPr lang="pt-BR" sz="2400" b="1" dirty="0"/>
              <a:t>Deficiente do Poder Concedente.</a:t>
            </a:r>
            <a:endParaRPr lang="pt-BR" sz="2400" dirty="0"/>
          </a:p>
        </p:txBody>
      </p:sp>
      <p:sp>
        <p:nvSpPr>
          <p:cNvPr id="4" name="Espaço Reservado para Conteúdo 3"/>
          <p:cNvSpPr>
            <a:spLocks noGrp="1"/>
          </p:cNvSpPr>
          <p:nvPr>
            <p:ph sz="half" idx="2"/>
          </p:nvPr>
        </p:nvSpPr>
        <p:spPr>
          <a:xfrm>
            <a:off x="323528" y="2060848"/>
            <a:ext cx="8579296" cy="3888432"/>
          </a:xfrm>
        </p:spPr>
        <p:txBody>
          <a:bodyPr>
            <a:noAutofit/>
          </a:bodyPr>
          <a:lstStyle/>
          <a:p>
            <a:pPr algn="just">
              <a:spcAft>
                <a:spcPts val="1200"/>
              </a:spcAft>
            </a:pPr>
            <a:r>
              <a:rPr lang="x-none" sz="2000"/>
              <a:t>No </a:t>
            </a:r>
            <a:r>
              <a:rPr lang="x-none" sz="2000" smtClean="0"/>
              <a:t>RA-E </a:t>
            </a:r>
            <a:r>
              <a:rPr lang="x-none" sz="2000"/>
              <a:t>10/2014 foi apontada suposta </a:t>
            </a:r>
            <a:r>
              <a:rPr lang="x-none" sz="2000" b="1"/>
              <a:t>fiscalização deficiente</a:t>
            </a:r>
            <a:r>
              <a:rPr lang="x-none" sz="2000"/>
              <a:t>, </a:t>
            </a:r>
            <a:r>
              <a:rPr lang="x-none" sz="2000" smtClean="0"/>
              <a:t>atribuível</a:t>
            </a:r>
            <a:r>
              <a:rPr lang="pt-BR" sz="2000" dirty="0" smtClean="0"/>
              <a:t> </a:t>
            </a:r>
            <a:r>
              <a:rPr lang="x-none" sz="2000" smtClean="0"/>
              <a:t>à </a:t>
            </a:r>
            <a:r>
              <a:rPr lang="x-none" sz="2000"/>
              <a:t>A</a:t>
            </a:r>
            <a:r>
              <a:rPr lang="pt-BR" sz="2000" dirty="0"/>
              <a:t>RSI</a:t>
            </a:r>
            <a:r>
              <a:rPr lang="x-none" sz="2000"/>
              <a:t>, no Contrato de Concessão 1/98, mormente quanto a alguns aspectos operacionais da prestação </a:t>
            </a:r>
            <a:r>
              <a:rPr lang="x-none" sz="2000" smtClean="0"/>
              <a:t>serviços</a:t>
            </a:r>
            <a:r>
              <a:rPr lang="pt-BR" sz="2000" dirty="0"/>
              <a:t>;</a:t>
            </a:r>
            <a:endParaRPr lang="pt-BR" sz="2000" dirty="0" smtClean="0"/>
          </a:p>
          <a:p>
            <a:pPr algn="just">
              <a:spcAft>
                <a:spcPts val="1200"/>
              </a:spcAft>
            </a:pPr>
            <a:r>
              <a:rPr lang="pt-BR" sz="2000" b="1" dirty="0" smtClean="0"/>
              <a:t>O </a:t>
            </a:r>
            <a:r>
              <a:rPr lang="pt-BR" sz="2000" b="1" dirty="0"/>
              <a:t>poder/dever de fiscalização</a:t>
            </a:r>
            <a:r>
              <a:rPr lang="pt-BR" sz="2000" dirty="0"/>
              <a:t> é instrumental ao dever de garantir a adequada prestação do serviço, sendo esta uma incumbência do Estado, no presente caso da Agência Reguladora de Saneamento Básico e Infraestrutura Viária, pessoa jurídica de direito </a:t>
            </a:r>
            <a:r>
              <a:rPr lang="pt-BR" sz="2000" dirty="0" smtClean="0"/>
              <a:t>público;</a:t>
            </a:r>
          </a:p>
          <a:p>
            <a:pPr algn="just">
              <a:spcAft>
                <a:spcPts val="1200"/>
              </a:spcAft>
            </a:pPr>
            <a:r>
              <a:rPr lang="pt-BR" sz="2000" dirty="0" smtClean="0"/>
              <a:t>Foi percebido  </a:t>
            </a:r>
            <a:r>
              <a:rPr lang="pt-BR" sz="2000" dirty="0"/>
              <a:t>o </a:t>
            </a:r>
            <a:r>
              <a:rPr lang="pt-BR" sz="2000" b="1" dirty="0"/>
              <a:t>empenho da ARSI em solucionar as questões administrativas </a:t>
            </a:r>
            <a:r>
              <a:rPr lang="pt-BR" sz="2000" dirty="0"/>
              <a:t>que impedem o desempenho pleno de suas atividades finalísticas, ao realizar concursos e treinamentos aos </a:t>
            </a:r>
            <a:r>
              <a:rPr lang="pt-BR" sz="2000" dirty="0" smtClean="0"/>
              <a:t>servidores;</a:t>
            </a:r>
            <a:endParaRPr lang="pt-BR" sz="2200" dirty="0" smtClean="0">
              <a:solidFill>
                <a:srgbClr val="FF0000"/>
              </a:solidFill>
            </a:endParaRPr>
          </a:p>
          <a:p>
            <a:pPr marL="0" lvl="1" indent="0" algn="just">
              <a:buNone/>
            </a:pPr>
            <a:endParaRPr lang="pt-BR" sz="2200" dirty="0"/>
          </a:p>
        </p:txBody>
      </p:sp>
    </p:spTree>
    <p:extLst>
      <p:ext uri="{BB962C8B-B14F-4D97-AF65-F5344CB8AC3E}">
        <p14:creationId xmlns:p14="http://schemas.microsoft.com/office/powerpoint/2010/main" val="855587055"/>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III.   DAS IRREGULARIDADES</a:t>
            </a:r>
            <a:endParaRPr lang="pt-BR" sz="2800" dirty="0">
              <a:solidFill>
                <a:schemeClr val="bg1"/>
              </a:solidFill>
              <a:latin typeface="Arial Black" panose="020B0A04020102020204" pitchFamily="34" charset="0"/>
            </a:endParaRPr>
          </a:p>
        </p:txBody>
      </p:sp>
      <p:sp>
        <p:nvSpPr>
          <p:cNvPr id="2" name="Título 1"/>
          <p:cNvSpPr>
            <a:spLocks noGrp="1"/>
          </p:cNvSpPr>
          <p:nvPr>
            <p:ph type="title"/>
          </p:nvPr>
        </p:nvSpPr>
        <p:spPr>
          <a:xfrm>
            <a:off x="251520" y="1268760"/>
            <a:ext cx="8640960" cy="622062"/>
          </a:xfrm>
        </p:spPr>
        <p:txBody>
          <a:bodyPr>
            <a:noAutofit/>
          </a:bodyPr>
          <a:lstStyle/>
          <a:p>
            <a:pPr marL="0" indent="0" algn="l"/>
            <a:r>
              <a:rPr lang="pt-BR" sz="2400" b="1" dirty="0" smtClean="0"/>
              <a:t>12   Fiscalização </a:t>
            </a:r>
            <a:r>
              <a:rPr lang="pt-BR" sz="2400" b="1" dirty="0"/>
              <a:t>Deficiente do Poder Concedente.</a:t>
            </a:r>
            <a:endParaRPr lang="pt-BR" sz="2400" dirty="0"/>
          </a:p>
        </p:txBody>
      </p:sp>
      <p:sp>
        <p:nvSpPr>
          <p:cNvPr id="4" name="Espaço Reservado para Conteúdo 3"/>
          <p:cNvSpPr>
            <a:spLocks noGrp="1"/>
          </p:cNvSpPr>
          <p:nvPr>
            <p:ph sz="half" idx="2"/>
          </p:nvPr>
        </p:nvSpPr>
        <p:spPr>
          <a:xfrm>
            <a:off x="323528" y="2060848"/>
            <a:ext cx="8280920" cy="3888432"/>
          </a:xfrm>
        </p:spPr>
        <p:txBody>
          <a:bodyPr>
            <a:noAutofit/>
          </a:bodyPr>
          <a:lstStyle/>
          <a:p>
            <a:pPr algn="just" hangingPunct="0"/>
            <a:r>
              <a:rPr lang="pt-BR" sz="2200" dirty="0" smtClean="0"/>
              <a:t>Não </a:t>
            </a:r>
            <a:r>
              <a:rPr lang="pt-BR" sz="2200" dirty="0"/>
              <a:t>se está afirmando que a ARSI deixou de exercer a fiscalização sobre o Contrato 1/98, já que restou demonstrado que a ARSI adotou uma série de medidas fiscalizatórias, conforme os relatórios de fiscalização constante nos </a:t>
            </a:r>
            <a:r>
              <a:rPr lang="pt-BR" sz="2200" dirty="0" smtClean="0"/>
              <a:t>autos;</a:t>
            </a:r>
          </a:p>
          <a:p>
            <a:pPr algn="just" hangingPunct="0"/>
            <a:endParaRPr lang="pt-BR" sz="2200" dirty="0" smtClean="0"/>
          </a:p>
          <a:p>
            <a:pPr algn="just" hangingPunct="0"/>
            <a:r>
              <a:rPr lang="pt-BR" sz="2200" dirty="0"/>
              <a:t>Porém, percebe-se que a fiscalização se deu de forma deficiente, eis que não foram realizados estudos próprios sobre diversos aspectos operacionais e confiou-se, sem qualquer verificação, nos dados fornecidos unilateralmente pelo concessionário</a:t>
            </a:r>
            <a:r>
              <a:rPr lang="pt-BR" sz="2200" dirty="0" smtClean="0"/>
              <a:t>.</a:t>
            </a:r>
          </a:p>
          <a:p>
            <a:pPr algn="just" hangingPunct="0"/>
            <a:endParaRPr lang="pt-BR" sz="2200" dirty="0"/>
          </a:p>
        </p:txBody>
      </p:sp>
    </p:spTree>
    <p:extLst>
      <p:ext uri="{BB962C8B-B14F-4D97-AF65-F5344CB8AC3E}">
        <p14:creationId xmlns:p14="http://schemas.microsoft.com/office/powerpoint/2010/main" val="1989014292"/>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III.   DAS IRREGULARIDADES</a:t>
            </a:r>
            <a:endParaRPr lang="pt-BR" sz="2800" dirty="0">
              <a:solidFill>
                <a:schemeClr val="bg1"/>
              </a:solidFill>
              <a:latin typeface="Arial Black" panose="020B0A04020102020204" pitchFamily="34" charset="0"/>
            </a:endParaRPr>
          </a:p>
        </p:txBody>
      </p:sp>
      <p:sp>
        <p:nvSpPr>
          <p:cNvPr id="2" name="Título 1"/>
          <p:cNvSpPr>
            <a:spLocks noGrp="1"/>
          </p:cNvSpPr>
          <p:nvPr>
            <p:ph type="title"/>
          </p:nvPr>
        </p:nvSpPr>
        <p:spPr>
          <a:xfrm>
            <a:off x="251520" y="1268760"/>
            <a:ext cx="8640960" cy="622062"/>
          </a:xfrm>
        </p:spPr>
        <p:txBody>
          <a:bodyPr>
            <a:noAutofit/>
          </a:bodyPr>
          <a:lstStyle/>
          <a:p>
            <a:pPr marL="0" indent="0" algn="l"/>
            <a:r>
              <a:rPr lang="pt-BR" sz="2400" b="1" dirty="0" smtClean="0"/>
              <a:t>12   Fiscalização </a:t>
            </a:r>
            <a:r>
              <a:rPr lang="pt-BR" sz="2400" b="1" dirty="0"/>
              <a:t>Deficiente do Poder Concedente.</a:t>
            </a:r>
            <a:endParaRPr lang="pt-BR" sz="2400" dirty="0"/>
          </a:p>
        </p:txBody>
      </p:sp>
      <p:sp>
        <p:nvSpPr>
          <p:cNvPr id="4" name="Espaço Reservado para Conteúdo 3"/>
          <p:cNvSpPr>
            <a:spLocks noGrp="1"/>
          </p:cNvSpPr>
          <p:nvPr>
            <p:ph sz="half" idx="2"/>
          </p:nvPr>
        </p:nvSpPr>
        <p:spPr>
          <a:xfrm>
            <a:off x="323528" y="2060848"/>
            <a:ext cx="8280920" cy="3888432"/>
          </a:xfrm>
        </p:spPr>
        <p:txBody>
          <a:bodyPr>
            <a:noAutofit/>
          </a:bodyPr>
          <a:lstStyle/>
          <a:p>
            <a:pPr marL="342900" lvl="1" indent="-342900" algn="just">
              <a:buFont typeface="Arial" panose="020B0604020202020204" pitchFamily="34" charset="0"/>
              <a:buChar char="•"/>
            </a:pPr>
            <a:r>
              <a:rPr lang="pt-BR" sz="2400" dirty="0" smtClean="0"/>
              <a:t>Compete </a:t>
            </a:r>
            <a:r>
              <a:rPr lang="pt-BR" sz="2400" dirty="0"/>
              <a:t>ao ente fiscalizador zelar pela execução de procedimentos operacionais adequados por parte do concessionário, devendo repercutir positivamente na prestação do serviço ao incrementar sua qualidade com o intuito de atender as necessidades dos usuários ao longo de todo o prazo da concessão. </a:t>
            </a:r>
          </a:p>
          <a:p>
            <a:pPr marL="0" lvl="1" indent="0" algn="just">
              <a:buNone/>
            </a:pPr>
            <a:endParaRPr lang="pt-BR" sz="2200" dirty="0"/>
          </a:p>
        </p:txBody>
      </p:sp>
    </p:spTree>
    <p:extLst>
      <p:ext uri="{BB962C8B-B14F-4D97-AF65-F5344CB8AC3E}">
        <p14:creationId xmlns:p14="http://schemas.microsoft.com/office/powerpoint/2010/main" val="3021776864"/>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III.   DAS IRREGULARIDADES</a:t>
            </a:r>
            <a:endParaRPr lang="pt-BR" sz="2800" dirty="0">
              <a:solidFill>
                <a:schemeClr val="bg1"/>
              </a:solidFill>
              <a:latin typeface="Arial Black" panose="020B0A04020102020204" pitchFamily="34" charset="0"/>
            </a:endParaRPr>
          </a:p>
        </p:txBody>
      </p:sp>
      <p:sp>
        <p:nvSpPr>
          <p:cNvPr id="4" name="Espaço Reservado para Conteúdo 3"/>
          <p:cNvSpPr>
            <a:spLocks noGrp="1"/>
          </p:cNvSpPr>
          <p:nvPr>
            <p:ph sz="half" idx="2"/>
          </p:nvPr>
        </p:nvSpPr>
        <p:spPr>
          <a:xfrm>
            <a:off x="467544" y="1412776"/>
            <a:ext cx="8579296" cy="3888432"/>
          </a:xfrm>
        </p:spPr>
        <p:txBody>
          <a:bodyPr>
            <a:noAutofit/>
          </a:bodyPr>
          <a:lstStyle/>
          <a:p>
            <a:pPr marL="0" lvl="1" indent="0" algn="ctr">
              <a:buNone/>
            </a:pPr>
            <a:r>
              <a:rPr lang="pt-BR" sz="4000" b="1" dirty="0" smtClean="0">
                <a:solidFill>
                  <a:prstClr val="black"/>
                </a:solidFill>
              </a:rPr>
              <a:t>13   </a:t>
            </a:r>
          </a:p>
          <a:p>
            <a:pPr marL="0" lvl="1" indent="0" algn="ctr">
              <a:buNone/>
            </a:pPr>
            <a:endParaRPr lang="pt-BR" sz="4000" b="1" dirty="0">
              <a:solidFill>
                <a:prstClr val="black"/>
              </a:solidFill>
            </a:endParaRPr>
          </a:p>
          <a:p>
            <a:pPr marL="0" lvl="1" indent="0" algn="ctr">
              <a:buNone/>
            </a:pPr>
            <a:r>
              <a:rPr lang="pt-BR" sz="4000" b="1" dirty="0"/>
              <a:t>Índice de reajuste inadequado ao perfil dos serviços prestados</a:t>
            </a:r>
            <a:endParaRPr lang="pt-BR" sz="2200" b="1" dirty="0"/>
          </a:p>
        </p:txBody>
      </p:sp>
    </p:spTree>
    <p:extLst>
      <p:ext uri="{BB962C8B-B14F-4D97-AF65-F5344CB8AC3E}">
        <p14:creationId xmlns:p14="http://schemas.microsoft.com/office/powerpoint/2010/main" val="2257169601"/>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III.   DAS IRREGULARIDADES</a:t>
            </a:r>
            <a:endParaRPr lang="pt-BR" sz="2800" dirty="0">
              <a:solidFill>
                <a:schemeClr val="bg1"/>
              </a:solidFill>
              <a:latin typeface="Arial Black" panose="020B0A04020102020204" pitchFamily="34" charset="0"/>
            </a:endParaRPr>
          </a:p>
        </p:txBody>
      </p:sp>
      <p:sp>
        <p:nvSpPr>
          <p:cNvPr id="2" name="Título 1"/>
          <p:cNvSpPr>
            <a:spLocks noGrp="1"/>
          </p:cNvSpPr>
          <p:nvPr>
            <p:ph type="title"/>
          </p:nvPr>
        </p:nvSpPr>
        <p:spPr>
          <a:xfrm>
            <a:off x="251520" y="1268760"/>
            <a:ext cx="8892480" cy="622062"/>
          </a:xfrm>
        </p:spPr>
        <p:txBody>
          <a:bodyPr>
            <a:noAutofit/>
          </a:bodyPr>
          <a:lstStyle/>
          <a:p>
            <a:pPr marL="0" indent="0" algn="l"/>
            <a:r>
              <a:rPr lang="pt-BR" sz="2400" b="1" dirty="0" smtClean="0"/>
              <a:t>13	Índice </a:t>
            </a:r>
            <a:r>
              <a:rPr lang="pt-BR" sz="2400" b="1" dirty="0"/>
              <a:t>de reajuste inadequado ao perfil dos serviços </a:t>
            </a:r>
            <a:r>
              <a:rPr lang="pt-BR" sz="2400" b="1" dirty="0" smtClean="0"/>
              <a:t>	prestados</a:t>
            </a:r>
            <a:r>
              <a:rPr lang="pt-BR" sz="2400" b="1" dirty="0"/>
              <a:t/>
            </a:r>
            <a:br>
              <a:rPr lang="pt-BR" sz="2400" b="1" dirty="0"/>
            </a:br>
            <a:endParaRPr lang="pt-BR" sz="2400" dirty="0"/>
          </a:p>
        </p:txBody>
      </p:sp>
      <p:sp>
        <p:nvSpPr>
          <p:cNvPr id="3" name="Espaço Reservado para Conteúdo 2"/>
          <p:cNvSpPr>
            <a:spLocks noGrp="1"/>
          </p:cNvSpPr>
          <p:nvPr>
            <p:ph sz="half" idx="2"/>
          </p:nvPr>
        </p:nvSpPr>
        <p:spPr>
          <a:xfrm>
            <a:off x="457200" y="2174875"/>
            <a:ext cx="8003232" cy="3951288"/>
          </a:xfrm>
        </p:spPr>
        <p:txBody>
          <a:bodyPr>
            <a:normAutofit/>
          </a:bodyPr>
          <a:lstStyle/>
          <a:p>
            <a:pPr algn="just" hangingPunct="0"/>
            <a:r>
              <a:rPr lang="x-none" sz="2200"/>
              <a:t>O Contrato </a:t>
            </a:r>
            <a:r>
              <a:rPr lang="x-none" sz="2200" smtClean="0"/>
              <a:t>previu </a:t>
            </a:r>
            <a:r>
              <a:rPr lang="x-none" sz="2200"/>
              <a:t>índice de reajuste obtido por meio de fórmula paramétrica, na qual 90% (noventa por cento) de seu peso está vinculado a índices relacionados à construção e consultoria de obras rodoviárias e apenas 10% (dez por cento) de seu peso advém de índice geral de </a:t>
            </a:r>
            <a:r>
              <a:rPr lang="x-none" sz="2200" smtClean="0"/>
              <a:t>preços</a:t>
            </a:r>
            <a:r>
              <a:rPr lang="pt-BR" sz="2200" dirty="0" smtClean="0"/>
              <a:t>;</a:t>
            </a:r>
            <a:r>
              <a:rPr lang="x-none" sz="2200" smtClean="0"/>
              <a:t> </a:t>
            </a:r>
            <a:endParaRPr lang="pt-BR" sz="2200" dirty="0" smtClean="0"/>
          </a:p>
          <a:p>
            <a:pPr algn="just" hangingPunct="0"/>
            <a:endParaRPr lang="pt-BR" sz="2200" dirty="0"/>
          </a:p>
          <a:p>
            <a:pPr algn="just" hangingPunct="0"/>
            <a:r>
              <a:rPr lang="x-none" sz="2200" smtClean="0"/>
              <a:t>Entretanto</a:t>
            </a:r>
            <a:r>
              <a:rPr lang="x-none" sz="2200"/>
              <a:t>, o cronograma contratual previa obras apenas nos </a:t>
            </a:r>
            <a:r>
              <a:rPr lang="pt-BR" sz="2200" dirty="0" smtClean="0"/>
              <a:t>cinco</a:t>
            </a:r>
            <a:r>
              <a:rPr lang="x-none" sz="2200" smtClean="0"/>
              <a:t> </a:t>
            </a:r>
            <a:r>
              <a:rPr lang="x-none" sz="2200"/>
              <a:t>primeiros anos da Concessão (até 2003), tornando o índice contratual inadequado para o reajuste a ser realizado nos 20 </a:t>
            </a:r>
            <a:r>
              <a:rPr lang="x-none" sz="2200" smtClean="0"/>
              <a:t>anos </a:t>
            </a:r>
            <a:r>
              <a:rPr lang="x-none" sz="2200"/>
              <a:t>restantes da Concessão, caracterizada pela prestação de serviço </a:t>
            </a:r>
            <a:r>
              <a:rPr lang="x-none" sz="2200" smtClean="0"/>
              <a:t>público</a:t>
            </a:r>
            <a:r>
              <a:rPr lang="pt-BR" sz="2200" dirty="0" smtClean="0"/>
              <a:t>;</a:t>
            </a:r>
            <a:endParaRPr lang="pt-BR" dirty="0"/>
          </a:p>
        </p:txBody>
      </p:sp>
    </p:spTree>
    <p:extLst>
      <p:ext uri="{BB962C8B-B14F-4D97-AF65-F5344CB8AC3E}">
        <p14:creationId xmlns:p14="http://schemas.microsoft.com/office/powerpoint/2010/main" val="3565306920"/>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III.   DAS IRREGULARIDADES</a:t>
            </a:r>
            <a:endParaRPr lang="pt-BR" sz="2800" dirty="0">
              <a:solidFill>
                <a:schemeClr val="bg1"/>
              </a:solidFill>
              <a:latin typeface="Arial Black" panose="020B0A04020102020204" pitchFamily="34" charset="0"/>
            </a:endParaRPr>
          </a:p>
        </p:txBody>
      </p:sp>
      <p:sp>
        <p:nvSpPr>
          <p:cNvPr id="2" name="Título 1"/>
          <p:cNvSpPr>
            <a:spLocks noGrp="1"/>
          </p:cNvSpPr>
          <p:nvPr>
            <p:ph type="title"/>
          </p:nvPr>
        </p:nvSpPr>
        <p:spPr>
          <a:xfrm>
            <a:off x="251520" y="1268760"/>
            <a:ext cx="8892480" cy="622062"/>
          </a:xfrm>
        </p:spPr>
        <p:txBody>
          <a:bodyPr>
            <a:noAutofit/>
          </a:bodyPr>
          <a:lstStyle/>
          <a:p>
            <a:pPr marL="0" indent="0" algn="l"/>
            <a:r>
              <a:rPr lang="pt-BR" sz="2400" b="1" dirty="0" smtClean="0"/>
              <a:t>13	Índice </a:t>
            </a:r>
            <a:r>
              <a:rPr lang="pt-BR" sz="2400" b="1" dirty="0"/>
              <a:t>de reajuste inadequado ao perfil dos serviços </a:t>
            </a:r>
            <a:r>
              <a:rPr lang="pt-BR" sz="2400" b="1" dirty="0" smtClean="0"/>
              <a:t>	prestados</a:t>
            </a:r>
            <a:r>
              <a:rPr lang="pt-BR" sz="2400" b="1" dirty="0"/>
              <a:t/>
            </a:r>
            <a:br>
              <a:rPr lang="pt-BR" sz="2400" b="1" dirty="0"/>
            </a:br>
            <a:endParaRPr lang="pt-BR" sz="2400" dirty="0"/>
          </a:p>
        </p:txBody>
      </p:sp>
      <p:sp>
        <p:nvSpPr>
          <p:cNvPr id="3" name="Espaço Reservado para Conteúdo 2"/>
          <p:cNvSpPr>
            <a:spLocks noGrp="1"/>
          </p:cNvSpPr>
          <p:nvPr>
            <p:ph sz="half" idx="2"/>
          </p:nvPr>
        </p:nvSpPr>
        <p:spPr>
          <a:xfrm>
            <a:off x="457200" y="2174875"/>
            <a:ext cx="8003232" cy="3951288"/>
          </a:xfrm>
        </p:spPr>
        <p:txBody>
          <a:bodyPr>
            <a:normAutofit/>
          </a:bodyPr>
          <a:lstStyle/>
          <a:p>
            <a:pPr marL="0" indent="0" algn="just" hangingPunct="0">
              <a:buNone/>
            </a:pPr>
            <a:endParaRPr lang="pt-BR" dirty="0"/>
          </a:p>
          <a:p>
            <a:pPr algn="just" hangingPunct="0"/>
            <a:r>
              <a:rPr lang="pt-BR" dirty="0" smtClean="0"/>
              <a:t>O </a:t>
            </a:r>
            <a:r>
              <a:rPr lang="x-none" smtClean="0"/>
              <a:t>Gráfico </a:t>
            </a:r>
            <a:r>
              <a:rPr lang="x-none"/>
              <a:t>1, adiante, apresenta a variação entre agosto de 1998 e agosto de 2013 (meses nos quais os índices são coletados para efeito de reajuste contratual) do índice contratual de reajuste frente ao Índice Nacional de Preços ao Consumidor – INPC e ao Índice Nacional de Preços ao Consumidor Amplo – IPCA.</a:t>
            </a:r>
            <a:endParaRPr lang="pt-BR" dirty="0"/>
          </a:p>
          <a:p>
            <a:endParaRPr lang="pt-BR" dirty="0"/>
          </a:p>
        </p:txBody>
      </p:sp>
    </p:spTree>
    <p:extLst>
      <p:ext uri="{BB962C8B-B14F-4D97-AF65-F5344CB8AC3E}">
        <p14:creationId xmlns:p14="http://schemas.microsoft.com/office/powerpoint/2010/main" val="2486413024"/>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III.   DAS IRREGULARIDADES</a:t>
            </a:r>
            <a:endParaRPr lang="pt-BR" sz="2800" dirty="0">
              <a:solidFill>
                <a:schemeClr val="bg1"/>
              </a:solidFill>
              <a:latin typeface="Arial Black" panose="020B0A04020102020204" pitchFamily="34" charset="0"/>
            </a:endParaRPr>
          </a:p>
        </p:txBody>
      </p:sp>
      <p:sp>
        <p:nvSpPr>
          <p:cNvPr id="2" name="Título 1"/>
          <p:cNvSpPr>
            <a:spLocks noGrp="1"/>
          </p:cNvSpPr>
          <p:nvPr>
            <p:ph type="title"/>
          </p:nvPr>
        </p:nvSpPr>
        <p:spPr>
          <a:xfrm>
            <a:off x="251520" y="1268760"/>
            <a:ext cx="8892480" cy="622062"/>
          </a:xfrm>
        </p:spPr>
        <p:txBody>
          <a:bodyPr>
            <a:noAutofit/>
          </a:bodyPr>
          <a:lstStyle/>
          <a:p>
            <a:pPr marL="0" indent="0" algn="l"/>
            <a:r>
              <a:rPr lang="pt-BR" sz="2400" b="1" dirty="0" smtClean="0"/>
              <a:t>13	Índice </a:t>
            </a:r>
            <a:r>
              <a:rPr lang="pt-BR" sz="2400" b="1" dirty="0"/>
              <a:t>de reajuste inadequado ao perfil dos serviços </a:t>
            </a:r>
            <a:r>
              <a:rPr lang="pt-BR" sz="2400" b="1" dirty="0" smtClean="0"/>
              <a:t>	prestados</a:t>
            </a:r>
            <a:r>
              <a:rPr lang="pt-BR" sz="2400" b="1" dirty="0"/>
              <a:t/>
            </a:r>
            <a:br>
              <a:rPr lang="pt-BR" sz="2400" b="1" dirty="0"/>
            </a:br>
            <a:endParaRPr lang="pt-BR" sz="2400" dirty="0"/>
          </a:p>
        </p:txBody>
      </p:sp>
      <p:pic>
        <p:nvPicPr>
          <p:cNvPr id="4098"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2184703" y="2682264"/>
            <a:ext cx="4857143" cy="2933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8310271"/>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III.   DAS IRREGULARIDADES</a:t>
            </a:r>
            <a:endParaRPr lang="pt-BR" sz="2800" dirty="0">
              <a:solidFill>
                <a:schemeClr val="bg1"/>
              </a:solidFill>
              <a:latin typeface="Arial Black" panose="020B0A04020102020204" pitchFamily="34" charset="0"/>
            </a:endParaRPr>
          </a:p>
        </p:txBody>
      </p:sp>
      <p:sp>
        <p:nvSpPr>
          <p:cNvPr id="2" name="Título 1"/>
          <p:cNvSpPr>
            <a:spLocks noGrp="1"/>
          </p:cNvSpPr>
          <p:nvPr>
            <p:ph type="title"/>
          </p:nvPr>
        </p:nvSpPr>
        <p:spPr>
          <a:xfrm>
            <a:off x="251520" y="1268760"/>
            <a:ext cx="8892480" cy="622062"/>
          </a:xfrm>
        </p:spPr>
        <p:txBody>
          <a:bodyPr>
            <a:noAutofit/>
          </a:bodyPr>
          <a:lstStyle/>
          <a:p>
            <a:pPr marL="0" indent="0" algn="l"/>
            <a:r>
              <a:rPr lang="pt-BR" sz="2400" b="1" dirty="0" smtClean="0"/>
              <a:t>13	Índice </a:t>
            </a:r>
            <a:r>
              <a:rPr lang="pt-BR" sz="2400" b="1" dirty="0"/>
              <a:t>de reajuste inadequado ao perfil dos serviços </a:t>
            </a:r>
            <a:r>
              <a:rPr lang="pt-BR" sz="2400" b="1" dirty="0" smtClean="0"/>
              <a:t>	prestados</a:t>
            </a:r>
            <a:r>
              <a:rPr lang="pt-BR" sz="2400" b="1" dirty="0"/>
              <a:t/>
            </a:r>
            <a:br>
              <a:rPr lang="pt-BR" sz="2400" b="1" dirty="0"/>
            </a:br>
            <a:endParaRPr lang="pt-BR" sz="2400" dirty="0"/>
          </a:p>
        </p:txBody>
      </p:sp>
      <p:sp>
        <p:nvSpPr>
          <p:cNvPr id="3" name="Espaço Reservado para Conteúdo 2"/>
          <p:cNvSpPr>
            <a:spLocks noGrp="1"/>
          </p:cNvSpPr>
          <p:nvPr>
            <p:ph sz="half" idx="2"/>
          </p:nvPr>
        </p:nvSpPr>
        <p:spPr>
          <a:xfrm>
            <a:off x="467544" y="1916832"/>
            <a:ext cx="8003232" cy="3951288"/>
          </a:xfrm>
        </p:spPr>
        <p:txBody>
          <a:bodyPr>
            <a:normAutofit fontScale="92500" lnSpcReduction="10000"/>
          </a:bodyPr>
          <a:lstStyle/>
          <a:p>
            <a:pPr marL="0" indent="0" algn="just" hangingPunct="0">
              <a:buNone/>
            </a:pPr>
            <a:endParaRPr lang="pt-BR" dirty="0"/>
          </a:p>
          <a:p>
            <a:pPr algn="just" hangingPunct="0">
              <a:spcAft>
                <a:spcPts val="1200"/>
              </a:spcAft>
            </a:pPr>
            <a:r>
              <a:rPr lang="pt-BR" sz="2200" dirty="0"/>
              <a:t>O</a:t>
            </a:r>
            <a:r>
              <a:rPr lang="x-none" sz="2200"/>
              <a:t> índice de reajuste contratual (sem os efeitos do ISS e do redutor) variou 194,02% entre agosto de 1998 e agosto de 2013, superando relevantemente a variação dos índices gerais de preços INPC e IPCA, que, no mesmo período, variaram 162,13% e 155,54%</a:t>
            </a:r>
            <a:r>
              <a:rPr lang="pt-BR" sz="2200" dirty="0"/>
              <a:t>;</a:t>
            </a:r>
          </a:p>
          <a:p>
            <a:pPr algn="just" hangingPunct="0">
              <a:spcAft>
                <a:spcPts val="1200"/>
              </a:spcAft>
            </a:pPr>
            <a:r>
              <a:rPr lang="pt-BR" sz="2200" dirty="0" smtClean="0"/>
              <a:t>Uma </a:t>
            </a:r>
            <a:r>
              <a:rPr lang="pt-BR" sz="2200" dirty="0"/>
              <a:t>mudança no índice não se configura situação de consequência incalculável, impeditiva ou retardadora da execução contratual, ou caso de força maior, caso fortuito ou fato do príncipe, mas sim uma correção na fórmula de reajuste, para que esta mantenha as condições do contrato, sem beneficiar indevidamente nenhuma das partes. </a:t>
            </a:r>
            <a:endParaRPr lang="pt-BR" sz="2200" dirty="0" smtClean="0"/>
          </a:p>
          <a:p>
            <a:pPr algn="just" hangingPunct="0">
              <a:spcAft>
                <a:spcPts val="1200"/>
              </a:spcAft>
            </a:pPr>
            <a:r>
              <a:rPr lang="pt-BR" sz="2200" dirty="0" smtClean="0"/>
              <a:t>Nos novos contratos, ANTT recomenda revisões a cada 05 anos.</a:t>
            </a:r>
            <a:endParaRPr lang="pt-BR" sz="2200" dirty="0"/>
          </a:p>
          <a:p>
            <a:pPr algn="just" hangingPunct="0">
              <a:spcAft>
                <a:spcPts val="1200"/>
              </a:spcAft>
            </a:pPr>
            <a:endParaRPr lang="pt-BR" sz="2000" dirty="0"/>
          </a:p>
        </p:txBody>
      </p:sp>
    </p:spTree>
    <p:extLst>
      <p:ext uri="{BB962C8B-B14F-4D97-AF65-F5344CB8AC3E}">
        <p14:creationId xmlns:p14="http://schemas.microsoft.com/office/powerpoint/2010/main" val="35451092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I.   INTRODUÇÃO</a:t>
            </a:r>
            <a:endParaRPr lang="pt-BR" sz="2800" dirty="0">
              <a:solidFill>
                <a:schemeClr val="bg1"/>
              </a:solidFill>
              <a:latin typeface="Arial Black" panose="020B0A04020102020204" pitchFamily="34" charset="0"/>
            </a:endParaRPr>
          </a:p>
        </p:txBody>
      </p:sp>
      <p:sp>
        <p:nvSpPr>
          <p:cNvPr id="2" name="Título 1"/>
          <p:cNvSpPr>
            <a:spLocks noGrp="1"/>
          </p:cNvSpPr>
          <p:nvPr>
            <p:ph type="title"/>
          </p:nvPr>
        </p:nvSpPr>
        <p:spPr>
          <a:xfrm>
            <a:off x="467544" y="790714"/>
            <a:ext cx="8424936" cy="626924"/>
          </a:xfrm>
        </p:spPr>
        <p:txBody>
          <a:bodyPr>
            <a:noAutofit/>
          </a:bodyPr>
          <a:lstStyle/>
          <a:p>
            <a:pPr algn="l"/>
            <a:r>
              <a:rPr lang="pt-BR" sz="2400" b="1" dirty="0"/>
              <a:t>I</a:t>
            </a:r>
            <a:r>
              <a:rPr lang="pt-BR" sz="2400" b="1" dirty="0" smtClean="0"/>
              <a:t>.2  </a:t>
            </a:r>
            <a:r>
              <a:rPr lang="pt-BR" sz="2400" b="1" dirty="0"/>
              <a:t>Da Construção da Terceira Ponte ao Contrato de Concessão</a:t>
            </a:r>
          </a:p>
        </p:txBody>
      </p:sp>
      <p:sp>
        <p:nvSpPr>
          <p:cNvPr id="3" name="Espaço Reservado para Texto 2"/>
          <p:cNvSpPr>
            <a:spLocks noGrp="1"/>
          </p:cNvSpPr>
          <p:nvPr>
            <p:ph type="body" idx="1"/>
          </p:nvPr>
        </p:nvSpPr>
        <p:spPr>
          <a:xfrm>
            <a:off x="457200" y="1535113"/>
            <a:ext cx="8435280" cy="639762"/>
          </a:xfrm>
        </p:spPr>
        <p:txBody>
          <a:bodyPr/>
          <a:lstStyle/>
          <a:p>
            <a:r>
              <a:rPr lang="pt-BR" u="sng" dirty="0">
                <a:latin typeface="+mj-lt"/>
              </a:rPr>
              <a:t>A Proposta Comercial – Alguns números</a:t>
            </a:r>
          </a:p>
        </p:txBody>
      </p:sp>
      <p:sp>
        <p:nvSpPr>
          <p:cNvPr id="4" name="Espaço Reservado para Conteúdo 3"/>
          <p:cNvSpPr>
            <a:spLocks noGrp="1"/>
          </p:cNvSpPr>
          <p:nvPr>
            <p:ph sz="half" idx="2"/>
          </p:nvPr>
        </p:nvSpPr>
        <p:spPr>
          <a:xfrm>
            <a:off x="457200" y="2174875"/>
            <a:ext cx="8435280" cy="3951288"/>
          </a:xfrm>
        </p:spPr>
        <p:txBody>
          <a:bodyPr>
            <a:noAutofit/>
          </a:bodyPr>
          <a:lstStyle/>
          <a:p>
            <a:pPr lvl="0" algn="just"/>
            <a:endParaRPr lang="pt-BR" sz="2000" dirty="0" smtClean="0"/>
          </a:p>
          <a:p>
            <a:pPr lvl="0" algn="just"/>
            <a:r>
              <a:rPr lang="pt-BR" dirty="0" smtClean="0"/>
              <a:t>Foram </a:t>
            </a:r>
            <a:r>
              <a:rPr lang="pt-BR" dirty="0"/>
              <a:t>projetados </a:t>
            </a:r>
            <a:r>
              <a:rPr lang="pt-BR" dirty="0" smtClean="0"/>
              <a:t>financiamentos </a:t>
            </a:r>
            <a:r>
              <a:rPr lang="pt-BR" dirty="0"/>
              <a:t>que seriam obtidos pela Concessionária equivalentes a  R$ 197 milhões (data-base: out/13). </a:t>
            </a:r>
            <a:endParaRPr lang="pt-BR" dirty="0" smtClean="0"/>
          </a:p>
          <a:p>
            <a:pPr lvl="0" algn="just"/>
            <a:endParaRPr lang="pt-BR" dirty="0"/>
          </a:p>
          <a:p>
            <a:pPr lvl="0" algn="just"/>
            <a:r>
              <a:rPr lang="pt-BR" dirty="0" smtClean="0"/>
              <a:t>Os </a:t>
            </a:r>
            <a:r>
              <a:rPr lang="pt-BR" dirty="0"/>
              <a:t>encargos variariam entre </a:t>
            </a:r>
            <a:r>
              <a:rPr lang="pt-BR" b="1" dirty="0"/>
              <a:t>13</a:t>
            </a:r>
            <a:r>
              <a:rPr lang="pt-BR" b="1" dirty="0" smtClean="0"/>
              <a:t>% </a:t>
            </a:r>
            <a:r>
              <a:rPr lang="pt-BR" b="1" dirty="0" err="1" smtClean="0"/>
              <a:t>a.a</a:t>
            </a:r>
            <a:r>
              <a:rPr lang="pt-BR" dirty="0" smtClean="0"/>
              <a:t>, </a:t>
            </a:r>
            <a:r>
              <a:rPr lang="pt-BR" dirty="0"/>
              <a:t>para o empréstimo de </a:t>
            </a:r>
            <a:r>
              <a:rPr lang="pt-BR" b="1" dirty="0"/>
              <a:t>longo prazo</a:t>
            </a:r>
            <a:r>
              <a:rPr lang="pt-BR" dirty="0"/>
              <a:t>, e </a:t>
            </a:r>
            <a:r>
              <a:rPr lang="pt-BR" b="1" dirty="0"/>
              <a:t>35</a:t>
            </a:r>
            <a:r>
              <a:rPr lang="pt-BR" b="1" dirty="0" smtClean="0"/>
              <a:t>% </a:t>
            </a:r>
            <a:r>
              <a:rPr lang="pt-BR" b="1" dirty="0" err="1" smtClean="0"/>
              <a:t>a.a</a:t>
            </a:r>
            <a:r>
              <a:rPr lang="pt-BR" b="1" dirty="0" smtClean="0"/>
              <a:t> </a:t>
            </a:r>
            <a:r>
              <a:rPr lang="pt-BR" dirty="0"/>
              <a:t>para o de </a:t>
            </a:r>
            <a:r>
              <a:rPr lang="pt-BR" b="1" dirty="0"/>
              <a:t>curto prazo </a:t>
            </a:r>
            <a:r>
              <a:rPr lang="pt-BR" dirty="0"/>
              <a:t>(empréstimo ponte), sendo 60% com financiamento do </a:t>
            </a:r>
            <a:r>
              <a:rPr lang="pt-BR" dirty="0" smtClean="0"/>
              <a:t>BNDES e CAIXA </a:t>
            </a:r>
            <a:r>
              <a:rPr lang="pt-BR" dirty="0"/>
              <a:t>e 40% com recursos próprios.</a:t>
            </a:r>
          </a:p>
          <a:p>
            <a:pPr lvl="0" algn="just"/>
            <a:endParaRPr lang="pt-BR" dirty="0"/>
          </a:p>
        </p:txBody>
      </p:sp>
    </p:spTree>
    <p:extLst>
      <p:ext uri="{BB962C8B-B14F-4D97-AF65-F5344CB8AC3E}">
        <p14:creationId xmlns:p14="http://schemas.microsoft.com/office/powerpoint/2010/main" val="3529807108"/>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III.   DAS IRREGULARIDADES</a:t>
            </a:r>
            <a:endParaRPr lang="pt-BR" sz="2800" dirty="0">
              <a:solidFill>
                <a:schemeClr val="bg1"/>
              </a:solidFill>
              <a:latin typeface="Arial Black" panose="020B0A04020102020204" pitchFamily="34" charset="0"/>
            </a:endParaRPr>
          </a:p>
        </p:txBody>
      </p:sp>
      <p:sp>
        <p:nvSpPr>
          <p:cNvPr id="4" name="Espaço Reservado para Conteúdo 3"/>
          <p:cNvSpPr>
            <a:spLocks noGrp="1"/>
          </p:cNvSpPr>
          <p:nvPr>
            <p:ph sz="half" idx="2"/>
          </p:nvPr>
        </p:nvSpPr>
        <p:spPr>
          <a:xfrm>
            <a:off x="467544" y="1412776"/>
            <a:ext cx="8579296" cy="3888432"/>
          </a:xfrm>
        </p:spPr>
        <p:txBody>
          <a:bodyPr>
            <a:noAutofit/>
          </a:bodyPr>
          <a:lstStyle/>
          <a:p>
            <a:pPr marL="0" lvl="1" indent="0" algn="ctr">
              <a:buNone/>
            </a:pPr>
            <a:r>
              <a:rPr lang="pt-BR" sz="4000" b="1" dirty="0" smtClean="0">
                <a:solidFill>
                  <a:prstClr val="black"/>
                </a:solidFill>
              </a:rPr>
              <a:t>14   </a:t>
            </a:r>
          </a:p>
          <a:p>
            <a:pPr marL="0" lvl="1" indent="0" algn="ctr">
              <a:buNone/>
            </a:pPr>
            <a:endParaRPr lang="pt-BR" sz="4000" b="1" dirty="0">
              <a:solidFill>
                <a:prstClr val="black"/>
              </a:solidFill>
            </a:endParaRPr>
          </a:p>
          <a:p>
            <a:pPr marL="0" lvl="1" indent="0" algn="ctr">
              <a:buNone/>
            </a:pPr>
            <a:r>
              <a:rPr lang="pt-BR" sz="4000" b="1" dirty="0"/>
              <a:t>Não comprovação de cumprimento das pendências nas obras enumeradas no Termo de Vistoria</a:t>
            </a:r>
            <a:endParaRPr lang="pt-BR" sz="2200" dirty="0"/>
          </a:p>
        </p:txBody>
      </p:sp>
    </p:spTree>
    <p:extLst>
      <p:ext uri="{BB962C8B-B14F-4D97-AF65-F5344CB8AC3E}">
        <p14:creationId xmlns:p14="http://schemas.microsoft.com/office/powerpoint/2010/main" val="2228404400"/>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III.   DAS IRREGULARIDADES</a:t>
            </a:r>
            <a:endParaRPr lang="pt-BR" sz="2800" dirty="0">
              <a:solidFill>
                <a:schemeClr val="bg1"/>
              </a:solidFill>
              <a:latin typeface="Arial Black" panose="020B0A04020102020204" pitchFamily="34" charset="0"/>
            </a:endParaRPr>
          </a:p>
        </p:txBody>
      </p:sp>
      <p:sp>
        <p:nvSpPr>
          <p:cNvPr id="2" name="Título 1"/>
          <p:cNvSpPr>
            <a:spLocks noGrp="1"/>
          </p:cNvSpPr>
          <p:nvPr>
            <p:ph type="title"/>
          </p:nvPr>
        </p:nvSpPr>
        <p:spPr>
          <a:xfrm>
            <a:off x="251520" y="1268760"/>
            <a:ext cx="8640960" cy="622062"/>
          </a:xfrm>
        </p:spPr>
        <p:txBody>
          <a:bodyPr>
            <a:noAutofit/>
          </a:bodyPr>
          <a:lstStyle/>
          <a:p>
            <a:pPr marL="0" indent="0" algn="l"/>
            <a:r>
              <a:rPr lang="pt-BR" sz="2400" b="1" dirty="0" smtClean="0"/>
              <a:t>14   Não </a:t>
            </a:r>
            <a:r>
              <a:rPr lang="pt-BR" sz="2400" b="1" dirty="0"/>
              <a:t>comprovação de cumprimento das pendências nas obras enumeradas no Termo de Vistoria</a:t>
            </a:r>
            <a:r>
              <a:rPr lang="pt-BR" sz="2400" b="1" dirty="0" smtClean="0"/>
              <a:t>. </a:t>
            </a:r>
            <a:endParaRPr lang="pt-BR" sz="2400" b="1" dirty="0"/>
          </a:p>
        </p:txBody>
      </p:sp>
      <p:sp>
        <p:nvSpPr>
          <p:cNvPr id="4" name="Espaço Reservado para Conteúdo 3"/>
          <p:cNvSpPr>
            <a:spLocks noGrp="1"/>
          </p:cNvSpPr>
          <p:nvPr>
            <p:ph sz="half" idx="2"/>
          </p:nvPr>
        </p:nvSpPr>
        <p:spPr>
          <a:xfrm>
            <a:off x="323528" y="2420888"/>
            <a:ext cx="8579296" cy="3888432"/>
          </a:xfrm>
        </p:spPr>
        <p:txBody>
          <a:bodyPr>
            <a:noAutofit/>
          </a:bodyPr>
          <a:lstStyle/>
          <a:p>
            <a:pPr marL="0" lvl="1" indent="0" algn="ctr">
              <a:buNone/>
            </a:pPr>
            <a:endParaRPr lang="pt-BR" sz="2400" b="1" dirty="0" smtClean="0">
              <a:solidFill>
                <a:schemeClr val="accent6">
                  <a:lumMod val="50000"/>
                </a:schemeClr>
              </a:solidFill>
            </a:endParaRPr>
          </a:p>
          <a:p>
            <a:pPr marL="0" lvl="1" indent="0" algn="ctr">
              <a:buNone/>
            </a:pPr>
            <a:endParaRPr lang="pt-BR" sz="2400" b="1" dirty="0">
              <a:solidFill>
                <a:schemeClr val="accent6">
                  <a:lumMod val="50000"/>
                </a:schemeClr>
              </a:solidFill>
            </a:endParaRPr>
          </a:p>
          <a:p>
            <a:pPr marL="0" lvl="1" indent="0" algn="ctr">
              <a:buNone/>
            </a:pPr>
            <a:r>
              <a:rPr lang="pt-BR" sz="2800" b="1" dirty="0" smtClean="0">
                <a:solidFill>
                  <a:schemeClr val="accent6">
                    <a:lumMod val="50000"/>
                  </a:schemeClr>
                </a:solidFill>
              </a:rPr>
              <a:t>Afastamento </a:t>
            </a:r>
            <a:r>
              <a:rPr lang="pt-BR" sz="2800" b="1" dirty="0">
                <a:solidFill>
                  <a:schemeClr val="accent6">
                    <a:lumMod val="50000"/>
                  </a:schemeClr>
                </a:solidFill>
              </a:rPr>
              <a:t>da </a:t>
            </a:r>
            <a:r>
              <a:rPr lang="pt-BR" sz="2800" b="1" dirty="0" smtClean="0">
                <a:solidFill>
                  <a:schemeClr val="accent6">
                    <a:lumMod val="50000"/>
                  </a:schemeClr>
                </a:solidFill>
              </a:rPr>
              <a:t>irregularidade pela área técnica e MPC.</a:t>
            </a:r>
          </a:p>
        </p:txBody>
      </p:sp>
    </p:spTree>
    <p:extLst>
      <p:ext uri="{BB962C8B-B14F-4D97-AF65-F5344CB8AC3E}">
        <p14:creationId xmlns:p14="http://schemas.microsoft.com/office/powerpoint/2010/main" val="2793766601"/>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III.   DAS IRREGULARIDADES</a:t>
            </a:r>
            <a:endParaRPr lang="pt-BR" sz="2800" dirty="0">
              <a:solidFill>
                <a:schemeClr val="bg1"/>
              </a:solidFill>
              <a:latin typeface="Arial Black" panose="020B0A04020102020204" pitchFamily="34" charset="0"/>
            </a:endParaRPr>
          </a:p>
        </p:txBody>
      </p:sp>
      <p:sp>
        <p:nvSpPr>
          <p:cNvPr id="4" name="Espaço Reservado para Conteúdo 3"/>
          <p:cNvSpPr>
            <a:spLocks noGrp="1"/>
          </p:cNvSpPr>
          <p:nvPr>
            <p:ph sz="half" idx="2"/>
          </p:nvPr>
        </p:nvSpPr>
        <p:spPr>
          <a:xfrm>
            <a:off x="467544" y="1412776"/>
            <a:ext cx="8579296" cy="3888432"/>
          </a:xfrm>
        </p:spPr>
        <p:txBody>
          <a:bodyPr>
            <a:noAutofit/>
          </a:bodyPr>
          <a:lstStyle/>
          <a:p>
            <a:pPr marL="0" lvl="1" indent="0" algn="ctr">
              <a:buNone/>
            </a:pPr>
            <a:r>
              <a:rPr lang="pt-BR" sz="4000" b="1" dirty="0" smtClean="0">
                <a:solidFill>
                  <a:prstClr val="black"/>
                </a:solidFill>
              </a:rPr>
              <a:t>15   </a:t>
            </a:r>
          </a:p>
          <a:p>
            <a:pPr marL="0" lvl="1" indent="0" algn="ctr">
              <a:buNone/>
            </a:pPr>
            <a:endParaRPr lang="pt-BR" sz="4000" b="1" dirty="0">
              <a:solidFill>
                <a:prstClr val="black"/>
              </a:solidFill>
            </a:endParaRPr>
          </a:p>
          <a:p>
            <a:pPr marL="0" lvl="1" indent="0" algn="ctr">
              <a:buNone/>
            </a:pPr>
            <a:r>
              <a:rPr lang="pt-BR" sz="4000" b="1" dirty="0"/>
              <a:t>Obras executadas com qualidade inferior à </a:t>
            </a:r>
            <a:r>
              <a:rPr lang="pt-BR" sz="4000" b="1" dirty="0" smtClean="0"/>
              <a:t>contratada</a:t>
            </a:r>
            <a:endParaRPr lang="pt-BR" sz="2200" dirty="0"/>
          </a:p>
        </p:txBody>
      </p:sp>
    </p:spTree>
    <p:extLst>
      <p:ext uri="{BB962C8B-B14F-4D97-AF65-F5344CB8AC3E}">
        <p14:creationId xmlns:p14="http://schemas.microsoft.com/office/powerpoint/2010/main" val="3446268917"/>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III.   DAS IRREGULARIDADES</a:t>
            </a:r>
            <a:endParaRPr lang="pt-BR" sz="2800" dirty="0">
              <a:solidFill>
                <a:schemeClr val="bg1"/>
              </a:solidFill>
              <a:latin typeface="Arial Black" panose="020B0A04020102020204" pitchFamily="34" charset="0"/>
            </a:endParaRPr>
          </a:p>
        </p:txBody>
      </p:sp>
      <p:sp>
        <p:nvSpPr>
          <p:cNvPr id="2" name="Título 1"/>
          <p:cNvSpPr>
            <a:spLocks noGrp="1"/>
          </p:cNvSpPr>
          <p:nvPr>
            <p:ph type="title"/>
          </p:nvPr>
        </p:nvSpPr>
        <p:spPr>
          <a:xfrm>
            <a:off x="251520" y="1268760"/>
            <a:ext cx="8640960" cy="622062"/>
          </a:xfrm>
        </p:spPr>
        <p:txBody>
          <a:bodyPr>
            <a:noAutofit/>
          </a:bodyPr>
          <a:lstStyle/>
          <a:p>
            <a:pPr marL="457200" indent="-457200" algn="l"/>
            <a:r>
              <a:rPr lang="pt-BR" sz="2400" b="1" dirty="0" smtClean="0"/>
              <a:t>15   Obras </a:t>
            </a:r>
            <a:r>
              <a:rPr lang="pt-BR" sz="2400" b="1" dirty="0"/>
              <a:t>executadas com qualidade inferior à contratada.</a:t>
            </a:r>
          </a:p>
        </p:txBody>
      </p:sp>
      <p:sp>
        <p:nvSpPr>
          <p:cNvPr id="4" name="Espaço Reservado para Conteúdo 3"/>
          <p:cNvSpPr>
            <a:spLocks noGrp="1"/>
          </p:cNvSpPr>
          <p:nvPr>
            <p:ph sz="half" idx="2"/>
          </p:nvPr>
        </p:nvSpPr>
        <p:spPr>
          <a:xfrm>
            <a:off x="323528" y="2276872"/>
            <a:ext cx="8579296" cy="4032448"/>
          </a:xfrm>
        </p:spPr>
        <p:txBody>
          <a:bodyPr>
            <a:noAutofit/>
          </a:bodyPr>
          <a:lstStyle/>
          <a:p>
            <a:pPr algn="just">
              <a:spcAft>
                <a:spcPts val="1200"/>
              </a:spcAft>
            </a:pPr>
            <a:r>
              <a:rPr lang="pt-BR" sz="2200" dirty="0"/>
              <a:t>Os critérios, indicadores, fórmulas e parâmetros definidores da </a:t>
            </a:r>
            <a:r>
              <a:rPr lang="pt-BR" sz="2200" b="1" u="sng" dirty="0"/>
              <a:t>qualidade das obras</a:t>
            </a:r>
            <a:r>
              <a:rPr lang="pt-BR" sz="2200" dirty="0"/>
              <a:t> e dos serviços constam do PROGRAMA DE EXPLORAÇÃO DO SISTEMA RODOVIA DO </a:t>
            </a:r>
            <a:r>
              <a:rPr lang="pt-BR" sz="2200" dirty="0" smtClean="0"/>
              <a:t>SOL – PER;</a:t>
            </a:r>
          </a:p>
          <a:p>
            <a:pPr marL="342900" lvl="1" indent="-342900" algn="just">
              <a:spcAft>
                <a:spcPts val="1200"/>
              </a:spcAft>
              <a:buFont typeface="Arial" panose="020B0604020202020204" pitchFamily="34" charset="0"/>
              <a:buChar char="•"/>
            </a:pPr>
            <a:r>
              <a:rPr lang="pt-BR" sz="2200" b="1" dirty="0" smtClean="0"/>
              <a:t>O PER</a:t>
            </a:r>
            <a:r>
              <a:rPr lang="pt-BR" sz="2200" dirty="0" smtClean="0"/>
              <a:t>, </a:t>
            </a:r>
            <a:r>
              <a:rPr lang="pt-BR" sz="2200" dirty="0"/>
              <a:t>parte integrante do </a:t>
            </a:r>
            <a:r>
              <a:rPr lang="pt-BR" sz="2200" dirty="0" smtClean="0"/>
              <a:t>Edital, </a:t>
            </a:r>
            <a:r>
              <a:rPr lang="pt-BR" sz="2200" b="1" dirty="0" smtClean="0"/>
              <a:t>contém os </a:t>
            </a:r>
            <a:r>
              <a:rPr lang="pt-BR" sz="2200" b="1" dirty="0"/>
              <a:t>critérios e parâmetros de qualidade</a:t>
            </a:r>
            <a:r>
              <a:rPr lang="pt-BR" sz="2200" dirty="0"/>
              <a:t> que deveriam ter sido observados na execução das obras no </a:t>
            </a:r>
            <a:r>
              <a:rPr lang="pt-BR" sz="2200" dirty="0" smtClean="0"/>
              <a:t>Sistema;</a:t>
            </a:r>
          </a:p>
          <a:p>
            <a:pPr marL="342900" lvl="1" indent="-342900" algn="just">
              <a:spcAft>
                <a:spcPts val="1200"/>
              </a:spcAft>
              <a:buFont typeface="Arial" panose="020B0604020202020204" pitchFamily="34" charset="0"/>
              <a:buChar char="•"/>
            </a:pPr>
            <a:r>
              <a:rPr lang="pt-BR" sz="2200" b="1" dirty="0" smtClean="0"/>
              <a:t>em </a:t>
            </a:r>
            <a:r>
              <a:rPr lang="pt-BR" sz="2200" b="1" dirty="0"/>
              <a:t>caso de não atendimento</a:t>
            </a:r>
            <a:r>
              <a:rPr lang="pt-BR" sz="2200" dirty="0"/>
              <a:t> dos critérios estabelecidos no PER, ou daqueles definidos nas normas técnicas da ABNT e do DER/ES, a obra ou os serviços deveriam ser rejeitados pelo DER/ES.</a:t>
            </a:r>
          </a:p>
        </p:txBody>
      </p:sp>
    </p:spTree>
    <p:extLst>
      <p:ext uri="{BB962C8B-B14F-4D97-AF65-F5344CB8AC3E}">
        <p14:creationId xmlns:p14="http://schemas.microsoft.com/office/powerpoint/2010/main" val="2101466272"/>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III.   DAS IRREGULARIDADES</a:t>
            </a:r>
            <a:endParaRPr lang="pt-BR" sz="2800" dirty="0">
              <a:solidFill>
                <a:schemeClr val="bg1"/>
              </a:solidFill>
              <a:latin typeface="Arial Black" panose="020B0A04020102020204" pitchFamily="34" charset="0"/>
            </a:endParaRPr>
          </a:p>
        </p:txBody>
      </p:sp>
      <p:sp>
        <p:nvSpPr>
          <p:cNvPr id="2" name="Título 1"/>
          <p:cNvSpPr>
            <a:spLocks noGrp="1"/>
          </p:cNvSpPr>
          <p:nvPr>
            <p:ph type="title"/>
          </p:nvPr>
        </p:nvSpPr>
        <p:spPr>
          <a:xfrm>
            <a:off x="251520" y="1268760"/>
            <a:ext cx="8640960" cy="622062"/>
          </a:xfrm>
        </p:spPr>
        <p:txBody>
          <a:bodyPr>
            <a:noAutofit/>
          </a:bodyPr>
          <a:lstStyle/>
          <a:p>
            <a:pPr marL="457200" indent="-457200" algn="l"/>
            <a:r>
              <a:rPr lang="pt-BR" sz="2400" b="1" dirty="0" smtClean="0"/>
              <a:t>15   Obras </a:t>
            </a:r>
            <a:r>
              <a:rPr lang="pt-BR" sz="2400" b="1" dirty="0"/>
              <a:t>executadas com qualidade inferior à contratada.</a:t>
            </a:r>
          </a:p>
        </p:txBody>
      </p:sp>
      <p:sp>
        <p:nvSpPr>
          <p:cNvPr id="4" name="Espaço Reservado para Conteúdo 3"/>
          <p:cNvSpPr>
            <a:spLocks noGrp="1"/>
          </p:cNvSpPr>
          <p:nvPr>
            <p:ph sz="half" idx="2"/>
          </p:nvPr>
        </p:nvSpPr>
        <p:spPr>
          <a:xfrm>
            <a:off x="323528" y="2276872"/>
            <a:ext cx="8579296" cy="4032448"/>
          </a:xfrm>
        </p:spPr>
        <p:txBody>
          <a:bodyPr>
            <a:noAutofit/>
          </a:bodyPr>
          <a:lstStyle/>
          <a:p>
            <a:pPr algn="just">
              <a:spcAft>
                <a:spcPts val="1200"/>
              </a:spcAft>
            </a:pPr>
            <a:r>
              <a:rPr lang="pt-BR" sz="2200" dirty="0"/>
              <a:t>C</a:t>
            </a:r>
            <a:r>
              <a:rPr lang="pt-BR" sz="2200" dirty="0" smtClean="0"/>
              <a:t>ontrariando </a:t>
            </a:r>
            <a:r>
              <a:rPr lang="pt-BR" sz="2200" dirty="0"/>
              <a:t>as normas técnicas e o disposto no ajuste contratual, o DER/ES não rejeitou as obras que foram executadas sem a qualidade definida no Edital </a:t>
            </a:r>
            <a:r>
              <a:rPr lang="pt-BR" sz="2200" dirty="0" smtClean="0"/>
              <a:t>(englobando </a:t>
            </a:r>
            <a:r>
              <a:rPr lang="pt-BR" sz="2200" dirty="0"/>
              <a:t>o PER, as normas da ABNT e as normas do </a:t>
            </a:r>
            <a:r>
              <a:rPr lang="pt-BR" sz="2200" dirty="0" smtClean="0"/>
              <a:t>próprio DER/ES);</a:t>
            </a:r>
          </a:p>
          <a:p>
            <a:pPr algn="just">
              <a:spcAft>
                <a:spcPts val="1200"/>
              </a:spcAft>
            </a:pPr>
            <a:r>
              <a:rPr lang="pt-BR" sz="2000" dirty="0" smtClean="0"/>
              <a:t>No </a:t>
            </a:r>
            <a:r>
              <a:rPr lang="pt-BR" sz="2000" dirty="0"/>
              <a:t>Apêndice Q </a:t>
            </a:r>
            <a:r>
              <a:rPr lang="pt-BR" sz="2000" dirty="0" smtClean="0"/>
              <a:t>do RA-E 10/2013 foi apresentado </a:t>
            </a:r>
            <a:r>
              <a:rPr lang="pt-BR" sz="2000" dirty="0"/>
              <a:t>um avaliação da qualidade do produto “obra” na Concessão especificamente em relação às </a:t>
            </a:r>
            <a:r>
              <a:rPr lang="pt-BR" sz="2000" b="1" dirty="0"/>
              <a:t>características geométricas da plataforma rodoviária </a:t>
            </a:r>
            <a:r>
              <a:rPr lang="pt-BR" sz="2000" dirty="0"/>
              <a:t>(sobretudo quanto à sua classe) e à </a:t>
            </a:r>
            <a:r>
              <a:rPr lang="pt-BR" sz="2000" b="1" dirty="0"/>
              <a:t>conformidade do pavimento às respectivas normas técnicas </a:t>
            </a:r>
            <a:r>
              <a:rPr lang="pt-BR" sz="2000" dirty="0"/>
              <a:t>(inclusive, </a:t>
            </a:r>
            <a:r>
              <a:rPr lang="pt-BR" sz="2000" b="1" dirty="0"/>
              <a:t>quanto ao dimensionamento e a controles tecnológicos</a:t>
            </a:r>
            <a:r>
              <a:rPr lang="pt-BR" sz="2000" dirty="0"/>
              <a:t>). </a:t>
            </a:r>
            <a:endParaRPr lang="pt-BR" sz="2200" dirty="0"/>
          </a:p>
        </p:txBody>
      </p:sp>
    </p:spTree>
    <p:extLst>
      <p:ext uri="{BB962C8B-B14F-4D97-AF65-F5344CB8AC3E}">
        <p14:creationId xmlns:p14="http://schemas.microsoft.com/office/powerpoint/2010/main" val="2720158158"/>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III.   DAS IRREGULARIDADES</a:t>
            </a:r>
            <a:endParaRPr lang="pt-BR" sz="2800" dirty="0">
              <a:solidFill>
                <a:schemeClr val="bg1"/>
              </a:solidFill>
              <a:latin typeface="Arial Black" panose="020B0A04020102020204" pitchFamily="34" charset="0"/>
            </a:endParaRPr>
          </a:p>
        </p:txBody>
      </p:sp>
      <p:sp>
        <p:nvSpPr>
          <p:cNvPr id="2" name="Título 1"/>
          <p:cNvSpPr>
            <a:spLocks noGrp="1"/>
          </p:cNvSpPr>
          <p:nvPr>
            <p:ph type="title"/>
          </p:nvPr>
        </p:nvSpPr>
        <p:spPr>
          <a:xfrm>
            <a:off x="251520" y="908720"/>
            <a:ext cx="8640960" cy="622062"/>
          </a:xfrm>
        </p:spPr>
        <p:txBody>
          <a:bodyPr>
            <a:noAutofit/>
          </a:bodyPr>
          <a:lstStyle/>
          <a:p>
            <a:pPr marL="457200" indent="-457200" algn="l"/>
            <a:r>
              <a:rPr lang="pt-BR" sz="2400" b="1" dirty="0" smtClean="0"/>
              <a:t>15   Obras </a:t>
            </a:r>
            <a:r>
              <a:rPr lang="pt-BR" sz="2400" b="1" dirty="0"/>
              <a:t>executadas com qualidade inferior à contratada.</a:t>
            </a:r>
          </a:p>
        </p:txBody>
      </p:sp>
      <p:sp>
        <p:nvSpPr>
          <p:cNvPr id="4" name="Espaço Reservado para Conteúdo 3"/>
          <p:cNvSpPr>
            <a:spLocks noGrp="1"/>
          </p:cNvSpPr>
          <p:nvPr>
            <p:ph sz="half" idx="2"/>
          </p:nvPr>
        </p:nvSpPr>
        <p:spPr>
          <a:xfrm>
            <a:off x="251520" y="1628800"/>
            <a:ext cx="8579296" cy="4032448"/>
          </a:xfrm>
        </p:spPr>
        <p:txBody>
          <a:bodyPr>
            <a:noAutofit/>
          </a:bodyPr>
          <a:lstStyle/>
          <a:p>
            <a:pPr marL="0" indent="0" algn="just">
              <a:buNone/>
            </a:pPr>
            <a:r>
              <a:rPr lang="pt-BR" sz="2200" b="1" u="sng" dirty="0" smtClean="0"/>
              <a:t>QUANTO À CLASSE RODOVIÁRIA:</a:t>
            </a:r>
          </a:p>
          <a:p>
            <a:pPr marL="0" indent="0" algn="just">
              <a:buNone/>
            </a:pPr>
            <a:endParaRPr lang="pt-BR" sz="2000" dirty="0" smtClean="0"/>
          </a:p>
          <a:p>
            <a:pPr algn="just">
              <a:spcAft>
                <a:spcPts val="1200"/>
              </a:spcAft>
            </a:pPr>
            <a:r>
              <a:rPr lang="pt-BR" sz="2000" dirty="0" smtClean="0"/>
              <a:t>Na </a:t>
            </a:r>
            <a:r>
              <a:rPr lang="pt-BR" sz="2000" b="1" dirty="0"/>
              <a:t>1ª etapa do Contorno de Guarapari</a:t>
            </a:r>
            <a:r>
              <a:rPr lang="pt-BR" sz="2000" dirty="0"/>
              <a:t>, trecho entre </a:t>
            </a:r>
            <a:r>
              <a:rPr lang="pt-BR" sz="2000" dirty="0" err="1"/>
              <a:t>Setiba</a:t>
            </a:r>
            <a:r>
              <a:rPr lang="pt-BR" sz="2000" dirty="0"/>
              <a:t> e a interseção com a Rodovia Jones dos Santos </a:t>
            </a:r>
            <a:r>
              <a:rPr lang="pt-BR" sz="2000" dirty="0" smtClean="0"/>
              <a:t>Neves (10,9 km) nada </a:t>
            </a:r>
            <a:r>
              <a:rPr lang="pt-BR" sz="2000" dirty="0"/>
              <a:t>menos que </a:t>
            </a:r>
            <a:r>
              <a:rPr lang="pt-BR" sz="2000" dirty="0" smtClean="0"/>
              <a:t>2,26 km </a:t>
            </a:r>
            <a:r>
              <a:rPr lang="pt-BR" sz="2000" dirty="0"/>
              <a:t>não atendem aos critérios de qualidade contratados. Ou seja, naquele trecho, </a:t>
            </a:r>
            <a:r>
              <a:rPr lang="pt-BR" sz="2000" b="1" dirty="0"/>
              <a:t>no que tange à classe rodoviária, </a:t>
            </a:r>
            <a:r>
              <a:rPr lang="pt-BR" sz="2000" b="1" u="sng" dirty="0"/>
              <a:t>20,73% </a:t>
            </a:r>
            <a:r>
              <a:rPr lang="pt-BR" sz="2000" b="1" u="sng" dirty="0" smtClean="0"/>
              <a:t>do </a:t>
            </a:r>
            <a:r>
              <a:rPr lang="pt-BR" sz="2000" b="1" u="sng" dirty="0"/>
              <a:t>produto foi entregue pela Concessionária em qualidade inferior à </a:t>
            </a:r>
            <a:r>
              <a:rPr lang="pt-BR" sz="2000" b="1" u="sng" dirty="0" smtClean="0"/>
              <a:t>contratada;</a:t>
            </a:r>
          </a:p>
          <a:p>
            <a:pPr algn="just">
              <a:spcAft>
                <a:spcPts val="1200"/>
              </a:spcAft>
            </a:pPr>
            <a:r>
              <a:rPr lang="pt-BR" sz="2000" dirty="0"/>
              <a:t>Na </a:t>
            </a:r>
            <a:r>
              <a:rPr lang="pt-BR" sz="2000" b="1" dirty="0"/>
              <a:t>2ª etapa do Contorno de </a:t>
            </a:r>
            <a:r>
              <a:rPr lang="pt-BR" sz="2000" b="1" dirty="0" smtClean="0"/>
              <a:t>Guarapari</a:t>
            </a:r>
            <a:r>
              <a:rPr lang="pt-BR" sz="2000" dirty="0"/>
              <a:t> </a:t>
            </a:r>
            <a:r>
              <a:rPr lang="pt-BR" sz="2000" dirty="0" smtClean="0"/>
              <a:t>, interseção </a:t>
            </a:r>
            <a:r>
              <a:rPr lang="pt-BR" sz="2000" dirty="0"/>
              <a:t>com a Rodovia Jones dos Santos Neves e </a:t>
            </a:r>
            <a:r>
              <a:rPr lang="pt-BR" sz="2000" dirty="0" err="1"/>
              <a:t>Meaípe</a:t>
            </a:r>
            <a:r>
              <a:rPr lang="pt-BR" sz="2000" dirty="0"/>
              <a:t>, cuja extensão é de </a:t>
            </a:r>
            <a:r>
              <a:rPr lang="pt-BR" sz="2000" b="1" dirty="0" smtClean="0"/>
              <a:t>16,677 km</a:t>
            </a:r>
            <a:r>
              <a:rPr lang="pt-BR" sz="2000" dirty="0" smtClean="0"/>
              <a:t>, </a:t>
            </a:r>
            <a:r>
              <a:rPr lang="pt-BR" sz="2000" dirty="0"/>
              <a:t>nada menos que </a:t>
            </a:r>
            <a:r>
              <a:rPr lang="pt-BR" sz="2000" dirty="0" smtClean="0"/>
              <a:t>1,84 km não </a:t>
            </a:r>
            <a:r>
              <a:rPr lang="pt-BR" sz="2000" dirty="0"/>
              <a:t>atendem aos critérios de qualidade contratados. </a:t>
            </a:r>
            <a:r>
              <a:rPr lang="pt-BR" sz="2000" dirty="0" smtClean="0"/>
              <a:t>Representa </a:t>
            </a:r>
            <a:r>
              <a:rPr lang="pt-BR" sz="2000" b="1" dirty="0" smtClean="0"/>
              <a:t>11,03</a:t>
            </a:r>
            <a:r>
              <a:rPr lang="pt-BR" sz="2000" b="1" dirty="0"/>
              <a:t>% </a:t>
            </a:r>
            <a:r>
              <a:rPr lang="pt-BR" sz="2000" b="1" dirty="0" smtClean="0"/>
              <a:t>do </a:t>
            </a:r>
            <a:r>
              <a:rPr lang="pt-BR" sz="2000" b="1" dirty="0"/>
              <a:t>produto </a:t>
            </a:r>
            <a:r>
              <a:rPr lang="pt-BR" sz="2000" b="1" dirty="0" smtClean="0"/>
              <a:t>que foi </a:t>
            </a:r>
            <a:r>
              <a:rPr lang="pt-BR" sz="2000" b="1" dirty="0"/>
              <a:t>entregue pela Concessionária em qualidade inferior à contratada pela Administração e remunerada pelos usuários</a:t>
            </a:r>
            <a:r>
              <a:rPr lang="pt-BR" sz="2000" dirty="0"/>
              <a:t>. </a:t>
            </a:r>
          </a:p>
          <a:p>
            <a:pPr marL="0" indent="0" algn="just">
              <a:spcAft>
                <a:spcPts val="1200"/>
              </a:spcAft>
              <a:buNone/>
            </a:pPr>
            <a:r>
              <a:rPr lang="pt-BR" sz="2000" dirty="0" smtClean="0"/>
              <a:t> </a:t>
            </a:r>
            <a:endParaRPr lang="pt-BR" sz="2200" b="1" dirty="0" smtClean="0"/>
          </a:p>
        </p:txBody>
      </p:sp>
    </p:spTree>
    <p:extLst>
      <p:ext uri="{BB962C8B-B14F-4D97-AF65-F5344CB8AC3E}">
        <p14:creationId xmlns:p14="http://schemas.microsoft.com/office/powerpoint/2010/main" val="1482528923"/>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III.   DAS IRREGULARIDADES</a:t>
            </a:r>
            <a:endParaRPr lang="pt-BR" sz="2800" dirty="0">
              <a:solidFill>
                <a:schemeClr val="bg1"/>
              </a:solidFill>
              <a:latin typeface="Arial Black" panose="020B0A04020102020204" pitchFamily="34" charset="0"/>
            </a:endParaRPr>
          </a:p>
        </p:txBody>
      </p:sp>
      <p:sp>
        <p:nvSpPr>
          <p:cNvPr id="2" name="Título 1"/>
          <p:cNvSpPr>
            <a:spLocks noGrp="1"/>
          </p:cNvSpPr>
          <p:nvPr>
            <p:ph type="title"/>
          </p:nvPr>
        </p:nvSpPr>
        <p:spPr>
          <a:xfrm>
            <a:off x="251520" y="908720"/>
            <a:ext cx="8640960" cy="622062"/>
          </a:xfrm>
        </p:spPr>
        <p:txBody>
          <a:bodyPr>
            <a:noAutofit/>
          </a:bodyPr>
          <a:lstStyle/>
          <a:p>
            <a:pPr marL="457200" indent="-457200" algn="l"/>
            <a:r>
              <a:rPr lang="pt-BR" sz="2400" b="1" dirty="0" smtClean="0"/>
              <a:t>15   Obras </a:t>
            </a:r>
            <a:r>
              <a:rPr lang="pt-BR" sz="2400" b="1" dirty="0"/>
              <a:t>executadas com qualidade inferior à contratada.</a:t>
            </a:r>
          </a:p>
        </p:txBody>
      </p:sp>
      <p:sp>
        <p:nvSpPr>
          <p:cNvPr id="4" name="Espaço Reservado para Conteúdo 3"/>
          <p:cNvSpPr>
            <a:spLocks noGrp="1"/>
          </p:cNvSpPr>
          <p:nvPr>
            <p:ph sz="half" idx="2"/>
          </p:nvPr>
        </p:nvSpPr>
        <p:spPr>
          <a:xfrm>
            <a:off x="251520" y="1628800"/>
            <a:ext cx="8579296" cy="4032448"/>
          </a:xfrm>
        </p:spPr>
        <p:txBody>
          <a:bodyPr>
            <a:noAutofit/>
          </a:bodyPr>
          <a:lstStyle/>
          <a:p>
            <a:pPr marL="0" indent="0" algn="just">
              <a:buNone/>
            </a:pPr>
            <a:r>
              <a:rPr lang="pt-BR" sz="2000" b="1" u="sng" dirty="0"/>
              <a:t>QUANTO À CLASSE RODOVIÁRIA:</a:t>
            </a:r>
          </a:p>
          <a:p>
            <a:pPr marL="0" indent="0" algn="just">
              <a:buNone/>
            </a:pPr>
            <a:endParaRPr lang="pt-BR" sz="2000" dirty="0" smtClean="0"/>
          </a:p>
          <a:p>
            <a:pPr algn="just"/>
            <a:r>
              <a:rPr lang="pt-BR" sz="2000" dirty="0"/>
              <a:t>para adequar o Contorno de Guarapari à qualidade para qual a Concessionária foi </a:t>
            </a:r>
            <a:r>
              <a:rPr lang="pt-BR" sz="2000" dirty="0" smtClean="0"/>
              <a:t>contratada </a:t>
            </a:r>
            <a:r>
              <a:rPr lang="pt-BR" sz="2000" dirty="0"/>
              <a:t>e pela qual foi remunerada, especificamente no que tange à classe rodoviária, seriam necessárias intervenções (obras e serviços </a:t>
            </a:r>
            <a:r>
              <a:rPr lang="pt-BR" sz="2000" dirty="0" smtClean="0"/>
              <a:t>de </a:t>
            </a:r>
            <a:r>
              <a:rPr lang="pt-BR" sz="2000" dirty="0"/>
              <a:t>engenharia) no trecho, de forma a se obter inclinação máxima de 4% (</a:t>
            </a:r>
            <a:r>
              <a:rPr lang="pt-BR" sz="2000" i="1" dirty="0"/>
              <a:t>quatro por cento</a:t>
            </a:r>
            <a:r>
              <a:rPr lang="pt-BR" sz="2000" dirty="0" smtClean="0"/>
              <a:t>); </a:t>
            </a:r>
          </a:p>
          <a:p>
            <a:pPr algn="just"/>
            <a:endParaRPr lang="pt-BR" sz="2000" dirty="0" smtClean="0"/>
          </a:p>
          <a:p>
            <a:pPr algn="just"/>
            <a:r>
              <a:rPr lang="pt-BR" sz="2000" dirty="0"/>
              <a:t>Diante da inexistência de demonstração clara dos relevantes impactos ambientais evitados, o único benefício que se vislumbra é um </a:t>
            </a:r>
            <a:r>
              <a:rPr lang="pt-BR" sz="2000" b="1" dirty="0"/>
              <a:t>ganho financeiro pela concessionária decorrente da execução de rampas fora das condições estabelecidas no PER</a:t>
            </a:r>
            <a:endParaRPr lang="pt-BR" sz="2000" dirty="0"/>
          </a:p>
          <a:p>
            <a:pPr marL="0" indent="0" algn="just">
              <a:spcAft>
                <a:spcPts val="1200"/>
              </a:spcAft>
              <a:buNone/>
            </a:pPr>
            <a:r>
              <a:rPr lang="pt-BR" sz="2000" dirty="0" smtClean="0"/>
              <a:t> </a:t>
            </a:r>
            <a:endParaRPr lang="pt-BR" sz="2200" dirty="0" smtClean="0"/>
          </a:p>
        </p:txBody>
      </p:sp>
    </p:spTree>
    <p:extLst>
      <p:ext uri="{BB962C8B-B14F-4D97-AF65-F5344CB8AC3E}">
        <p14:creationId xmlns:p14="http://schemas.microsoft.com/office/powerpoint/2010/main" val="1802610504"/>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III.   DAS IRREGULARIDADES</a:t>
            </a:r>
            <a:endParaRPr lang="pt-BR" sz="2800" dirty="0">
              <a:solidFill>
                <a:schemeClr val="bg1"/>
              </a:solidFill>
              <a:latin typeface="Arial Black" panose="020B0A04020102020204" pitchFamily="34" charset="0"/>
            </a:endParaRPr>
          </a:p>
        </p:txBody>
      </p:sp>
      <p:sp>
        <p:nvSpPr>
          <p:cNvPr id="2" name="Título 1"/>
          <p:cNvSpPr>
            <a:spLocks noGrp="1"/>
          </p:cNvSpPr>
          <p:nvPr>
            <p:ph type="title"/>
          </p:nvPr>
        </p:nvSpPr>
        <p:spPr>
          <a:xfrm>
            <a:off x="251520" y="908720"/>
            <a:ext cx="8640960" cy="622062"/>
          </a:xfrm>
        </p:spPr>
        <p:txBody>
          <a:bodyPr>
            <a:noAutofit/>
          </a:bodyPr>
          <a:lstStyle/>
          <a:p>
            <a:pPr marL="457200" indent="-457200" algn="l"/>
            <a:r>
              <a:rPr lang="pt-BR" sz="2400" b="1" dirty="0" smtClean="0"/>
              <a:t>15   Obras </a:t>
            </a:r>
            <a:r>
              <a:rPr lang="pt-BR" sz="2400" b="1" dirty="0"/>
              <a:t>executadas com qualidade inferior à contratada.</a:t>
            </a:r>
          </a:p>
        </p:txBody>
      </p:sp>
      <p:sp>
        <p:nvSpPr>
          <p:cNvPr id="4" name="Espaço Reservado para Conteúdo 3"/>
          <p:cNvSpPr>
            <a:spLocks noGrp="1"/>
          </p:cNvSpPr>
          <p:nvPr>
            <p:ph sz="half" idx="2"/>
          </p:nvPr>
        </p:nvSpPr>
        <p:spPr>
          <a:xfrm>
            <a:off x="251520" y="1628800"/>
            <a:ext cx="8579296" cy="4032448"/>
          </a:xfrm>
        </p:spPr>
        <p:txBody>
          <a:bodyPr>
            <a:noAutofit/>
          </a:bodyPr>
          <a:lstStyle/>
          <a:p>
            <a:pPr marL="0" indent="0" algn="just">
              <a:buNone/>
            </a:pPr>
            <a:r>
              <a:rPr lang="pt-BR" sz="2000" b="1" u="sng" dirty="0"/>
              <a:t>QUANTO À CLASSE RODOVIÁRIA:</a:t>
            </a:r>
          </a:p>
          <a:p>
            <a:pPr marL="0" indent="0" algn="just">
              <a:buNone/>
            </a:pPr>
            <a:endParaRPr lang="pt-BR" sz="2000" dirty="0" smtClean="0"/>
          </a:p>
          <a:p>
            <a:pPr marL="0" indent="0" hangingPunct="0">
              <a:buNone/>
            </a:pPr>
            <a:r>
              <a:rPr lang="pt-BR" sz="2000" b="1" i="1" dirty="0" smtClean="0"/>
              <a:t>Do Manual </a:t>
            </a:r>
            <a:r>
              <a:rPr lang="pt-BR" sz="2000" b="1" i="1" dirty="0"/>
              <a:t>de Projeto Geométrico de Travessias Urbanas do DNIT:</a:t>
            </a:r>
          </a:p>
          <a:p>
            <a:pPr marL="0" indent="0" algn="just" hangingPunct="0">
              <a:buNone/>
            </a:pPr>
            <a:r>
              <a:rPr lang="pt-BR" sz="2000" i="1" dirty="0" smtClean="0"/>
              <a:t>“Em </a:t>
            </a:r>
            <a:r>
              <a:rPr lang="pt-BR" sz="2000" i="1" dirty="0"/>
              <a:t>áreas densamente urbanizadas, as condicionantes urbanísticas restringem de tal maneira o traçado em planta, que muitas vezes o </a:t>
            </a:r>
            <a:r>
              <a:rPr lang="pt-BR" sz="2000" i="1" dirty="0" err="1"/>
              <a:t>greide</a:t>
            </a:r>
            <a:r>
              <a:rPr lang="pt-BR" sz="2000" i="1" dirty="0"/>
              <a:t> resultante deve ser simplesmente aceito. Porém, em áreas de menor densidade e sempre que for viável, as rampas devem ser as mais suaves possíveis. Mesmo assim, </a:t>
            </a:r>
            <a:r>
              <a:rPr lang="pt-BR" sz="2000" b="1" i="1" dirty="0"/>
              <a:t>rampas íngremes curtas podem tornar-se necessárias</a:t>
            </a:r>
            <a:r>
              <a:rPr lang="pt-BR" sz="2000" i="1" dirty="0"/>
              <a:t> para diminuir o extensão de obras-de-arte importantes, poupar aquelas existentes ou possibilitar um arranjo mais </a:t>
            </a:r>
            <a:r>
              <a:rPr lang="pt-BR" sz="2000" b="1" i="1" dirty="0"/>
              <a:t>favorável</a:t>
            </a:r>
            <a:r>
              <a:rPr lang="pt-BR" sz="2000" i="1" dirty="0"/>
              <a:t> de cruzamentos sucessivos em desnível. Onde não for possível contornar a necessidade de rampas mais íngremes em maiores extensões, deve ser procedido uma análise do capacidade específica para o trecho, objetivando determinar a necessidade de uma faixa de rolamento adicional (</a:t>
            </a:r>
            <a:r>
              <a:rPr lang="pt-BR" sz="2000" i="1" dirty="0" err="1"/>
              <a:t>g.n</a:t>
            </a:r>
            <a:r>
              <a:rPr lang="pt-BR" sz="2000" i="1" dirty="0" smtClean="0"/>
              <a:t>).”</a:t>
            </a:r>
            <a:endParaRPr lang="pt-BR" sz="2000" i="1" dirty="0"/>
          </a:p>
          <a:p>
            <a:pPr marL="0" indent="0" algn="just">
              <a:spcAft>
                <a:spcPts val="1200"/>
              </a:spcAft>
              <a:buNone/>
            </a:pPr>
            <a:r>
              <a:rPr lang="pt-BR" sz="2000" dirty="0" smtClean="0"/>
              <a:t> </a:t>
            </a:r>
            <a:endParaRPr lang="pt-BR" sz="2200" dirty="0" smtClean="0"/>
          </a:p>
        </p:txBody>
      </p:sp>
    </p:spTree>
    <p:extLst>
      <p:ext uri="{BB962C8B-B14F-4D97-AF65-F5344CB8AC3E}">
        <p14:creationId xmlns:p14="http://schemas.microsoft.com/office/powerpoint/2010/main" val="499673634"/>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III.   DAS IRREGULARIDADES</a:t>
            </a:r>
            <a:endParaRPr lang="pt-BR" sz="2800" dirty="0">
              <a:solidFill>
                <a:schemeClr val="bg1"/>
              </a:solidFill>
              <a:latin typeface="Arial Black" panose="020B0A04020102020204" pitchFamily="34" charset="0"/>
            </a:endParaRPr>
          </a:p>
        </p:txBody>
      </p:sp>
      <p:sp>
        <p:nvSpPr>
          <p:cNvPr id="2" name="Título 1"/>
          <p:cNvSpPr>
            <a:spLocks noGrp="1"/>
          </p:cNvSpPr>
          <p:nvPr>
            <p:ph type="title"/>
          </p:nvPr>
        </p:nvSpPr>
        <p:spPr>
          <a:xfrm>
            <a:off x="251520" y="908720"/>
            <a:ext cx="8640960" cy="622062"/>
          </a:xfrm>
        </p:spPr>
        <p:txBody>
          <a:bodyPr>
            <a:noAutofit/>
          </a:bodyPr>
          <a:lstStyle/>
          <a:p>
            <a:pPr marL="457200" indent="-457200" algn="l"/>
            <a:r>
              <a:rPr lang="pt-BR" sz="2400" b="1" dirty="0" smtClean="0"/>
              <a:t>15   Obras </a:t>
            </a:r>
            <a:r>
              <a:rPr lang="pt-BR" sz="2400" b="1" dirty="0"/>
              <a:t>executadas com qualidade inferior à contratada.</a:t>
            </a:r>
          </a:p>
        </p:txBody>
      </p:sp>
      <p:sp>
        <p:nvSpPr>
          <p:cNvPr id="4" name="Espaço Reservado para Conteúdo 3"/>
          <p:cNvSpPr>
            <a:spLocks noGrp="1"/>
          </p:cNvSpPr>
          <p:nvPr>
            <p:ph sz="half" idx="2"/>
          </p:nvPr>
        </p:nvSpPr>
        <p:spPr>
          <a:xfrm>
            <a:off x="251520" y="1628800"/>
            <a:ext cx="8579296" cy="4032448"/>
          </a:xfrm>
        </p:spPr>
        <p:txBody>
          <a:bodyPr>
            <a:noAutofit/>
          </a:bodyPr>
          <a:lstStyle/>
          <a:p>
            <a:pPr marL="0" indent="0" algn="just">
              <a:buNone/>
            </a:pPr>
            <a:r>
              <a:rPr lang="pt-BR" sz="2000" b="1" u="sng" dirty="0"/>
              <a:t>QUANTO À CLASSE RODOVIÁRIA:</a:t>
            </a:r>
          </a:p>
          <a:p>
            <a:pPr marL="0" indent="0" algn="just">
              <a:buNone/>
            </a:pPr>
            <a:endParaRPr lang="pt-BR" sz="2000" dirty="0" smtClean="0"/>
          </a:p>
          <a:p>
            <a:pPr hangingPunct="0"/>
            <a:r>
              <a:rPr lang="pt-BR" sz="2000" dirty="0" smtClean="0"/>
              <a:t>O Manual </a:t>
            </a:r>
            <a:r>
              <a:rPr lang="pt-BR" sz="2000" dirty="0"/>
              <a:t>do </a:t>
            </a:r>
            <a:r>
              <a:rPr lang="pt-BR" sz="2000" dirty="0" smtClean="0"/>
              <a:t>DNIT </a:t>
            </a:r>
            <a:r>
              <a:rPr lang="pt-BR" sz="2000" dirty="0"/>
              <a:t>admite a possibilidade de eventual necessidade de rampas íngremes curtas. </a:t>
            </a:r>
            <a:r>
              <a:rPr lang="pt-BR" sz="2000" dirty="0" smtClean="0"/>
              <a:t>Mas tal </a:t>
            </a:r>
            <a:r>
              <a:rPr lang="pt-BR" sz="2000" dirty="0"/>
              <a:t>situação poderá ocorrer nas seguintes hipóteses: </a:t>
            </a:r>
            <a:endParaRPr lang="pt-BR" sz="2000" dirty="0" smtClean="0"/>
          </a:p>
          <a:p>
            <a:pPr hangingPunct="0"/>
            <a:endParaRPr lang="pt-BR" sz="2000" dirty="0"/>
          </a:p>
          <a:p>
            <a:pPr lvl="1"/>
            <a:r>
              <a:rPr lang="pt-BR" sz="1600" b="1" dirty="0"/>
              <a:t>para diminuir o extensão de obras-de-arte importantes</a:t>
            </a:r>
            <a:r>
              <a:rPr lang="pt-BR" sz="1600" dirty="0"/>
              <a:t>;</a:t>
            </a:r>
          </a:p>
          <a:p>
            <a:pPr lvl="1"/>
            <a:r>
              <a:rPr lang="pt-BR" sz="1600" b="1" dirty="0"/>
              <a:t>para poupar aquelas (obras de arte) existentes</a:t>
            </a:r>
            <a:r>
              <a:rPr lang="pt-BR" sz="1600" dirty="0"/>
              <a:t> </a:t>
            </a:r>
            <a:r>
              <a:rPr lang="pt-BR" sz="1600" b="1" dirty="0"/>
              <a:t>ou;</a:t>
            </a:r>
          </a:p>
          <a:p>
            <a:pPr lvl="1"/>
            <a:r>
              <a:rPr lang="pt-BR" sz="1600" b="1" dirty="0"/>
              <a:t>para possibilitar um arranjo mais favorável de cruzamentos sucessivos em desnível</a:t>
            </a:r>
            <a:r>
              <a:rPr lang="pt-BR" sz="1600" dirty="0" smtClean="0"/>
              <a:t>.</a:t>
            </a:r>
          </a:p>
          <a:p>
            <a:pPr marL="457200" lvl="1" indent="0">
              <a:buNone/>
            </a:pPr>
            <a:endParaRPr lang="pt-BR" sz="1600" dirty="0"/>
          </a:p>
          <a:p>
            <a:r>
              <a:rPr lang="pt-BR" sz="2000" dirty="0"/>
              <a:t>Ocorre que </a:t>
            </a:r>
            <a:r>
              <a:rPr lang="pt-BR" sz="2000" b="1" u="sng" dirty="0"/>
              <a:t>os trechos com inclinação irregular apontados pela equipe de auditoria não se enquadram em nenhuma das hipóteses</a:t>
            </a:r>
            <a:r>
              <a:rPr lang="pt-BR" sz="2000" dirty="0"/>
              <a:t> ventiladas pelo referido </a:t>
            </a:r>
            <a:r>
              <a:rPr lang="pt-BR" sz="2000" dirty="0" smtClean="0"/>
              <a:t>Manual</a:t>
            </a:r>
            <a:r>
              <a:rPr lang="pt-BR" sz="2000" dirty="0"/>
              <a:t>.</a:t>
            </a:r>
            <a:endParaRPr lang="pt-BR" sz="2200" dirty="0" smtClean="0"/>
          </a:p>
        </p:txBody>
      </p:sp>
    </p:spTree>
    <p:extLst>
      <p:ext uri="{BB962C8B-B14F-4D97-AF65-F5344CB8AC3E}">
        <p14:creationId xmlns:p14="http://schemas.microsoft.com/office/powerpoint/2010/main" val="3951126031"/>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III.   DAS IRREGULARIDADES</a:t>
            </a:r>
            <a:endParaRPr lang="pt-BR" sz="2800" dirty="0">
              <a:solidFill>
                <a:schemeClr val="bg1"/>
              </a:solidFill>
              <a:latin typeface="Arial Black" panose="020B0A04020102020204" pitchFamily="34" charset="0"/>
            </a:endParaRPr>
          </a:p>
        </p:txBody>
      </p:sp>
      <p:sp>
        <p:nvSpPr>
          <p:cNvPr id="2" name="Título 1"/>
          <p:cNvSpPr>
            <a:spLocks noGrp="1"/>
          </p:cNvSpPr>
          <p:nvPr>
            <p:ph type="title"/>
          </p:nvPr>
        </p:nvSpPr>
        <p:spPr>
          <a:xfrm>
            <a:off x="251520" y="908720"/>
            <a:ext cx="8640960" cy="622062"/>
          </a:xfrm>
        </p:spPr>
        <p:txBody>
          <a:bodyPr>
            <a:noAutofit/>
          </a:bodyPr>
          <a:lstStyle/>
          <a:p>
            <a:pPr marL="457200" indent="-457200" algn="l"/>
            <a:r>
              <a:rPr lang="pt-BR" sz="2400" b="1" dirty="0" smtClean="0"/>
              <a:t>15   Obras </a:t>
            </a:r>
            <a:r>
              <a:rPr lang="pt-BR" sz="2400" b="1" dirty="0"/>
              <a:t>executadas com qualidade inferior à contratada.</a:t>
            </a:r>
          </a:p>
        </p:txBody>
      </p:sp>
      <p:sp>
        <p:nvSpPr>
          <p:cNvPr id="4" name="Espaço Reservado para Conteúdo 3"/>
          <p:cNvSpPr>
            <a:spLocks noGrp="1"/>
          </p:cNvSpPr>
          <p:nvPr>
            <p:ph sz="half" idx="2"/>
          </p:nvPr>
        </p:nvSpPr>
        <p:spPr>
          <a:xfrm>
            <a:off x="251520" y="1628800"/>
            <a:ext cx="8579296" cy="4032448"/>
          </a:xfrm>
        </p:spPr>
        <p:txBody>
          <a:bodyPr>
            <a:noAutofit/>
          </a:bodyPr>
          <a:lstStyle/>
          <a:p>
            <a:pPr marL="0" indent="0" algn="just">
              <a:buNone/>
            </a:pPr>
            <a:endParaRPr lang="pt-BR" sz="2000" dirty="0" smtClean="0"/>
          </a:p>
          <a:p>
            <a:pPr hangingPunct="0"/>
            <a:endParaRPr lang="pt-BR" sz="2200" dirty="0" smtClean="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988840"/>
            <a:ext cx="7848872" cy="4104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aixaDeTexto 2"/>
          <p:cNvSpPr txBox="1"/>
          <p:nvPr/>
        </p:nvSpPr>
        <p:spPr>
          <a:xfrm>
            <a:off x="899592" y="1556792"/>
            <a:ext cx="7344816" cy="369332"/>
          </a:xfrm>
          <a:prstGeom prst="rect">
            <a:avLst/>
          </a:prstGeom>
          <a:noFill/>
        </p:spPr>
        <p:txBody>
          <a:bodyPr wrap="square" rtlCol="0">
            <a:spAutoFit/>
          </a:bodyPr>
          <a:lstStyle/>
          <a:p>
            <a:r>
              <a:rPr lang="pt-BR" dirty="0" smtClean="0"/>
              <a:t>   </a:t>
            </a:r>
            <a:r>
              <a:rPr lang="pt-BR" b="1" dirty="0" smtClean="0"/>
              <a:t>Fotos trazidas dos trechos irregulares trazidas pela Concessionária </a:t>
            </a:r>
            <a:endParaRPr lang="pt-BR" b="1" dirty="0"/>
          </a:p>
        </p:txBody>
      </p:sp>
    </p:spTree>
    <p:extLst>
      <p:ext uri="{BB962C8B-B14F-4D97-AF65-F5344CB8AC3E}">
        <p14:creationId xmlns:p14="http://schemas.microsoft.com/office/powerpoint/2010/main" val="30389615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I.   INTRODUÇÃO</a:t>
            </a:r>
            <a:endParaRPr lang="pt-BR" sz="2800" dirty="0">
              <a:solidFill>
                <a:schemeClr val="bg1"/>
              </a:solidFill>
              <a:latin typeface="Arial Black" panose="020B0A04020102020204" pitchFamily="34" charset="0"/>
            </a:endParaRPr>
          </a:p>
        </p:txBody>
      </p:sp>
      <p:sp>
        <p:nvSpPr>
          <p:cNvPr id="2" name="Título 1"/>
          <p:cNvSpPr>
            <a:spLocks noGrp="1"/>
          </p:cNvSpPr>
          <p:nvPr>
            <p:ph type="title"/>
          </p:nvPr>
        </p:nvSpPr>
        <p:spPr>
          <a:xfrm>
            <a:off x="467544" y="790714"/>
            <a:ext cx="8424936" cy="626924"/>
          </a:xfrm>
        </p:spPr>
        <p:txBody>
          <a:bodyPr>
            <a:noAutofit/>
          </a:bodyPr>
          <a:lstStyle/>
          <a:p>
            <a:pPr algn="l"/>
            <a:r>
              <a:rPr lang="pt-BR" sz="2400" b="1" dirty="0"/>
              <a:t>I</a:t>
            </a:r>
            <a:r>
              <a:rPr lang="pt-BR" sz="2400" b="1" dirty="0" smtClean="0"/>
              <a:t>.2  </a:t>
            </a:r>
            <a:r>
              <a:rPr lang="pt-BR" sz="2400" b="1" dirty="0"/>
              <a:t>Da Construção da Terceira Ponte ao Contrato de Concessão</a:t>
            </a:r>
          </a:p>
        </p:txBody>
      </p:sp>
      <p:sp>
        <p:nvSpPr>
          <p:cNvPr id="3" name="Espaço Reservado para Texto 2"/>
          <p:cNvSpPr>
            <a:spLocks noGrp="1"/>
          </p:cNvSpPr>
          <p:nvPr>
            <p:ph type="body" idx="1"/>
          </p:nvPr>
        </p:nvSpPr>
        <p:spPr>
          <a:xfrm>
            <a:off x="457200" y="1535113"/>
            <a:ext cx="8435280" cy="639762"/>
          </a:xfrm>
        </p:spPr>
        <p:txBody>
          <a:bodyPr/>
          <a:lstStyle/>
          <a:p>
            <a:r>
              <a:rPr lang="pt-BR" u="sng" dirty="0">
                <a:latin typeface="+mj-lt"/>
              </a:rPr>
              <a:t>A Proposta Comercial – Alguns números</a:t>
            </a:r>
          </a:p>
        </p:txBody>
      </p:sp>
      <p:sp>
        <p:nvSpPr>
          <p:cNvPr id="4" name="Espaço Reservado para Conteúdo 3"/>
          <p:cNvSpPr>
            <a:spLocks noGrp="1"/>
          </p:cNvSpPr>
          <p:nvPr>
            <p:ph sz="half" idx="2"/>
          </p:nvPr>
        </p:nvSpPr>
        <p:spPr>
          <a:xfrm>
            <a:off x="467544" y="2132856"/>
            <a:ext cx="8219256" cy="3951288"/>
          </a:xfrm>
        </p:spPr>
        <p:txBody>
          <a:bodyPr>
            <a:noAutofit/>
          </a:bodyPr>
          <a:lstStyle/>
          <a:p>
            <a:pPr lvl="0" algn="just">
              <a:spcAft>
                <a:spcPts val="1200"/>
              </a:spcAft>
            </a:pPr>
            <a:endParaRPr lang="pt-BR" dirty="0" smtClean="0"/>
          </a:p>
          <a:p>
            <a:pPr lvl="0" algn="just">
              <a:spcAft>
                <a:spcPts val="1200"/>
              </a:spcAft>
            </a:pPr>
            <a:r>
              <a:rPr lang="pt-BR" dirty="0" smtClean="0"/>
              <a:t>O </a:t>
            </a:r>
            <a:r>
              <a:rPr lang="pt-BR" dirty="0"/>
              <a:t>fluxo de caixa do empreendimento apresentou uma Taxa Interna de Retorno (TIR de projeto) de 16,80% a.a. (sem considerar o financiamento; não alavancada</a:t>
            </a:r>
            <a:r>
              <a:rPr lang="pt-BR" dirty="0" smtClean="0"/>
              <a:t>);</a:t>
            </a:r>
          </a:p>
          <a:p>
            <a:pPr lvl="0" algn="just">
              <a:spcAft>
                <a:spcPts val="1200"/>
              </a:spcAft>
            </a:pPr>
            <a:r>
              <a:rPr lang="pt-BR" dirty="0" smtClean="0"/>
              <a:t>Por </a:t>
            </a:r>
            <a:r>
              <a:rPr lang="pt-BR" dirty="0"/>
              <a:t>sua vez, a TIR do acionista seria de 25,02% a.a. (com financiamento; alavancada). </a:t>
            </a:r>
            <a:endParaRPr lang="pt-BR" dirty="0" smtClean="0"/>
          </a:p>
          <a:p>
            <a:pPr marL="0" lvl="0" indent="0" algn="just">
              <a:spcAft>
                <a:spcPts val="1200"/>
              </a:spcAft>
              <a:buNone/>
            </a:pPr>
            <a:r>
              <a:rPr lang="pt-BR" sz="2000" b="1" i="1" dirty="0" err="1" smtClean="0">
                <a:solidFill>
                  <a:srgbClr val="FF0000"/>
                </a:solidFill>
              </a:rPr>
              <a:t>Obs</a:t>
            </a:r>
            <a:r>
              <a:rPr lang="pt-BR" sz="2000" b="1" i="1" dirty="0" smtClean="0">
                <a:solidFill>
                  <a:srgbClr val="FF0000"/>
                </a:solidFill>
              </a:rPr>
              <a:t>: os conceitos envolvendo Administração </a:t>
            </a:r>
            <a:r>
              <a:rPr lang="pt-BR" sz="2000" b="1" i="1" dirty="0">
                <a:solidFill>
                  <a:srgbClr val="FF0000"/>
                </a:solidFill>
              </a:rPr>
              <a:t>F</a:t>
            </a:r>
            <a:r>
              <a:rPr lang="pt-BR" sz="2000" b="1" i="1" dirty="0" smtClean="0">
                <a:solidFill>
                  <a:srgbClr val="FF0000"/>
                </a:solidFill>
              </a:rPr>
              <a:t>inanceira tais como TIR, VPL, Custo de Capital e </a:t>
            </a:r>
            <a:r>
              <a:rPr lang="pt-BR" sz="2000" b="1" i="1" dirty="0" err="1" smtClean="0">
                <a:solidFill>
                  <a:srgbClr val="FF0000"/>
                </a:solidFill>
              </a:rPr>
              <a:t>Equilibrio</a:t>
            </a:r>
            <a:r>
              <a:rPr lang="pt-BR" sz="2000" b="1" i="1" dirty="0" smtClean="0">
                <a:solidFill>
                  <a:srgbClr val="FF0000"/>
                </a:solidFill>
              </a:rPr>
              <a:t> Econômico-Financeiro serão apresentados no item I.5 dessa apresentação.</a:t>
            </a:r>
            <a:endParaRPr lang="pt-BR" sz="2000" b="1" i="1" dirty="0">
              <a:solidFill>
                <a:srgbClr val="FF0000"/>
              </a:solidFill>
            </a:endParaRPr>
          </a:p>
        </p:txBody>
      </p:sp>
    </p:spTree>
    <p:extLst>
      <p:ext uri="{BB962C8B-B14F-4D97-AF65-F5344CB8AC3E}">
        <p14:creationId xmlns:p14="http://schemas.microsoft.com/office/powerpoint/2010/main" val="3476299323"/>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III.   DAS IRREGULARIDADES</a:t>
            </a:r>
            <a:endParaRPr lang="pt-BR" sz="2800" dirty="0">
              <a:solidFill>
                <a:schemeClr val="bg1"/>
              </a:solidFill>
              <a:latin typeface="Arial Black" panose="020B0A04020102020204" pitchFamily="34" charset="0"/>
            </a:endParaRPr>
          </a:p>
        </p:txBody>
      </p:sp>
      <p:sp>
        <p:nvSpPr>
          <p:cNvPr id="2" name="Título 1"/>
          <p:cNvSpPr>
            <a:spLocks noGrp="1"/>
          </p:cNvSpPr>
          <p:nvPr>
            <p:ph type="title"/>
          </p:nvPr>
        </p:nvSpPr>
        <p:spPr>
          <a:xfrm>
            <a:off x="251520" y="908720"/>
            <a:ext cx="8640960" cy="622062"/>
          </a:xfrm>
        </p:spPr>
        <p:txBody>
          <a:bodyPr>
            <a:noAutofit/>
          </a:bodyPr>
          <a:lstStyle/>
          <a:p>
            <a:pPr marL="457200" indent="-457200" algn="l"/>
            <a:r>
              <a:rPr lang="pt-BR" sz="2400" b="1" dirty="0" smtClean="0"/>
              <a:t>15   Obras </a:t>
            </a:r>
            <a:r>
              <a:rPr lang="pt-BR" sz="2400" b="1" dirty="0"/>
              <a:t>executadas com qualidade inferior à contratada.</a:t>
            </a:r>
          </a:p>
        </p:txBody>
      </p:sp>
      <p:sp>
        <p:nvSpPr>
          <p:cNvPr id="4" name="Espaço Reservado para Conteúdo 3"/>
          <p:cNvSpPr>
            <a:spLocks noGrp="1"/>
          </p:cNvSpPr>
          <p:nvPr>
            <p:ph sz="half" idx="2"/>
          </p:nvPr>
        </p:nvSpPr>
        <p:spPr>
          <a:xfrm>
            <a:off x="251520" y="1628800"/>
            <a:ext cx="8579296" cy="4032448"/>
          </a:xfrm>
        </p:spPr>
        <p:txBody>
          <a:bodyPr>
            <a:noAutofit/>
          </a:bodyPr>
          <a:lstStyle/>
          <a:p>
            <a:pPr marL="0" indent="0" algn="just">
              <a:buNone/>
            </a:pPr>
            <a:endParaRPr lang="pt-BR" sz="2000" b="1" u="sng" dirty="0" smtClean="0"/>
          </a:p>
          <a:p>
            <a:pPr marL="0" indent="0" algn="just">
              <a:buNone/>
            </a:pPr>
            <a:r>
              <a:rPr lang="pt-BR" sz="2000" b="1" u="sng" dirty="0" smtClean="0"/>
              <a:t>QUANTO </a:t>
            </a:r>
            <a:r>
              <a:rPr lang="pt-BR" sz="2000" b="1" u="sng" dirty="0"/>
              <a:t>À CLASSE RODOVIÁRIA:</a:t>
            </a:r>
          </a:p>
          <a:p>
            <a:pPr marL="0" indent="0" algn="just">
              <a:buNone/>
            </a:pPr>
            <a:endParaRPr lang="pt-BR" sz="2000" dirty="0" smtClean="0"/>
          </a:p>
          <a:p>
            <a:pPr algn="just" hangingPunct="0"/>
            <a:r>
              <a:rPr lang="pt-BR" dirty="0"/>
              <a:t>demonstram de forma cabal (consubstanciada pelas características de corte e aterro visualizadas) que </a:t>
            </a:r>
            <a:r>
              <a:rPr lang="pt-BR" b="1" dirty="0"/>
              <a:t>os trechos irregulares não estão localizados em locais de topografia fortemente ondulada, </a:t>
            </a:r>
            <a:r>
              <a:rPr lang="pt-BR" dirty="0"/>
              <a:t>muito menos todo o trecho </a:t>
            </a:r>
            <a:r>
              <a:rPr lang="pt-BR" dirty="0" err="1"/>
              <a:t>Setiba-Meaípe</a:t>
            </a:r>
            <a:r>
              <a:rPr lang="pt-BR" dirty="0"/>
              <a:t>, conforme afirma o DER. </a:t>
            </a:r>
          </a:p>
          <a:p>
            <a:pPr marL="0" indent="0" algn="just" hangingPunct="0">
              <a:buNone/>
            </a:pPr>
            <a:r>
              <a:rPr lang="pt-BR" dirty="0"/>
              <a:t> </a:t>
            </a:r>
          </a:p>
        </p:txBody>
      </p:sp>
    </p:spTree>
    <p:extLst>
      <p:ext uri="{BB962C8B-B14F-4D97-AF65-F5344CB8AC3E}">
        <p14:creationId xmlns:p14="http://schemas.microsoft.com/office/powerpoint/2010/main" val="12361577"/>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III.   DAS IRREGULARIDADES</a:t>
            </a:r>
            <a:endParaRPr lang="pt-BR" sz="2800" dirty="0">
              <a:solidFill>
                <a:schemeClr val="bg1"/>
              </a:solidFill>
              <a:latin typeface="Arial Black" panose="020B0A04020102020204" pitchFamily="34" charset="0"/>
            </a:endParaRPr>
          </a:p>
        </p:txBody>
      </p:sp>
      <p:sp>
        <p:nvSpPr>
          <p:cNvPr id="2" name="Título 1"/>
          <p:cNvSpPr>
            <a:spLocks noGrp="1"/>
          </p:cNvSpPr>
          <p:nvPr>
            <p:ph type="title"/>
          </p:nvPr>
        </p:nvSpPr>
        <p:spPr>
          <a:xfrm>
            <a:off x="251520" y="908720"/>
            <a:ext cx="8640960" cy="622062"/>
          </a:xfrm>
        </p:spPr>
        <p:txBody>
          <a:bodyPr>
            <a:noAutofit/>
          </a:bodyPr>
          <a:lstStyle/>
          <a:p>
            <a:pPr marL="457200" indent="-457200" algn="l"/>
            <a:r>
              <a:rPr lang="pt-BR" sz="2400" b="1" dirty="0" smtClean="0"/>
              <a:t>15   Obras </a:t>
            </a:r>
            <a:r>
              <a:rPr lang="pt-BR" sz="2400" b="1" dirty="0"/>
              <a:t>executadas com qualidade inferior à contratada.</a:t>
            </a:r>
          </a:p>
        </p:txBody>
      </p:sp>
      <p:sp>
        <p:nvSpPr>
          <p:cNvPr id="4" name="Espaço Reservado para Conteúdo 3"/>
          <p:cNvSpPr>
            <a:spLocks noGrp="1"/>
          </p:cNvSpPr>
          <p:nvPr>
            <p:ph sz="half" idx="2"/>
          </p:nvPr>
        </p:nvSpPr>
        <p:spPr>
          <a:xfrm>
            <a:off x="251520" y="1628800"/>
            <a:ext cx="8579296" cy="4032448"/>
          </a:xfrm>
        </p:spPr>
        <p:txBody>
          <a:bodyPr>
            <a:noAutofit/>
          </a:bodyPr>
          <a:lstStyle/>
          <a:p>
            <a:pPr marL="0" indent="0" algn="just">
              <a:buNone/>
            </a:pPr>
            <a:r>
              <a:rPr lang="pt-BR" sz="2000" b="1" u="sng" dirty="0"/>
              <a:t>QUANTO À CLASSE RODOVIÁRIA:</a:t>
            </a:r>
          </a:p>
          <a:p>
            <a:pPr marL="0" indent="0" algn="just">
              <a:buNone/>
            </a:pPr>
            <a:endParaRPr lang="pt-BR" sz="2000" dirty="0" smtClean="0"/>
          </a:p>
          <a:p>
            <a:pPr algn="just" hangingPunct="0"/>
            <a:r>
              <a:rPr lang="pt-BR" sz="2000" dirty="0" smtClean="0"/>
              <a:t>Inexiste </a:t>
            </a:r>
            <a:r>
              <a:rPr lang="pt-BR" sz="2000" dirty="0"/>
              <a:t>necessidade de discutirmos a classificação nas rampas irregulares como rampas íngremes curtas, haja vista que, ainda que as fossem, não poderiam ter sido assim executadas, em desconformidade com o PER e com o próprio Manual do DNIT utilizado pela Concessionária em suas </a:t>
            </a:r>
            <a:r>
              <a:rPr lang="pt-BR" sz="2000" dirty="0" smtClean="0"/>
              <a:t>alegações;</a:t>
            </a:r>
          </a:p>
          <a:p>
            <a:pPr algn="just" hangingPunct="0"/>
            <a:endParaRPr lang="pt-BR" sz="2000" dirty="0" smtClean="0"/>
          </a:p>
          <a:p>
            <a:pPr algn="just" hangingPunct="0"/>
            <a:r>
              <a:rPr lang="pt-BR" sz="2000" dirty="0"/>
              <a:t>A adequação da rodovia ao padrão estabelecido no PER não se resume a inexistência de registros de congestionamento ou acidentes, mas </a:t>
            </a:r>
            <a:r>
              <a:rPr lang="pt-BR" sz="2000" b="1" dirty="0"/>
              <a:t>indispensavelmente a adequação das declividades longitudinais em inclinação máxima de 4% (quatro por cento), o que não se observou em, ao menos, 17 (dezessete) trechos. [</a:t>
            </a:r>
            <a:r>
              <a:rPr lang="pt-BR" sz="2000" b="1" dirty="0" err="1"/>
              <a:t>g.n</a:t>
            </a:r>
            <a:r>
              <a:rPr lang="pt-BR" sz="2000" b="1" dirty="0"/>
              <a:t>.]</a:t>
            </a:r>
            <a:endParaRPr lang="pt-BR" sz="2000" dirty="0"/>
          </a:p>
          <a:p>
            <a:pPr algn="just" hangingPunct="0"/>
            <a:endParaRPr lang="pt-BR" sz="2000" dirty="0"/>
          </a:p>
        </p:txBody>
      </p:sp>
    </p:spTree>
    <p:extLst>
      <p:ext uri="{BB962C8B-B14F-4D97-AF65-F5344CB8AC3E}">
        <p14:creationId xmlns:p14="http://schemas.microsoft.com/office/powerpoint/2010/main" val="2565661392"/>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III.   DAS IRREGULARIDADES</a:t>
            </a:r>
            <a:endParaRPr lang="pt-BR" sz="2800" dirty="0">
              <a:solidFill>
                <a:schemeClr val="bg1"/>
              </a:solidFill>
              <a:latin typeface="Arial Black" panose="020B0A04020102020204" pitchFamily="34" charset="0"/>
            </a:endParaRPr>
          </a:p>
        </p:txBody>
      </p:sp>
      <p:sp>
        <p:nvSpPr>
          <p:cNvPr id="2" name="Título 1"/>
          <p:cNvSpPr>
            <a:spLocks noGrp="1"/>
          </p:cNvSpPr>
          <p:nvPr>
            <p:ph type="title"/>
          </p:nvPr>
        </p:nvSpPr>
        <p:spPr>
          <a:xfrm>
            <a:off x="251520" y="908720"/>
            <a:ext cx="8640960" cy="622062"/>
          </a:xfrm>
        </p:spPr>
        <p:txBody>
          <a:bodyPr>
            <a:noAutofit/>
          </a:bodyPr>
          <a:lstStyle/>
          <a:p>
            <a:pPr marL="457200" indent="-457200" algn="l"/>
            <a:r>
              <a:rPr lang="pt-BR" sz="2400" b="1" dirty="0" smtClean="0"/>
              <a:t>15   Obras </a:t>
            </a:r>
            <a:r>
              <a:rPr lang="pt-BR" sz="2400" b="1" dirty="0"/>
              <a:t>executadas com qualidade inferior à contratada.</a:t>
            </a:r>
          </a:p>
        </p:txBody>
      </p:sp>
      <p:sp>
        <p:nvSpPr>
          <p:cNvPr id="4" name="Espaço Reservado para Conteúdo 3"/>
          <p:cNvSpPr>
            <a:spLocks noGrp="1"/>
          </p:cNvSpPr>
          <p:nvPr>
            <p:ph sz="half" idx="2"/>
          </p:nvPr>
        </p:nvSpPr>
        <p:spPr>
          <a:xfrm>
            <a:off x="251520" y="1628800"/>
            <a:ext cx="8579296" cy="4032448"/>
          </a:xfrm>
        </p:spPr>
        <p:txBody>
          <a:bodyPr>
            <a:noAutofit/>
          </a:bodyPr>
          <a:lstStyle/>
          <a:p>
            <a:pPr marL="0" indent="0" algn="just">
              <a:buNone/>
            </a:pPr>
            <a:r>
              <a:rPr lang="pt-BR" sz="2000" b="1" u="sng" dirty="0"/>
              <a:t>QUANTO À CLASSE RODOVIÁRIA:</a:t>
            </a:r>
          </a:p>
          <a:p>
            <a:pPr marL="0" indent="0" algn="just">
              <a:buNone/>
            </a:pPr>
            <a:endParaRPr lang="pt-BR" sz="2000" dirty="0" smtClean="0"/>
          </a:p>
          <a:p>
            <a:pPr algn="just" hangingPunct="0"/>
            <a:r>
              <a:rPr lang="pt-BR" sz="2000" dirty="0"/>
              <a:t>Questiona a Concessionária a consideração do prolongamento a </a:t>
            </a:r>
            <a:r>
              <a:rPr lang="pt-BR" sz="2000" dirty="0" err="1"/>
              <a:t>vante</a:t>
            </a:r>
            <a:r>
              <a:rPr lang="pt-BR" sz="2000" dirty="0"/>
              <a:t> e a ré nas extensões das rampas consideradas irregulares pela equipe de auditoria. Nessa linha, apresenta a “Tabela I – Extensões de Rampas Íngremes”, que supostamente indicaria a extensão verdadeira dos pontos indicados no Relatório de Auditoria. Sugere que, na verdade, o comprimento total dos trechos irregulares seria de 1.605,00 (mil seiscentos e cinco) metros, ao invés dos 4.100,00 (quatro mil e cem) metros apontados no referido </a:t>
            </a:r>
            <a:r>
              <a:rPr lang="pt-BR" sz="2000" dirty="0" smtClean="0"/>
              <a:t>Relatório;</a:t>
            </a:r>
          </a:p>
          <a:p>
            <a:pPr algn="just" hangingPunct="0"/>
            <a:endParaRPr lang="pt-BR" sz="2000" dirty="0" smtClean="0"/>
          </a:p>
          <a:p>
            <a:pPr algn="just" hangingPunct="0"/>
            <a:r>
              <a:rPr lang="pt-BR" sz="2000" b="1" dirty="0" smtClean="0"/>
              <a:t>De forma </a:t>
            </a:r>
            <a:r>
              <a:rPr lang="pt-BR" sz="2000" b="1" dirty="0"/>
              <a:t>bastante conservadora, a equipe de auditoria admitiu um prolongamento de 2 </a:t>
            </a:r>
            <a:r>
              <a:rPr lang="pt-BR" sz="2000" b="1" dirty="0" smtClean="0"/>
              <a:t>estacas </a:t>
            </a:r>
            <a:r>
              <a:rPr lang="pt-BR" sz="2000" b="1" dirty="0"/>
              <a:t>(quarenta metros) a </a:t>
            </a:r>
            <a:r>
              <a:rPr lang="pt-BR" sz="2000" b="1" dirty="0" err="1"/>
              <a:t>vante</a:t>
            </a:r>
            <a:r>
              <a:rPr lang="pt-BR" sz="2000" b="1" dirty="0"/>
              <a:t> e a ré dos trechos irregulares. Dizemos conservadora porque quanto maior a inclinação irregular, maior a possibilidade de, por ocasião da conformação do trecho, a intervenção extrapolar este valor previsto</a:t>
            </a:r>
            <a:r>
              <a:rPr lang="pt-BR" sz="2000" dirty="0"/>
              <a:t>.</a:t>
            </a:r>
          </a:p>
          <a:p>
            <a:pPr algn="just" hangingPunct="0"/>
            <a:endParaRPr lang="pt-BR" sz="2000" dirty="0"/>
          </a:p>
        </p:txBody>
      </p:sp>
    </p:spTree>
    <p:extLst>
      <p:ext uri="{BB962C8B-B14F-4D97-AF65-F5344CB8AC3E}">
        <p14:creationId xmlns:p14="http://schemas.microsoft.com/office/powerpoint/2010/main" val="1665866491"/>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III.   DAS IRREGULARIDADES</a:t>
            </a:r>
            <a:endParaRPr lang="pt-BR" sz="2800" dirty="0">
              <a:solidFill>
                <a:schemeClr val="bg1"/>
              </a:solidFill>
              <a:latin typeface="Arial Black" panose="020B0A04020102020204" pitchFamily="34" charset="0"/>
            </a:endParaRPr>
          </a:p>
        </p:txBody>
      </p:sp>
      <p:sp>
        <p:nvSpPr>
          <p:cNvPr id="2" name="Título 1"/>
          <p:cNvSpPr>
            <a:spLocks noGrp="1"/>
          </p:cNvSpPr>
          <p:nvPr>
            <p:ph type="title"/>
          </p:nvPr>
        </p:nvSpPr>
        <p:spPr>
          <a:xfrm>
            <a:off x="251520" y="1268760"/>
            <a:ext cx="8640960" cy="622062"/>
          </a:xfrm>
        </p:spPr>
        <p:txBody>
          <a:bodyPr>
            <a:noAutofit/>
          </a:bodyPr>
          <a:lstStyle/>
          <a:p>
            <a:pPr marL="457200" indent="-457200" algn="l"/>
            <a:r>
              <a:rPr lang="pt-BR" sz="2400" b="1" dirty="0" smtClean="0"/>
              <a:t>15   Obras </a:t>
            </a:r>
            <a:r>
              <a:rPr lang="pt-BR" sz="2400" b="1" dirty="0"/>
              <a:t>executadas com qualidade inferior à contratada.</a:t>
            </a:r>
          </a:p>
        </p:txBody>
      </p:sp>
      <p:pic>
        <p:nvPicPr>
          <p:cNvPr id="102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2483768" y="3933056"/>
            <a:ext cx="5431321" cy="2251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tângulo 2"/>
          <p:cNvSpPr/>
          <p:nvPr/>
        </p:nvSpPr>
        <p:spPr>
          <a:xfrm>
            <a:off x="467544" y="2066364"/>
            <a:ext cx="8390047" cy="1661993"/>
          </a:xfrm>
          <a:prstGeom prst="rect">
            <a:avLst/>
          </a:prstGeom>
        </p:spPr>
        <p:txBody>
          <a:bodyPr wrap="square">
            <a:spAutoFit/>
          </a:bodyPr>
          <a:lstStyle/>
          <a:p>
            <a:pPr algn="just"/>
            <a:r>
              <a:rPr lang="pt-BR" sz="2000" b="1" u="sng" dirty="0"/>
              <a:t>QUANTO À CLASSE RODOVIÁRIA:</a:t>
            </a:r>
          </a:p>
          <a:p>
            <a:pPr marL="285750" indent="-285750" algn="just">
              <a:buFont typeface="Arial" panose="020B0604020202020204" pitchFamily="34" charset="0"/>
              <a:buChar char="•"/>
            </a:pPr>
            <a:endParaRPr lang="pt-BR" sz="2000" dirty="0" smtClean="0"/>
          </a:p>
          <a:p>
            <a:pPr marL="285750" indent="-285750" algn="just">
              <a:buFont typeface="Arial" panose="020B0604020202020204" pitchFamily="34" charset="0"/>
              <a:buChar char="•"/>
            </a:pPr>
            <a:r>
              <a:rPr lang="pt-BR" sz="2000" dirty="0" smtClean="0"/>
              <a:t>A </a:t>
            </a:r>
            <a:r>
              <a:rPr lang="pt-BR" sz="2000" dirty="0"/>
              <a:t>título </a:t>
            </a:r>
            <a:r>
              <a:rPr lang="pt-BR" sz="2000" dirty="0" smtClean="0"/>
              <a:t>ilustrativo  é </a:t>
            </a:r>
            <a:r>
              <a:rPr lang="pt-BR" sz="2000" dirty="0"/>
              <a:t>muito fácil observar na figura a seguir que é impossível a adequação da inclinação do trecho irregular com intervenção somente no </a:t>
            </a:r>
            <a:r>
              <a:rPr lang="pt-BR" sz="2000" dirty="0" smtClean="0"/>
              <a:t>próprio</a:t>
            </a:r>
            <a:endParaRPr lang="pt-BR" sz="2000" dirty="0"/>
          </a:p>
        </p:txBody>
      </p:sp>
    </p:spTree>
    <p:extLst>
      <p:ext uri="{BB962C8B-B14F-4D97-AF65-F5344CB8AC3E}">
        <p14:creationId xmlns:p14="http://schemas.microsoft.com/office/powerpoint/2010/main" val="2376511131"/>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III.   DAS IRREGULARIDADES</a:t>
            </a:r>
            <a:endParaRPr lang="pt-BR" sz="2800" dirty="0">
              <a:solidFill>
                <a:schemeClr val="bg1"/>
              </a:solidFill>
              <a:latin typeface="Arial Black" panose="020B0A04020102020204" pitchFamily="34" charset="0"/>
            </a:endParaRPr>
          </a:p>
        </p:txBody>
      </p:sp>
      <p:sp>
        <p:nvSpPr>
          <p:cNvPr id="2" name="Título 1"/>
          <p:cNvSpPr>
            <a:spLocks noGrp="1"/>
          </p:cNvSpPr>
          <p:nvPr>
            <p:ph type="title"/>
          </p:nvPr>
        </p:nvSpPr>
        <p:spPr>
          <a:xfrm>
            <a:off x="251520" y="908720"/>
            <a:ext cx="8640960" cy="622062"/>
          </a:xfrm>
        </p:spPr>
        <p:txBody>
          <a:bodyPr>
            <a:noAutofit/>
          </a:bodyPr>
          <a:lstStyle/>
          <a:p>
            <a:pPr marL="457200" indent="-457200" algn="l"/>
            <a:r>
              <a:rPr lang="pt-BR" sz="2400" b="1" dirty="0" smtClean="0"/>
              <a:t>15   Obras </a:t>
            </a:r>
            <a:r>
              <a:rPr lang="pt-BR" sz="2400" b="1" dirty="0"/>
              <a:t>executadas com qualidade inferior à contratada.</a:t>
            </a:r>
          </a:p>
        </p:txBody>
      </p:sp>
      <p:sp>
        <p:nvSpPr>
          <p:cNvPr id="4" name="Espaço Reservado para Conteúdo 3"/>
          <p:cNvSpPr>
            <a:spLocks noGrp="1"/>
          </p:cNvSpPr>
          <p:nvPr>
            <p:ph sz="half" idx="2"/>
          </p:nvPr>
        </p:nvSpPr>
        <p:spPr>
          <a:xfrm>
            <a:off x="179512" y="1628800"/>
            <a:ext cx="8579296" cy="4032448"/>
          </a:xfrm>
        </p:spPr>
        <p:txBody>
          <a:bodyPr>
            <a:noAutofit/>
          </a:bodyPr>
          <a:lstStyle/>
          <a:p>
            <a:pPr marL="0" indent="0" algn="just">
              <a:buNone/>
            </a:pPr>
            <a:endParaRPr lang="pt-BR" sz="2000" dirty="0" smtClean="0"/>
          </a:p>
          <a:p>
            <a:pPr marL="0" indent="0" algn="just" hangingPunct="0">
              <a:buNone/>
            </a:pPr>
            <a:r>
              <a:rPr lang="pt-BR" sz="2000" b="1" u="sng" dirty="0"/>
              <a:t>QUANTO À CLASSE RODOVIÁRIA:</a:t>
            </a:r>
          </a:p>
          <a:p>
            <a:pPr algn="just" hangingPunct="0"/>
            <a:endParaRPr lang="pt-BR" sz="2000" dirty="0" smtClean="0"/>
          </a:p>
          <a:p>
            <a:pPr algn="just" hangingPunct="0"/>
            <a:r>
              <a:rPr lang="pt-BR" sz="2000" dirty="0" smtClean="0"/>
              <a:t>Diante </a:t>
            </a:r>
            <a:r>
              <a:rPr lang="pt-BR" sz="2000" dirty="0"/>
              <a:t>de todo o exposto, opinamos pela manutenção das constatações da equipe de auditoria, qual seja, diversos trechos em desacordo ao que estabelece o PER, caracterizado por </a:t>
            </a:r>
            <a:r>
              <a:rPr lang="pt-BR" sz="2000" dirty="0" smtClean="0"/>
              <a:t>2.260 m desconformidade </a:t>
            </a:r>
            <a:r>
              <a:rPr lang="pt-BR" sz="2000" dirty="0"/>
              <a:t>numa extensão total de </a:t>
            </a:r>
            <a:r>
              <a:rPr lang="pt-BR" sz="2000" dirty="0" smtClean="0"/>
              <a:t>10.900 m do </a:t>
            </a:r>
            <a:r>
              <a:rPr lang="pt-BR" sz="2000" dirty="0"/>
              <a:t>trecho “</a:t>
            </a:r>
            <a:r>
              <a:rPr lang="pt-BR" sz="2000" dirty="0" err="1"/>
              <a:t>Setiba</a:t>
            </a:r>
            <a:r>
              <a:rPr lang="pt-BR" sz="2000" dirty="0"/>
              <a:t> – Rodovia Jones dos Santos Neves” </a:t>
            </a:r>
            <a:r>
              <a:rPr lang="pt-BR" sz="2000" dirty="0" smtClean="0"/>
              <a:t>(correspondente </a:t>
            </a:r>
            <a:r>
              <a:rPr lang="pt-BR" sz="2000" dirty="0"/>
              <a:t>a 20,73%), em pista dupla, mais </a:t>
            </a:r>
            <a:r>
              <a:rPr lang="pt-BR" sz="2000" dirty="0" smtClean="0"/>
              <a:t>1.840 m em 16.677 m do </a:t>
            </a:r>
            <a:r>
              <a:rPr lang="pt-BR" sz="2000" dirty="0"/>
              <a:t>trecho “Rodovia Jones dos Santos Neves – </a:t>
            </a:r>
            <a:r>
              <a:rPr lang="pt-BR" sz="2000" dirty="0" err="1"/>
              <a:t>Meaípe</a:t>
            </a:r>
            <a:r>
              <a:rPr lang="pt-BR" sz="2000" dirty="0"/>
              <a:t>” (correspondente a 11,03%), essa em pista simples.</a:t>
            </a:r>
          </a:p>
          <a:p>
            <a:pPr algn="just" hangingPunct="0"/>
            <a:endParaRPr lang="pt-BR" sz="2000" dirty="0"/>
          </a:p>
        </p:txBody>
      </p:sp>
    </p:spTree>
    <p:extLst>
      <p:ext uri="{BB962C8B-B14F-4D97-AF65-F5344CB8AC3E}">
        <p14:creationId xmlns:p14="http://schemas.microsoft.com/office/powerpoint/2010/main" val="1760179482"/>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III.   DAS IRREGULARIDADES</a:t>
            </a:r>
            <a:endParaRPr lang="pt-BR" sz="2800" dirty="0">
              <a:solidFill>
                <a:schemeClr val="bg1"/>
              </a:solidFill>
              <a:latin typeface="Arial Black" panose="020B0A04020102020204" pitchFamily="34" charset="0"/>
            </a:endParaRPr>
          </a:p>
        </p:txBody>
      </p:sp>
      <p:sp>
        <p:nvSpPr>
          <p:cNvPr id="2" name="Título 1"/>
          <p:cNvSpPr>
            <a:spLocks noGrp="1"/>
          </p:cNvSpPr>
          <p:nvPr>
            <p:ph type="title"/>
          </p:nvPr>
        </p:nvSpPr>
        <p:spPr>
          <a:xfrm>
            <a:off x="251520" y="908720"/>
            <a:ext cx="8640960" cy="622062"/>
          </a:xfrm>
        </p:spPr>
        <p:txBody>
          <a:bodyPr>
            <a:noAutofit/>
          </a:bodyPr>
          <a:lstStyle/>
          <a:p>
            <a:pPr marL="457200" indent="-457200" algn="l"/>
            <a:r>
              <a:rPr lang="pt-BR" sz="2400" b="1" dirty="0" smtClean="0"/>
              <a:t>15   Obras </a:t>
            </a:r>
            <a:r>
              <a:rPr lang="pt-BR" sz="2400" b="1" dirty="0"/>
              <a:t>executadas com qualidade inferior à contratada.</a:t>
            </a:r>
          </a:p>
        </p:txBody>
      </p:sp>
      <p:sp>
        <p:nvSpPr>
          <p:cNvPr id="4" name="Espaço Reservado para Conteúdo 3"/>
          <p:cNvSpPr>
            <a:spLocks noGrp="1"/>
          </p:cNvSpPr>
          <p:nvPr>
            <p:ph sz="half" idx="2"/>
          </p:nvPr>
        </p:nvSpPr>
        <p:spPr>
          <a:xfrm>
            <a:off x="395536" y="1628800"/>
            <a:ext cx="8579296" cy="4032448"/>
          </a:xfrm>
        </p:spPr>
        <p:txBody>
          <a:bodyPr>
            <a:noAutofit/>
          </a:bodyPr>
          <a:lstStyle/>
          <a:p>
            <a:pPr marL="0" indent="0" algn="just">
              <a:buNone/>
            </a:pPr>
            <a:r>
              <a:rPr lang="pt-BR" sz="2200" b="1" u="sng" dirty="0" smtClean="0"/>
              <a:t>QUANTO AO DIMENSIONAMENTO:</a:t>
            </a:r>
          </a:p>
          <a:p>
            <a:pPr marL="0" indent="0" algn="just">
              <a:buNone/>
            </a:pPr>
            <a:endParaRPr lang="pt-BR" sz="2000" dirty="0" smtClean="0"/>
          </a:p>
          <a:p>
            <a:pPr algn="just">
              <a:spcAft>
                <a:spcPts val="1200"/>
              </a:spcAft>
            </a:pPr>
            <a:r>
              <a:rPr lang="pt-BR" sz="2000" dirty="0" smtClean="0"/>
              <a:t>Na </a:t>
            </a:r>
            <a:r>
              <a:rPr lang="pt-BR" sz="2000" b="1" dirty="0"/>
              <a:t>duplicação da ES-060, trecho entre a interseção com a Rodovia </a:t>
            </a:r>
            <a:r>
              <a:rPr lang="pt-BR" sz="2000" b="1" dirty="0" err="1"/>
              <a:t>Darly</a:t>
            </a:r>
            <a:r>
              <a:rPr lang="pt-BR" sz="2000" b="1" dirty="0"/>
              <a:t> Santos e </a:t>
            </a:r>
            <a:r>
              <a:rPr lang="pt-BR" sz="2000" b="1" dirty="0" err="1"/>
              <a:t>Setiba</a:t>
            </a:r>
            <a:r>
              <a:rPr lang="pt-BR" sz="2000" dirty="0"/>
              <a:t>, considerando o estudo de tráfego realizado pela licitante vencedora da </a:t>
            </a:r>
            <a:r>
              <a:rPr lang="pt-BR" sz="2000" dirty="0" smtClean="0"/>
              <a:t>Concorrência, </a:t>
            </a:r>
            <a:r>
              <a:rPr lang="pt-BR" sz="2000" dirty="0"/>
              <a:t>apresentado em sua Proposta Comercial, </a:t>
            </a:r>
            <a:r>
              <a:rPr lang="pt-BR" sz="2000" dirty="0" smtClean="0"/>
              <a:t>a </a:t>
            </a:r>
            <a:r>
              <a:rPr lang="pt-BR" sz="2000" b="1" dirty="0"/>
              <a:t>indicação técnica correta</a:t>
            </a:r>
            <a:r>
              <a:rPr lang="pt-BR" sz="2000" dirty="0"/>
              <a:t>, para atender aos critérios de qualidade impostos pelo Contrato e remunerados pelos usuários, seria projetar uma </a:t>
            </a:r>
            <a:r>
              <a:rPr lang="pt-BR" sz="2000" b="1" dirty="0"/>
              <a:t>camada de revestimento em concreto betuminoso com 10 cm </a:t>
            </a:r>
            <a:r>
              <a:rPr lang="pt-BR" sz="2000" dirty="0" smtClean="0"/>
              <a:t>de espessura;</a:t>
            </a:r>
          </a:p>
          <a:p>
            <a:pPr algn="just">
              <a:spcAft>
                <a:spcPts val="1200"/>
              </a:spcAft>
            </a:pPr>
            <a:r>
              <a:rPr lang="pt-BR" sz="2000" dirty="0" smtClean="0"/>
              <a:t>Em </a:t>
            </a:r>
            <a:r>
              <a:rPr lang="pt-BR" sz="2000" dirty="0"/>
              <a:t>análise dos desenhos técnicos, do “Relatório de Projeto” e “Memória Justificativa” encaminhados pelo DER/ES, </a:t>
            </a:r>
            <a:r>
              <a:rPr lang="pt-BR" sz="2000" b="1" dirty="0"/>
              <a:t>verifica-se a indicação da espessura de 5 cm (</a:t>
            </a:r>
            <a:r>
              <a:rPr lang="pt-BR" sz="2000" b="1" i="1" dirty="0"/>
              <a:t>cinco centímetros</a:t>
            </a:r>
            <a:r>
              <a:rPr lang="pt-BR" sz="2000" b="1" dirty="0"/>
              <a:t>) nos eixos principais, portanto, a metade </a:t>
            </a:r>
            <a:r>
              <a:rPr lang="pt-BR" sz="2000" dirty="0"/>
              <a:t>dos 10 cm </a:t>
            </a:r>
            <a:r>
              <a:rPr lang="pt-BR" sz="2000" dirty="0" smtClean="0"/>
              <a:t>necessários </a:t>
            </a:r>
            <a:r>
              <a:rPr lang="pt-BR" sz="2000" dirty="0"/>
              <a:t>para atender aos critérios de qualidade impostos pelo Contrato e remunerados pelos </a:t>
            </a:r>
            <a:r>
              <a:rPr lang="pt-BR" sz="2000" dirty="0" smtClean="0"/>
              <a:t>usuários</a:t>
            </a:r>
            <a:r>
              <a:rPr lang="pt-BR" sz="2000" dirty="0"/>
              <a:t>;</a:t>
            </a:r>
            <a:endParaRPr lang="pt-BR" sz="2000" dirty="0" smtClean="0"/>
          </a:p>
          <a:p>
            <a:pPr marL="0" indent="0" algn="just">
              <a:spcAft>
                <a:spcPts val="1200"/>
              </a:spcAft>
              <a:buNone/>
            </a:pPr>
            <a:r>
              <a:rPr lang="pt-BR" sz="2000" dirty="0" smtClean="0"/>
              <a:t> </a:t>
            </a:r>
            <a:endParaRPr lang="pt-BR" sz="2200" dirty="0" smtClean="0"/>
          </a:p>
        </p:txBody>
      </p:sp>
    </p:spTree>
    <p:extLst>
      <p:ext uri="{BB962C8B-B14F-4D97-AF65-F5344CB8AC3E}">
        <p14:creationId xmlns:p14="http://schemas.microsoft.com/office/powerpoint/2010/main" val="3763474460"/>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III.   DAS IRREGULARIDADES</a:t>
            </a:r>
            <a:endParaRPr lang="pt-BR" sz="2800" dirty="0">
              <a:solidFill>
                <a:schemeClr val="bg1"/>
              </a:solidFill>
              <a:latin typeface="Arial Black" panose="020B0A04020102020204" pitchFamily="34" charset="0"/>
            </a:endParaRPr>
          </a:p>
        </p:txBody>
      </p:sp>
      <p:sp>
        <p:nvSpPr>
          <p:cNvPr id="2" name="Título 1"/>
          <p:cNvSpPr>
            <a:spLocks noGrp="1"/>
          </p:cNvSpPr>
          <p:nvPr>
            <p:ph type="title"/>
          </p:nvPr>
        </p:nvSpPr>
        <p:spPr>
          <a:xfrm>
            <a:off x="251520" y="908720"/>
            <a:ext cx="8640960" cy="622062"/>
          </a:xfrm>
        </p:spPr>
        <p:txBody>
          <a:bodyPr>
            <a:noAutofit/>
          </a:bodyPr>
          <a:lstStyle/>
          <a:p>
            <a:pPr marL="457200" indent="-457200" algn="l"/>
            <a:r>
              <a:rPr lang="pt-BR" sz="2400" b="1" dirty="0" smtClean="0"/>
              <a:t>15   Obras </a:t>
            </a:r>
            <a:r>
              <a:rPr lang="pt-BR" sz="2400" b="1" dirty="0"/>
              <a:t>executadas com qualidade inferior à contratada.</a:t>
            </a:r>
          </a:p>
        </p:txBody>
      </p:sp>
      <p:sp>
        <p:nvSpPr>
          <p:cNvPr id="4" name="Espaço Reservado para Conteúdo 3"/>
          <p:cNvSpPr>
            <a:spLocks noGrp="1"/>
          </p:cNvSpPr>
          <p:nvPr>
            <p:ph sz="half" idx="2"/>
          </p:nvPr>
        </p:nvSpPr>
        <p:spPr>
          <a:xfrm>
            <a:off x="354360" y="1484784"/>
            <a:ext cx="8579296" cy="4032448"/>
          </a:xfrm>
        </p:spPr>
        <p:txBody>
          <a:bodyPr>
            <a:noAutofit/>
          </a:bodyPr>
          <a:lstStyle/>
          <a:p>
            <a:pPr marL="0" indent="0" algn="just">
              <a:buNone/>
            </a:pPr>
            <a:r>
              <a:rPr lang="pt-BR" sz="2000" b="1" dirty="0" smtClean="0"/>
              <a:t>Camadas que compõem o Pavimento</a:t>
            </a:r>
          </a:p>
          <a:p>
            <a:pPr marL="0" indent="0" algn="just">
              <a:buNone/>
            </a:pPr>
            <a:endParaRPr lang="pt-BR" sz="2000" dirty="0"/>
          </a:p>
        </p:txBody>
      </p:sp>
      <p:pic>
        <p:nvPicPr>
          <p:cNvPr id="6" name="Picture 2" descr="G:\GAC-Carlos-Ranna\ECO101\APRESENTAÇÃO\FOTOS DESENHOS\Camadas asfalt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844824"/>
            <a:ext cx="8064896" cy="4168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2890917"/>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III.   DAS IRREGULARIDADES</a:t>
            </a:r>
            <a:endParaRPr lang="pt-BR" sz="2800" dirty="0">
              <a:solidFill>
                <a:schemeClr val="bg1"/>
              </a:solidFill>
              <a:latin typeface="Arial Black" panose="020B0A04020102020204" pitchFamily="34" charset="0"/>
            </a:endParaRPr>
          </a:p>
        </p:txBody>
      </p:sp>
      <p:sp>
        <p:nvSpPr>
          <p:cNvPr id="2" name="Título 1"/>
          <p:cNvSpPr>
            <a:spLocks noGrp="1"/>
          </p:cNvSpPr>
          <p:nvPr>
            <p:ph type="title"/>
          </p:nvPr>
        </p:nvSpPr>
        <p:spPr>
          <a:xfrm>
            <a:off x="251520" y="908720"/>
            <a:ext cx="8640960" cy="622062"/>
          </a:xfrm>
        </p:spPr>
        <p:txBody>
          <a:bodyPr>
            <a:noAutofit/>
          </a:bodyPr>
          <a:lstStyle/>
          <a:p>
            <a:pPr marL="457200" indent="-457200" algn="l"/>
            <a:r>
              <a:rPr lang="pt-BR" sz="2400" b="1" dirty="0" smtClean="0"/>
              <a:t>15   Obras </a:t>
            </a:r>
            <a:r>
              <a:rPr lang="pt-BR" sz="2400" b="1" dirty="0"/>
              <a:t>executadas com qualidade inferior à contratada.</a:t>
            </a:r>
          </a:p>
        </p:txBody>
      </p:sp>
      <p:sp>
        <p:nvSpPr>
          <p:cNvPr id="4" name="Espaço Reservado para Conteúdo 3"/>
          <p:cNvSpPr>
            <a:spLocks noGrp="1"/>
          </p:cNvSpPr>
          <p:nvPr>
            <p:ph sz="half" idx="2"/>
          </p:nvPr>
        </p:nvSpPr>
        <p:spPr>
          <a:xfrm>
            <a:off x="354360" y="1484784"/>
            <a:ext cx="8579296" cy="4032448"/>
          </a:xfrm>
        </p:spPr>
        <p:txBody>
          <a:bodyPr>
            <a:noAutofit/>
          </a:bodyPr>
          <a:lstStyle/>
          <a:p>
            <a:pPr marL="0" indent="0" algn="just">
              <a:buNone/>
            </a:pPr>
            <a:r>
              <a:rPr lang="pt-BR" sz="2000" b="1" dirty="0" smtClean="0"/>
              <a:t>Peso da Camada Asfalto - Curva ABC (33,77% do custo total)</a:t>
            </a:r>
          </a:p>
          <a:p>
            <a:pPr marL="0" indent="0" algn="just">
              <a:buNone/>
            </a:pPr>
            <a:r>
              <a:rPr lang="pt-BR" sz="1200" dirty="0" smtClean="0"/>
              <a:t>Fonte: Orientações para Elaboração de Planilhas Orçamentárias de Obras Públicas – TCU – p.27</a:t>
            </a:r>
          </a:p>
          <a:p>
            <a:pPr marL="0" indent="0" algn="just">
              <a:buNone/>
            </a:pPr>
            <a:endParaRPr lang="pt-BR" sz="2000" dirty="0"/>
          </a:p>
          <a:p>
            <a:pPr marL="0" indent="0" algn="just">
              <a:spcAft>
                <a:spcPts val="1200"/>
              </a:spcAft>
              <a:buNone/>
            </a:pPr>
            <a:r>
              <a:rPr lang="pt-BR" sz="2000" dirty="0" err="1" smtClean="0"/>
              <a:t>rientações</a:t>
            </a:r>
            <a:r>
              <a:rPr lang="pt-BR" sz="2000" dirty="0" smtClean="0"/>
              <a:t> </a:t>
            </a:r>
            <a:endParaRPr lang="pt-BR" sz="2200"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132856"/>
            <a:ext cx="8352928" cy="38164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1221847"/>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III.   DAS IRREGULARIDADES</a:t>
            </a:r>
            <a:endParaRPr lang="pt-BR" sz="2800" dirty="0">
              <a:solidFill>
                <a:schemeClr val="bg1"/>
              </a:solidFill>
              <a:latin typeface="Arial Black" panose="020B0A04020102020204" pitchFamily="34" charset="0"/>
            </a:endParaRPr>
          </a:p>
        </p:txBody>
      </p:sp>
      <p:sp>
        <p:nvSpPr>
          <p:cNvPr id="2" name="Título 1"/>
          <p:cNvSpPr>
            <a:spLocks noGrp="1"/>
          </p:cNvSpPr>
          <p:nvPr>
            <p:ph type="title"/>
          </p:nvPr>
        </p:nvSpPr>
        <p:spPr>
          <a:xfrm>
            <a:off x="251520" y="908720"/>
            <a:ext cx="8640960" cy="622062"/>
          </a:xfrm>
        </p:spPr>
        <p:txBody>
          <a:bodyPr>
            <a:noAutofit/>
          </a:bodyPr>
          <a:lstStyle/>
          <a:p>
            <a:pPr marL="457200" indent="-457200" algn="l"/>
            <a:r>
              <a:rPr lang="pt-BR" sz="2400" b="1" dirty="0" smtClean="0"/>
              <a:t>15   Obras </a:t>
            </a:r>
            <a:r>
              <a:rPr lang="pt-BR" sz="2400" b="1" dirty="0"/>
              <a:t>executadas com qualidade inferior à contratada.</a:t>
            </a:r>
          </a:p>
        </p:txBody>
      </p:sp>
      <p:sp>
        <p:nvSpPr>
          <p:cNvPr id="4" name="Espaço Reservado para Conteúdo 3"/>
          <p:cNvSpPr>
            <a:spLocks noGrp="1"/>
          </p:cNvSpPr>
          <p:nvPr>
            <p:ph sz="half" idx="2"/>
          </p:nvPr>
        </p:nvSpPr>
        <p:spPr>
          <a:xfrm>
            <a:off x="395536" y="1628800"/>
            <a:ext cx="8579296" cy="4032448"/>
          </a:xfrm>
        </p:spPr>
        <p:txBody>
          <a:bodyPr>
            <a:noAutofit/>
          </a:bodyPr>
          <a:lstStyle/>
          <a:p>
            <a:pPr marL="0" indent="0" algn="just">
              <a:buNone/>
            </a:pPr>
            <a:r>
              <a:rPr lang="pt-BR" sz="2200" b="1" u="sng" dirty="0" smtClean="0"/>
              <a:t>QUANTO AOS CONTROLES TECNOLÓGICOS:</a:t>
            </a:r>
          </a:p>
          <a:p>
            <a:pPr marL="0" indent="0" algn="just">
              <a:buNone/>
            </a:pPr>
            <a:endParaRPr lang="pt-BR" sz="2000" dirty="0" smtClean="0"/>
          </a:p>
          <a:p>
            <a:pPr algn="just">
              <a:spcAft>
                <a:spcPts val="1200"/>
              </a:spcAft>
            </a:pPr>
            <a:r>
              <a:rPr lang="pt-BR" sz="2000" dirty="0" smtClean="0"/>
              <a:t>Mostram que todas as camadas constitutivas do pavimento, executadas pela Concessionária, comprovadamente, apresentam problemas de ordem técnica de engenharia, desde a sua origem;</a:t>
            </a:r>
          </a:p>
          <a:p>
            <a:pPr algn="just">
              <a:spcAft>
                <a:spcPts val="1200"/>
              </a:spcAft>
            </a:pPr>
            <a:r>
              <a:rPr lang="pt-BR" sz="2000" dirty="0" smtClean="0"/>
              <a:t>nenhum dos 20 (vinte) pontos investigados pela Equipe de Auditoria passou incólume aos ensaios executados;</a:t>
            </a:r>
          </a:p>
          <a:p>
            <a:pPr algn="just">
              <a:spcAft>
                <a:spcPts val="1200"/>
              </a:spcAft>
            </a:pPr>
            <a:r>
              <a:rPr lang="pt-BR" sz="2000" dirty="0" smtClean="0"/>
              <a:t>são necessárias intervenções (obras) de engenharia de forma que </a:t>
            </a:r>
            <a:r>
              <a:rPr lang="pt-BR" sz="2000" b="1" u="sng" dirty="0" smtClean="0"/>
              <a:t>todas</a:t>
            </a:r>
            <a:r>
              <a:rPr lang="pt-BR" sz="2000" dirty="0" smtClean="0"/>
              <a:t> as camadas de </a:t>
            </a:r>
            <a:r>
              <a:rPr lang="pt-BR" sz="2000" dirty="0" err="1" smtClean="0"/>
              <a:t>sub-leito</a:t>
            </a:r>
            <a:r>
              <a:rPr lang="pt-BR" sz="2000" dirty="0" smtClean="0"/>
              <a:t>, sub-base e base, constitutivas do pavimento, alcancem os critérios definidos pelas normas técnica</a:t>
            </a:r>
          </a:p>
          <a:p>
            <a:pPr marL="0" indent="0" algn="just">
              <a:spcAft>
                <a:spcPts val="1200"/>
              </a:spcAft>
              <a:buNone/>
            </a:pPr>
            <a:endParaRPr lang="pt-BR" sz="2000" dirty="0"/>
          </a:p>
        </p:txBody>
      </p:sp>
    </p:spTree>
    <p:extLst>
      <p:ext uri="{BB962C8B-B14F-4D97-AF65-F5344CB8AC3E}">
        <p14:creationId xmlns:p14="http://schemas.microsoft.com/office/powerpoint/2010/main" val="658594753"/>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III.   DAS IRREGULARIDADES</a:t>
            </a:r>
            <a:endParaRPr lang="pt-BR" sz="2800" dirty="0">
              <a:solidFill>
                <a:schemeClr val="bg1"/>
              </a:solidFill>
              <a:latin typeface="Arial Black" panose="020B0A04020102020204" pitchFamily="34" charset="0"/>
            </a:endParaRPr>
          </a:p>
        </p:txBody>
      </p:sp>
      <p:sp>
        <p:nvSpPr>
          <p:cNvPr id="2" name="Título 1"/>
          <p:cNvSpPr>
            <a:spLocks noGrp="1"/>
          </p:cNvSpPr>
          <p:nvPr>
            <p:ph type="title"/>
          </p:nvPr>
        </p:nvSpPr>
        <p:spPr>
          <a:xfrm>
            <a:off x="251520" y="908720"/>
            <a:ext cx="8640960" cy="622062"/>
          </a:xfrm>
        </p:spPr>
        <p:txBody>
          <a:bodyPr>
            <a:noAutofit/>
          </a:bodyPr>
          <a:lstStyle/>
          <a:p>
            <a:pPr marL="457200" indent="-457200" algn="l"/>
            <a:r>
              <a:rPr lang="pt-BR" sz="2400" b="1" dirty="0" smtClean="0"/>
              <a:t>15   Obras </a:t>
            </a:r>
            <a:r>
              <a:rPr lang="pt-BR" sz="2400" b="1" dirty="0"/>
              <a:t>executadas com qualidade inferior à contratada.</a:t>
            </a:r>
          </a:p>
        </p:txBody>
      </p:sp>
      <p:sp>
        <p:nvSpPr>
          <p:cNvPr id="4" name="Espaço Reservado para Conteúdo 3"/>
          <p:cNvSpPr>
            <a:spLocks noGrp="1"/>
          </p:cNvSpPr>
          <p:nvPr>
            <p:ph sz="half" idx="2"/>
          </p:nvPr>
        </p:nvSpPr>
        <p:spPr>
          <a:xfrm>
            <a:off x="395536" y="1628800"/>
            <a:ext cx="8579296" cy="4032448"/>
          </a:xfrm>
        </p:spPr>
        <p:txBody>
          <a:bodyPr>
            <a:noAutofit/>
          </a:bodyPr>
          <a:lstStyle/>
          <a:p>
            <a:pPr marL="0" indent="0" algn="just">
              <a:buNone/>
            </a:pPr>
            <a:r>
              <a:rPr lang="pt-BR" sz="2200" b="1" u="sng" dirty="0" smtClean="0"/>
              <a:t>QUANTO AOS CONTROLES TECNOLÓGICOS:</a:t>
            </a:r>
          </a:p>
          <a:p>
            <a:pPr marL="0" indent="0" algn="just">
              <a:buNone/>
            </a:pPr>
            <a:endParaRPr lang="pt-BR" sz="2000" dirty="0" smtClean="0"/>
          </a:p>
          <a:p>
            <a:pPr algn="just">
              <a:spcAft>
                <a:spcPts val="1200"/>
              </a:spcAft>
            </a:pPr>
            <a:r>
              <a:rPr lang="pt-BR" sz="2000" dirty="0" smtClean="0"/>
              <a:t>Foi abordado a </a:t>
            </a:r>
            <a:r>
              <a:rPr lang="pt-BR" sz="2000" dirty="0"/>
              <a:t>(</a:t>
            </a:r>
            <a:r>
              <a:rPr lang="pt-BR" sz="2000" dirty="0" err="1"/>
              <a:t>des</a:t>
            </a:r>
            <a:r>
              <a:rPr lang="pt-BR" sz="2000" dirty="0"/>
              <a:t>)conformidade do pavimento frente aos controles tecnológicos exigidos pelas normas técnicas, destacando que os documentos </a:t>
            </a:r>
            <a:r>
              <a:rPr lang="pt-BR" sz="2000" dirty="0" err="1"/>
              <a:t>editalícios</a:t>
            </a:r>
            <a:r>
              <a:rPr lang="pt-BR" sz="2000" dirty="0"/>
              <a:t> exigiam a observância das mesmas como condição de aceitabilidade das obras.</a:t>
            </a:r>
          </a:p>
          <a:p>
            <a:pPr algn="just" hangingPunct="0"/>
            <a:r>
              <a:rPr lang="pt-BR" sz="2000" dirty="0" smtClean="0"/>
              <a:t>A equipe </a:t>
            </a:r>
            <a:r>
              <a:rPr lang="pt-BR" sz="2000" dirty="0"/>
              <a:t>de auditoria oficiou a Concessionária a fim de obter cópia dos controles tecnológicos produzidos no decorrer da construção, tendo obtido em resposta</a:t>
            </a:r>
            <a:r>
              <a:rPr lang="pt-BR" sz="2000" dirty="0" smtClean="0"/>
              <a:t>:</a:t>
            </a:r>
          </a:p>
          <a:p>
            <a:pPr marL="857250" lvl="2" indent="0" hangingPunct="0">
              <a:buNone/>
            </a:pPr>
            <a:r>
              <a:rPr lang="pt-BR" sz="1600" i="1" dirty="0" smtClean="0"/>
              <a:t>“Os </a:t>
            </a:r>
            <a:r>
              <a:rPr lang="pt-BR" sz="1600" i="1" dirty="0"/>
              <a:t>documentos estão guardados em local fora da sede da empresa, estamos separando e preparando para entrega dos mesmos a este Tribunal.[</a:t>
            </a:r>
            <a:r>
              <a:rPr lang="pt-BR" sz="1600" i="1" dirty="0" err="1"/>
              <a:t>g.n</a:t>
            </a:r>
            <a:r>
              <a:rPr lang="pt-BR" sz="1600" i="1" dirty="0"/>
              <a:t>.] </a:t>
            </a:r>
            <a:r>
              <a:rPr lang="pt-BR" sz="1600" i="1" dirty="0" smtClean="0"/>
              <a:t>”</a:t>
            </a:r>
            <a:endParaRPr lang="pt-BR" sz="1600" i="1" dirty="0"/>
          </a:p>
          <a:p>
            <a:pPr marL="0" indent="0" algn="just">
              <a:spcAft>
                <a:spcPts val="1200"/>
              </a:spcAft>
              <a:buNone/>
            </a:pPr>
            <a:endParaRPr lang="pt-BR" sz="2000" i="1" dirty="0"/>
          </a:p>
        </p:txBody>
      </p:sp>
    </p:spTree>
    <p:extLst>
      <p:ext uri="{BB962C8B-B14F-4D97-AF65-F5344CB8AC3E}">
        <p14:creationId xmlns:p14="http://schemas.microsoft.com/office/powerpoint/2010/main" val="16780152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I.   INTRODUÇÃO</a:t>
            </a:r>
            <a:endParaRPr lang="pt-BR" sz="2800" dirty="0">
              <a:solidFill>
                <a:schemeClr val="bg1"/>
              </a:solidFill>
              <a:latin typeface="Arial Black" panose="020B0A04020102020204" pitchFamily="34" charset="0"/>
            </a:endParaRPr>
          </a:p>
        </p:txBody>
      </p:sp>
      <p:sp>
        <p:nvSpPr>
          <p:cNvPr id="2" name="Título 1"/>
          <p:cNvSpPr>
            <a:spLocks noGrp="1"/>
          </p:cNvSpPr>
          <p:nvPr>
            <p:ph type="title"/>
          </p:nvPr>
        </p:nvSpPr>
        <p:spPr>
          <a:xfrm>
            <a:off x="467544" y="790714"/>
            <a:ext cx="8568952" cy="626924"/>
          </a:xfrm>
        </p:spPr>
        <p:txBody>
          <a:bodyPr>
            <a:noAutofit/>
          </a:bodyPr>
          <a:lstStyle/>
          <a:p>
            <a:pPr algn="l"/>
            <a:r>
              <a:rPr lang="pt-BR" sz="2400" b="1" dirty="0"/>
              <a:t>I</a:t>
            </a:r>
            <a:r>
              <a:rPr lang="pt-BR" sz="2400" b="1" dirty="0" smtClean="0"/>
              <a:t>.2 	Da </a:t>
            </a:r>
            <a:r>
              <a:rPr lang="pt-BR" sz="2400" b="1" dirty="0"/>
              <a:t>Construção da Terceira Ponte ao Contrato de Concessão</a:t>
            </a:r>
          </a:p>
        </p:txBody>
      </p:sp>
      <p:sp>
        <p:nvSpPr>
          <p:cNvPr id="4" name="Espaço Reservado para Conteúdo 3"/>
          <p:cNvSpPr>
            <a:spLocks noGrp="1"/>
          </p:cNvSpPr>
          <p:nvPr>
            <p:ph sz="half" idx="2"/>
          </p:nvPr>
        </p:nvSpPr>
        <p:spPr>
          <a:xfrm>
            <a:off x="485909" y="1484784"/>
            <a:ext cx="8435280" cy="3951288"/>
          </a:xfrm>
        </p:spPr>
        <p:txBody>
          <a:bodyPr>
            <a:noAutofit/>
          </a:bodyPr>
          <a:lstStyle/>
          <a:p>
            <a:pPr marL="0" indent="0">
              <a:buNone/>
            </a:pPr>
            <a:endParaRPr lang="pt-BR" b="1" u="sng" dirty="0" smtClean="0"/>
          </a:p>
          <a:p>
            <a:pPr marL="0" indent="0">
              <a:buNone/>
            </a:pPr>
            <a:r>
              <a:rPr lang="pt-BR" b="1" u="sng" dirty="0" smtClean="0"/>
              <a:t>Principais investimentos previstos </a:t>
            </a:r>
          </a:p>
          <a:p>
            <a:pPr marL="0" indent="0">
              <a:buNone/>
            </a:pPr>
            <a:endParaRPr lang="pt-BR" b="1" u="sng" dirty="0" smtClean="0"/>
          </a:p>
          <a:p>
            <a:pPr marL="0" lvl="0" indent="0">
              <a:spcAft>
                <a:spcPts val="600"/>
              </a:spcAft>
              <a:buNone/>
            </a:pPr>
            <a:r>
              <a:rPr lang="pt-BR" dirty="0" smtClean="0"/>
              <a:t>1. Duplicação </a:t>
            </a:r>
            <a:r>
              <a:rPr lang="pt-BR" dirty="0"/>
              <a:t>da Rodovia ES-060, no trecho entre a Rodovia </a:t>
            </a:r>
            <a:r>
              <a:rPr lang="pt-BR" dirty="0" err="1"/>
              <a:t>Darly</a:t>
            </a:r>
            <a:r>
              <a:rPr lang="pt-BR" dirty="0"/>
              <a:t> Santos e </a:t>
            </a:r>
            <a:r>
              <a:rPr lang="pt-BR" dirty="0" err="1"/>
              <a:t>Setiba</a:t>
            </a:r>
            <a:r>
              <a:rPr lang="pt-BR" dirty="0"/>
              <a:t>; </a:t>
            </a:r>
          </a:p>
          <a:p>
            <a:pPr marL="0" lvl="0" indent="0">
              <a:spcAft>
                <a:spcPts val="600"/>
              </a:spcAft>
              <a:buNone/>
            </a:pPr>
            <a:r>
              <a:rPr lang="pt-BR" dirty="0" smtClean="0"/>
              <a:t>2. Duplicação </a:t>
            </a:r>
            <a:r>
              <a:rPr lang="pt-BR" dirty="0"/>
              <a:t>da ponte sobre do Rio </a:t>
            </a:r>
            <a:r>
              <a:rPr lang="pt-BR" dirty="0" err="1"/>
              <a:t>Jucu</a:t>
            </a:r>
            <a:r>
              <a:rPr lang="pt-BR" dirty="0"/>
              <a:t>; </a:t>
            </a:r>
          </a:p>
          <a:p>
            <a:pPr marL="0" lvl="0" indent="0">
              <a:spcAft>
                <a:spcPts val="600"/>
              </a:spcAft>
              <a:buNone/>
            </a:pPr>
            <a:r>
              <a:rPr lang="pt-BR" dirty="0" smtClean="0"/>
              <a:t>3. Construção </a:t>
            </a:r>
            <a:r>
              <a:rPr lang="pt-BR" dirty="0"/>
              <a:t>do contorno de Guarapari, entre </a:t>
            </a:r>
            <a:r>
              <a:rPr lang="pt-BR" dirty="0" err="1"/>
              <a:t>Setiba</a:t>
            </a:r>
            <a:r>
              <a:rPr lang="pt-BR" dirty="0"/>
              <a:t> e a Praia de </a:t>
            </a:r>
            <a:r>
              <a:rPr lang="pt-BR" dirty="0" err="1"/>
              <a:t>Graçaí</a:t>
            </a:r>
            <a:r>
              <a:rPr lang="pt-BR" dirty="0"/>
              <a:t>; </a:t>
            </a:r>
          </a:p>
          <a:p>
            <a:pPr marL="0" lvl="0" indent="0">
              <a:spcAft>
                <a:spcPts val="600"/>
              </a:spcAft>
              <a:buNone/>
            </a:pPr>
            <a:r>
              <a:rPr lang="pt-BR" dirty="0" smtClean="0"/>
              <a:t>4. Duplicação </a:t>
            </a:r>
            <a:r>
              <a:rPr lang="pt-BR" dirty="0"/>
              <a:t>da Rodovia ES-060, no trecho entre a Praia de </a:t>
            </a:r>
            <a:r>
              <a:rPr lang="pt-BR" dirty="0" err="1"/>
              <a:t>Graçaí</a:t>
            </a:r>
            <a:r>
              <a:rPr lang="pt-BR" dirty="0"/>
              <a:t> e </a:t>
            </a:r>
            <a:r>
              <a:rPr lang="pt-BR" dirty="0" err="1" smtClean="0"/>
              <a:t>Meaípe</a:t>
            </a:r>
            <a:r>
              <a:rPr lang="pt-BR" dirty="0"/>
              <a:t>;</a:t>
            </a:r>
          </a:p>
          <a:p>
            <a:pPr marL="0" lvl="0" indent="0">
              <a:spcAft>
                <a:spcPts val="600"/>
              </a:spcAft>
              <a:buNone/>
            </a:pPr>
            <a:r>
              <a:rPr lang="pt-BR" dirty="0" smtClean="0"/>
              <a:t>.</a:t>
            </a:r>
            <a:endParaRPr lang="pt-BR" dirty="0"/>
          </a:p>
        </p:txBody>
      </p:sp>
    </p:spTree>
    <p:extLst>
      <p:ext uri="{BB962C8B-B14F-4D97-AF65-F5344CB8AC3E}">
        <p14:creationId xmlns:p14="http://schemas.microsoft.com/office/powerpoint/2010/main" val="2292921137"/>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III.   DAS IRREGULARIDADES</a:t>
            </a:r>
            <a:endParaRPr lang="pt-BR" sz="2800" dirty="0">
              <a:solidFill>
                <a:schemeClr val="bg1"/>
              </a:solidFill>
              <a:latin typeface="Arial Black" panose="020B0A04020102020204" pitchFamily="34" charset="0"/>
            </a:endParaRPr>
          </a:p>
        </p:txBody>
      </p:sp>
      <p:sp>
        <p:nvSpPr>
          <p:cNvPr id="2" name="Título 1"/>
          <p:cNvSpPr>
            <a:spLocks noGrp="1"/>
          </p:cNvSpPr>
          <p:nvPr>
            <p:ph type="title"/>
          </p:nvPr>
        </p:nvSpPr>
        <p:spPr>
          <a:xfrm>
            <a:off x="251520" y="908720"/>
            <a:ext cx="8640960" cy="622062"/>
          </a:xfrm>
        </p:spPr>
        <p:txBody>
          <a:bodyPr>
            <a:noAutofit/>
          </a:bodyPr>
          <a:lstStyle/>
          <a:p>
            <a:pPr marL="457200" indent="-457200" algn="l"/>
            <a:r>
              <a:rPr lang="pt-BR" sz="2400" b="1" dirty="0" smtClean="0"/>
              <a:t>15   Obras </a:t>
            </a:r>
            <a:r>
              <a:rPr lang="pt-BR" sz="2400" b="1" dirty="0"/>
              <a:t>executadas com qualidade inferior à contratada.</a:t>
            </a:r>
          </a:p>
        </p:txBody>
      </p:sp>
      <p:sp>
        <p:nvSpPr>
          <p:cNvPr id="4" name="Espaço Reservado para Conteúdo 3"/>
          <p:cNvSpPr>
            <a:spLocks noGrp="1"/>
          </p:cNvSpPr>
          <p:nvPr>
            <p:ph sz="half" idx="2"/>
          </p:nvPr>
        </p:nvSpPr>
        <p:spPr>
          <a:xfrm>
            <a:off x="395536" y="1628800"/>
            <a:ext cx="8579296" cy="4032448"/>
          </a:xfrm>
        </p:spPr>
        <p:txBody>
          <a:bodyPr>
            <a:noAutofit/>
          </a:bodyPr>
          <a:lstStyle/>
          <a:p>
            <a:pPr marL="0" indent="0" algn="just">
              <a:buNone/>
            </a:pPr>
            <a:r>
              <a:rPr lang="pt-BR" sz="2200" b="1" u="sng" dirty="0" smtClean="0"/>
              <a:t>QUANTO AOS CONTROLES TECNOLÓGICOS:</a:t>
            </a:r>
          </a:p>
          <a:p>
            <a:pPr marL="0" indent="0" algn="just">
              <a:buNone/>
            </a:pPr>
            <a:endParaRPr lang="pt-BR" sz="2000" dirty="0" smtClean="0"/>
          </a:p>
          <a:p>
            <a:pPr algn="just" hangingPunct="0">
              <a:spcAft>
                <a:spcPts val="1200"/>
              </a:spcAft>
            </a:pPr>
            <a:r>
              <a:rPr lang="pt-BR" sz="2200" dirty="0" smtClean="0"/>
              <a:t>Alega </a:t>
            </a:r>
            <a:r>
              <a:rPr lang="pt-BR" sz="2200" dirty="0"/>
              <a:t>a concessionária que os locais escolhidos pela equipe de auditoria não foram os mais adequados ou estão em desacordo com as normas técnicas para a retirada de </a:t>
            </a:r>
            <a:r>
              <a:rPr lang="pt-BR" sz="2200" dirty="0" smtClean="0"/>
              <a:t>amostras;</a:t>
            </a:r>
          </a:p>
          <a:p>
            <a:pPr algn="just" hangingPunct="0">
              <a:spcAft>
                <a:spcPts val="1200"/>
              </a:spcAft>
            </a:pPr>
            <a:r>
              <a:rPr lang="pt-BR" sz="2200" b="1" dirty="0" smtClean="0"/>
              <a:t>Não apresentou </a:t>
            </a:r>
            <a:r>
              <a:rPr lang="pt-BR" sz="2200" b="1" dirty="0"/>
              <a:t>os resultados dos seus próprios controles </a:t>
            </a:r>
            <a:r>
              <a:rPr lang="pt-BR" sz="2200" b="1" dirty="0" smtClean="0"/>
              <a:t>tecnológicos</a:t>
            </a:r>
            <a:r>
              <a:rPr lang="pt-BR" sz="2200" dirty="0" smtClean="0"/>
              <a:t>;</a:t>
            </a:r>
          </a:p>
          <a:p>
            <a:pPr algn="just" hangingPunct="0">
              <a:spcAft>
                <a:spcPts val="1200"/>
              </a:spcAft>
            </a:pPr>
            <a:r>
              <a:rPr lang="pt-BR" sz="2200" b="1" dirty="0" smtClean="0"/>
              <a:t>Tais resultados</a:t>
            </a:r>
            <a:r>
              <a:rPr lang="pt-BR" sz="2200" dirty="0" smtClean="0"/>
              <a:t> </a:t>
            </a:r>
            <a:r>
              <a:rPr lang="pt-BR" sz="2200" dirty="0"/>
              <a:t>por força do edital e das normas técnicas relacionadas ao tema, </a:t>
            </a:r>
            <a:r>
              <a:rPr lang="pt-BR" sz="2200" b="1" dirty="0"/>
              <a:t>expressariam condição obrigatória para o </a:t>
            </a:r>
            <a:r>
              <a:rPr lang="pt-BR" sz="2200" dirty="0"/>
              <a:t> </a:t>
            </a:r>
            <a:r>
              <a:rPr lang="pt-BR" sz="2200" b="1" dirty="0" smtClean="0"/>
              <a:t>recebimento ou não </a:t>
            </a:r>
            <a:r>
              <a:rPr lang="pt-BR" sz="2200" b="1" dirty="0"/>
              <a:t>das obras</a:t>
            </a:r>
            <a:r>
              <a:rPr lang="pt-BR" sz="2200" dirty="0"/>
              <a:t> pelo Poder </a:t>
            </a:r>
            <a:r>
              <a:rPr lang="pt-BR" sz="2200" dirty="0" smtClean="0"/>
              <a:t>Concedente;</a:t>
            </a:r>
            <a:endParaRPr lang="pt-BR" sz="2200" i="1" dirty="0"/>
          </a:p>
        </p:txBody>
      </p:sp>
    </p:spTree>
    <p:extLst>
      <p:ext uri="{BB962C8B-B14F-4D97-AF65-F5344CB8AC3E}">
        <p14:creationId xmlns:p14="http://schemas.microsoft.com/office/powerpoint/2010/main" val="2481625553"/>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III.   DAS IRREGULARIDADES</a:t>
            </a:r>
            <a:endParaRPr lang="pt-BR" sz="2800" dirty="0">
              <a:solidFill>
                <a:schemeClr val="bg1"/>
              </a:solidFill>
              <a:latin typeface="Arial Black" panose="020B0A04020102020204" pitchFamily="34" charset="0"/>
            </a:endParaRPr>
          </a:p>
        </p:txBody>
      </p:sp>
      <p:sp>
        <p:nvSpPr>
          <p:cNvPr id="2" name="Título 1"/>
          <p:cNvSpPr>
            <a:spLocks noGrp="1"/>
          </p:cNvSpPr>
          <p:nvPr>
            <p:ph type="title"/>
          </p:nvPr>
        </p:nvSpPr>
        <p:spPr>
          <a:xfrm>
            <a:off x="251520" y="908720"/>
            <a:ext cx="8640960" cy="622062"/>
          </a:xfrm>
        </p:spPr>
        <p:txBody>
          <a:bodyPr>
            <a:noAutofit/>
          </a:bodyPr>
          <a:lstStyle/>
          <a:p>
            <a:pPr marL="457200" indent="-457200" algn="l"/>
            <a:r>
              <a:rPr lang="pt-BR" sz="2400" b="1" dirty="0" smtClean="0"/>
              <a:t>15   Obras </a:t>
            </a:r>
            <a:r>
              <a:rPr lang="pt-BR" sz="2400" b="1" dirty="0"/>
              <a:t>executadas com qualidade inferior à contratada.</a:t>
            </a:r>
          </a:p>
        </p:txBody>
      </p:sp>
      <p:sp>
        <p:nvSpPr>
          <p:cNvPr id="4" name="Espaço Reservado para Conteúdo 3"/>
          <p:cNvSpPr>
            <a:spLocks noGrp="1"/>
          </p:cNvSpPr>
          <p:nvPr>
            <p:ph sz="half" idx="2"/>
          </p:nvPr>
        </p:nvSpPr>
        <p:spPr>
          <a:xfrm>
            <a:off x="395536" y="1628800"/>
            <a:ext cx="8579296" cy="4032448"/>
          </a:xfrm>
        </p:spPr>
        <p:txBody>
          <a:bodyPr>
            <a:noAutofit/>
          </a:bodyPr>
          <a:lstStyle/>
          <a:p>
            <a:pPr marL="0" indent="0" algn="just">
              <a:buNone/>
            </a:pPr>
            <a:r>
              <a:rPr lang="pt-BR" sz="2200" b="1" u="sng" dirty="0" smtClean="0"/>
              <a:t>QUANTO AOS CONTROLES TECNOLÓGICOS:</a:t>
            </a:r>
          </a:p>
          <a:p>
            <a:pPr marL="0" indent="0" algn="just">
              <a:buNone/>
            </a:pPr>
            <a:endParaRPr lang="pt-BR" sz="2000" dirty="0" smtClean="0"/>
          </a:p>
          <a:p>
            <a:pPr algn="just" hangingPunct="0"/>
            <a:r>
              <a:rPr lang="pt-BR" sz="2200" dirty="0" smtClean="0"/>
              <a:t>Além </a:t>
            </a:r>
            <a:r>
              <a:rPr lang="pt-BR" sz="2200" dirty="0"/>
              <a:t>de passar longe de demonstrar a realização dos devidos controles </a:t>
            </a:r>
            <a:r>
              <a:rPr lang="pt-BR" sz="2200" dirty="0" smtClean="0"/>
              <a:t>tecnológicos, </a:t>
            </a:r>
            <a:r>
              <a:rPr lang="pt-BR" sz="2200" dirty="0"/>
              <a:t>corroboram as constatações do item 2.13 do Relatório de Auditoria que se refere à </a:t>
            </a:r>
            <a:r>
              <a:rPr lang="pt-BR" sz="2200" b="1" dirty="0"/>
              <a:t>deficiência da atuação do DER-ES </a:t>
            </a:r>
            <a:r>
              <a:rPr lang="pt-BR" sz="2200" dirty="0"/>
              <a:t>enquanto fiscalizador da execução das obras, pelo recebimento de serviços sem o cumprimento da condicionante de conformidade dos controles </a:t>
            </a:r>
            <a:r>
              <a:rPr lang="pt-BR" sz="2200" dirty="0" smtClean="0"/>
              <a:t>tecnológicos</a:t>
            </a:r>
            <a:r>
              <a:rPr lang="pt-BR" sz="2000" dirty="0" smtClean="0"/>
              <a:t>;</a:t>
            </a:r>
            <a:endParaRPr lang="pt-BR" sz="2000" dirty="0"/>
          </a:p>
        </p:txBody>
      </p:sp>
    </p:spTree>
    <p:extLst>
      <p:ext uri="{BB962C8B-B14F-4D97-AF65-F5344CB8AC3E}">
        <p14:creationId xmlns:p14="http://schemas.microsoft.com/office/powerpoint/2010/main" val="2885582139"/>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III.   DAS IRREGULARIDADES</a:t>
            </a:r>
            <a:endParaRPr lang="pt-BR" sz="2800" dirty="0">
              <a:solidFill>
                <a:schemeClr val="bg1"/>
              </a:solidFill>
              <a:latin typeface="Arial Black" panose="020B0A04020102020204" pitchFamily="34" charset="0"/>
            </a:endParaRPr>
          </a:p>
        </p:txBody>
      </p:sp>
      <p:sp>
        <p:nvSpPr>
          <p:cNvPr id="2" name="Título 1"/>
          <p:cNvSpPr>
            <a:spLocks noGrp="1"/>
          </p:cNvSpPr>
          <p:nvPr>
            <p:ph type="title"/>
          </p:nvPr>
        </p:nvSpPr>
        <p:spPr>
          <a:xfrm>
            <a:off x="251520" y="908720"/>
            <a:ext cx="8640960" cy="622062"/>
          </a:xfrm>
        </p:spPr>
        <p:txBody>
          <a:bodyPr>
            <a:noAutofit/>
          </a:bodyPr>
          <a:lstStyle/>
          <a:p>
            <a:pPr marL="457200" indent="-457200" algn="l"/>
            <a:r>
              <a:rPr lang="pt-BR" sz="2400" b="1" dirty="0" smtClean="0"/>
              <a:t>15   Obras </a:t>
            </a:r>
            <a:r>
              <a:rPr lang="pt-BR" sz="2400" b="1" dirty="0"/>
              <a:t>executadas com qualidade inferior à contratada.</a:t>
            </a:r>
          </a:p>
        </p:txBody>
      </p:sp>
      <p:sp>
        <p:nvSpPr>
          <p:cNvPr id="4" name="Espaço Reservado para Conteúdo 3"/>
          <p:cNvSpPr>
            <a:spLocks noGrp="1"/>
          </p:cNvSpPr>
          <p:nvPr>
            <p:ph sz="half" idx="2"/>
          </p:nvPr>
        </p:nvSpPr>
        <p:spPr>
          <a:xfrm>
            <a:off x="395536" y="1628800"/>
            <a:ext cx="8579296" cy="4032448"/>
          </a:xfrm>
        </p:spPr>
        <p:txBody>
          <a:bodyPr>
            <a:noAutofit/>
          </a:bodyPr>
          <a:lstStyle/>
          <a:p>
            <a:pPr marL="0" indent="0" algn="just">
              <a:buNone/>
            </a:pPr>
            <a:r>
              <a:rPr lang="pt-BR" sz="2200" b="1" u="sng" smtClean="0"/>
              <a:t>QUANTO AOS CONTROLES TECNOLÓGICOS:</a:t>
            </a:r>
          </a:p>
          <a:p>
            <a:pPr marL="0" indent="0" algn="just">
              <a:buNone/>
            </a:pPr>
            <a:endParaRPr lang="pt-BR" sz="2000" dirty="0" smtClean="0"/>
          </a:p>
          <a:p>
            <a:pPr marL="0" indent="0" algn="just">
              <a:buNone/>
            </a:pPr>
            <a:r>
              <a:rPr lang="pt-BR" sz="2000" dirty="0" smtClean="0"/>
              <a:t>Sobre Condições de Segurança – Avaliação da Qualidade das Obras  (Apêndice Q do RA-E 10/2013):  os</a:t>
            </a:r>
            <a:r>
              <a:rPr lang="pt-BR" sz="2000" b="1" dirty="0" smtClean="0"/>
              <a:t> controles </a:t>
            </a:r>
            <a:r>
              <a:rPr lang="pt-BR" sz="2000" b="1" dirty="0"/>
              <a:t>tecnológicos demonstram que, em se tratando do pavimento, todas as camadas apresentam problemas desta </a:t>
            </a:r>
            <a:r>
              <a:rPr lang="pt-BR" sz="2000" b="1" dirty="0" smtClean="0"/>
              <a:t>natureza. Vejamos:</a:t>
            </a:r>
          </a:p>
          <a:p>
            <a:pPr marL="0" indent="0" algn="just">
              <a:buNone/>
            </a:pPr>
            <a:endParaRPr lang="pt-BR" sz="2000" b="1" dirty="0" smtClean="0"/>
          </a:p>
          <a:p>
            <a:pPr lvl="0" fontAlgn="auto" hangingPunct="0"/>
            <a:r>
              <a:rPr lang="pt-BR" sz="2000" b="1" u="sng" dirty="0"/>
              <a:t>Capa asfáltica</a:t>
            </a:r>
            <a:r>
              <a:rPr lang="pt-BR" sz="2000" dirty="0"/>
              <a:t>: Em 95% </a:t>
            </a:r>
            <a:r>
              <a:rPr lang="pt-BR" sz="2000" dirty="0" smtClean="0"/>
              <a:t>dos </a:t>
            </a:r>
            <a:r>
              <a:rPr lang="pt-BR" sz="2000" dirty="0"/>
              <a:t>pontos prospectados pelo TCEES, a medida  da “Espessura” apresentou valores inferiores à mínima requerida</a:t>
            </a:r>
            <a:r>
              <a:rPr lang="pt-BR" sz="2000" dirty="0" smtClean="0"/>
              <a:t>;</a:t>
            </a:r>
            <a:endParaRPr lang="pt-BR" sz="2000" dirty="0"/>
          </a:p>
        </p:txBody>
      </p:sp>
    </p:spTree>
    <p:extLst>
      <p:ext uri="{BB962C8B-B14F-4D97-AF65-F5344CB8AC3E}">
        <p14:creationId xmlns:p14="http://schemas.microsoft.com/office/powerpoint/2010/main" val="1730662474"/>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III.   DAS IRREGULARIDADES</a:t>
            </a:r>
            <a:endParaRPr lang="pt-BR" sz="2800" dirty="0">
              <a:solidFill>
                <a:schemeClr val="bg1"/>
              </a:solidFill>
              <a:latin typeface="Arial Black" panose="020B0A04020102020204" pitchFamily="34" charset="0"/>
            </a:endParaRPr>
          </a:p>
        </p:txBody>
      </p:sp>
      <p:sp>
        <p:nvSpPr>
          <p:cNvPr id="2" name="Título 1"/>
          <p:cNvSpPr>
            <a:spLocks noGrp="1"/>
          </p:cNvSpPr>
          <p:nvPr>
            <p:ph type="title"/>
          </p:nvPr>
        </p:nvSpPr>
        <p:spPr>
          <a:xfrm>
            <a:off x="251520" y="908720"/>
            <a:ext cx="8640960" cy="622062"/>
          </a:xfrm>
        </p:spPr>
        <p:txBody>
          <a:bodyPr>
            <a:noAutofit/>
          </a:bodyPr>
          <a:lstStyle/>
          <a:p>
            <a:pPr marL="457200" indent="-457200" algn="l"/>
            <a:r>
              <a:rPr lang="pt-BR" sz="2400" b="1" dirty="0" smtClean="0"/>
              <a:t>15   Obras </a:t>
            </a:r>
            <a:r>
              <a:rPr lang="pt-BR" sz="2400" b="1" dirty="0"/>
              <a:t>executadas com qualidade inferior à contratada.</a:t>
            </a:r>
          </a:p>
        </p:txBody>
      </p:sp>
      <p:sp>
        <p:nvSpPr>
          <p:cNvPr id="4" name="Espaço Reservado para Conteúdo 3"/>
          <p:cNvSpPr>
            <a:spLocks noGrp="1"/>
          </p:cNvSpPr>
          <p:nvPr>
            <p:ph sz="half" idx="2"/>
          </p:nvPr>
        </p:nvSpPr>
        <p:spPr>
          <a:xfrm>
            <a:off x="323528" y="1484784"/>
            <a:ext cx="8579296" cy="4032448"/>
          </a:xfrm>
        </p:spPr>
        <p:txBody>
          <a:bodyPr>
            <a:noAutofit/>
          </a:bodyPr>
          <a:lstStyle/>
          <a:p>
            <a:pPr marL="0" indent="0" algn="just">
              <a:buNone/>
            </a:pPr>
            <a:r>
              <a:rPr lang="pt-BR" sz="2200" b="1" u="sng" dirty="0" smtClean="0"/>
              <a:t>QUANTO AOS CONTROLES TECNOLÓGICOS:</a:t>
            </a:r>
          </a:p>
          <a:p>
            <a:pPr marL="0" indent="0" algn="just">
              <a:buNone/>
            </a:pPr>
            <a:endParaRPr lang="pt-BR" sz="2000" dirty="0" smtClean="0"/>
          </a:p>
          <a:p>
            <a:pPr lvl="0" algn="just" fontAlgn="auto" hangingPunct="0"/>
            <a:r>
              <a:rPr lang="pt-BR" sz="2000" b="1" u="sng" dirty="0" smtClean="0"/>
              <a:t>Base</a:t>
            </a:r>
            <a:r>
              <a:rPr lang="pt-BR" sz="2000" dirty="0"/>
              <a:t>: </a:t>
            </a:r>
            <a:endParaRPr lang="pt-BR" sz="2000" dirty="0" smtClean="0"/>
          </a:p>
          <a:p>
            <a:pPr marL="0" lvl="0" indent="0" algn="just" fontAlgn="auto" hangingPunct="0">
              <a:spcAft>
                <a:spcPts val="1200"/>
              </a:spcAft>
              <a:buNone/>
            </a:pPr>
            <a:r>
              <a:rPr lang="pt-BR" sz="2000" dirty="0" smtClean="0"/>
              <a:t>i</a:t>
            </a:r>
            <a:r>
              <a:rPr lang="pt-BR" sz="2000" dirty="0"/>
              <a:t>) </a:t>
            </a:r>
            <a:r>
              <a:rPr lang="pt-BR" sz="2000" b="1" dirty="0"/>
              <a:t>Em 85% </a:t>
            </a:r>
            <a:r>
              <a:rPr lang="pt-BR" sz="2000" b="1" dirty="0" smtClean="0"/>
              <a:t>dos </a:t>
            </a:r>
            <a:r>
              <a:rPr lang="pt-BR" sz="2000" b="1" dirty="0"/>
              <a:t>pontos </a:t>
            </a:r>
            <a:r>
              <a:rPr lang="pt-BR" sz="2000" dirty="0"/>
              <a:t>prospectados pelo TCEES, os ensaios de </a:t>
            </a:r>
            <a:r>
              <a:rPr lang="pt-BR" sz="2000" b="1" dirty="0" smtClean="0"/>
              <a:t>“</a:t>
            </a:r>
            <a:r>
              <a:rPr lang="pt-BR" sz="2000" b="1" dirty="0"/>
              <a:t>Granulometria” </a:t>
            </a:r>
            <a:r>
              <a:rPr lang="pt-BR" sz="2000" dirty="0"/>
              <a:t>apresentaram valores além dos limites máximos e </a:t>
            </a:r>
            <a:r>
              <a:rPr lang="pt-BR" sz="2000" dirty="0" smtClean="0"/>
              <a:t>	mínimos </a:t>
            </a:r>
            <a:r>
              <a:rPr lang="pt-BR" sz="2000" dirty="0"/>
              <a:t>estabelecidos em norma técnica; </a:t>
            </a:r>
            <a:endParaRPr lang="pt-BR" sz="2000" dirty="0" smtClean="0"/>
          </a:p>
          <a:p>
            <a:pPr marL="0" lvl="0" indent="0" algn="just" fontAlgn="auto" hangingPunct="0">
              <a:spcAft>
                <a:spcPts val="1200"/>
              </a:spcAft>
              <a:buNone/>
            </a:pPr>
            <a:r>
              <a:rPr lang="pt-BR" sz="2000" dirty="0" err="1" smtClean="0"/>
              <a:t>ii</a:t>
            </a:r>
            <a:r>
              <a:rPr lang="pt-BR" sz="2000" dirty="0"/>
              <a:t>) </a:t>
            </a:r>
            <a:r>
              <a:rPr lang="pt-BR" sz="2000" b="1" dirty="0"/>
              <a:t>Em 10% </a:t>
            </a:r>
            <a:r>
              <a:rPr lang="pt-BR" sz="2000" b="1" dirty="0" smtClean="0"/>
              <a:t>dos </a:t>
            </a:r>
            <a:r>
              <a:rPr lang="pt-BR" sz="2000" b="1" dirty="0"/>
              <a:t>pontos prospectados </a:t>
            </a:r>
            <a:r>
              <a:rPr lang="pt-BR" sz="2000" dirty="0"/>
              <a:t>pelo TCEES,  os ensaios de </a:t>
            </a:r>
            <a:r>
              <a:rPr lang="pt-BR" sz="2000" b="1" dirty="0"/>
              <a:t>“Índice </a:t>
            </a:r>
            <a:r>
              <a:rPr lang="pt-BR" sz="2000" b="1" dirty="0" smtClean="0"/>
              <a:t>de </a:t>
            </a:r>
            <a:r>
              <a:rPr lang="pt-BR" sz="2000" b="1" dirty="0"/>
              <a:t>Suporte Califórnia” </a:t>
            </a:r>
            <a:r>
              <a:rPr lang="pt-BR" sz="2000" dirty="0"/>
              <a:t>apresentaram valores inferiores ao mínimo </a:t>
            </a:r>
            <a:r>
              <a:rPr lang="pt-BR" sz="2000" dirty="0" smtClean="0"/>
              <a:t>estabelecido </a:t>
            </a:r>
            <a:r>
              <a:rPr lang="pt-BR" sz="2000" dirty="0"/>
              <a:t>em norma técnica; </a:t>
            </a:r>
            <a:endParaRPr lang="pt-BR" sz="2000" dirty="0" smtClean="0"/>
          </a:p>
          <a:p>
            <a:pPr marL="0" lvl="0" indent="0" algn="just" fontAlgn="auto" hangingPunct="0">
              <a:spcAft>
                <a:spcPts val="1200"/>
              </a:spcAft>
              <a:buNone/>
            </a:pPr>
            <a:r>
              <a:rPr lang="pt-BR" sz="2000" dirty="0" err="1" smtClean="0"/>
              <a:t>iii</a:t>
            </a:r>
            <a:r>
              <a:rPr lang="pt-BR" sz="2000" dirty="0"/>
              <a:t>) </a:t>
            </a:r>
            <a:r>
              <a:rPr lang="pt-BR" sz="2000" b="1" dirty="0"/>
              <a:t>Em 20% </a:t>
            </a:r>
            <a:r>
              <a:rPr lang="pt-BR" sz="2000" b="1" dirty="0" smtClean="0"/>
              <a:t>dos </a:t>
            </a:r>
            <a:r>
              <a:rPr lang="pt-BR" sz="2000" b="1" dirty="0"/>
              <a:t>pontos prospectados </a:t>
            </a:r>
            <a:r>
              <a:rPr lang="pt-BR" sz="2000" dirty="0"/>
              <a:t>pelo TCEES, os ensaios de </a:t>
            </a:r>
            <a:r>
              <a:rPr lang="pt-BR" sz="2000" b="1" dirty="0"/>
              <a:t>“Grau </a:t>
            </a:r>
            <a:r>
              <a:rPr lang="pt-BR" sz="2000" b="1" dirty="0" smtClean="0"/>
              <a:t>	de </a:t>
            </a:r>
            <a:r>
              <a:rPr lang="pt-BR" sz="2000" b="1" dirty="0"/>
              <a:t>Compactação”</a:t>
            </a:r>
            <a:r>
              <a:rPr lang="pt-BR" sz="2000" dirty="0"/>
              <a:t> apresentaram valores inferiores ao mínimo </a:t>
            </a:r>
            <a:r>
              <a:rPr lang="pt-BR" sz="2000" dirty="0" smtClean="0"/>
              <a:t>	estabelecido </a:t>
            </a:r>
            <a:r>
              <a:rPr lang="pt-BR" sz="2000" dirty="0"/>
              <a:t>em norma técnica</a:t>
            </a:r>
            <a:r>
              <a:rPr lang="pt-BR" sz="2000" dirty="0" smtClean="0"/>
              <a:t>;</a:t>
            </a:r>
            <a:endParaRPr lang="pt-BR" sz="2000" dirty="0"/>
          </a:p>
        </p:txBody>
      </p:sp>
    </p:spTree>
    <p:extLst>
      <p:ext uri="{BB962C8B-B14F-4D97-AF65-F5344CB8AC3E}">
        <p14:creationId xmlns:p14="http://schemas.microsoft.com/office/powerpoint/2010/main" val="1613591845"/>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III.   DAS IRREGULARIDADES</a:t>
            </a:r>
            <a:endParaRPr lang="pt-BR" sz="2800" dirty="0">
              <a:solidFill>
                <a:schemeClr val="bg1"/>
              </a:solidFill>
              <a:latin typeface="Arial Black" panose="020B0A04020102020204" pitchFamily="34" charset="0"/>
            </a:endParaRPr>
          </a:p>
        </p:txBody>
      </p:sp>
      <p:sp>
        <p:nvSpPr>
          <p:cNvPr id="2" name="Título 1"/>
          <p:cNvSpPr>
            <a:spLocks noGrp="1"/>
          </p:cNvSpPr>
          <p:nvPr>
            <p:ph type="title"/>
          </p:nvPr>
        </p:nvSpPr>
        <p:spPr>
          <a:xfrm>
            <a:off x="251520" y="908720"/>
            <a:ext cx="8640960" cy="622062"/>
          </a:xfrm>
        </p:spPr>
        <p:txBody>
          <a:bodyPr>
            <a:noAutofit/>
          </a:bodyPr>
          <a:lstStyle/>
          <a:p>
            <a:pPr marL="457200" indent="-457200" algn="l"/>
            <a:r>
              <a:rPr lang="pt-BR" sz="2400" b="1" dirty="0" smtClean="0"/>
              <a:t>15   Obras </a:t>
            </a:r>
            <a:r>
              <a:rPr lang="pt-BR" sz="2400" b="1" dirty="0"/>
              <a:t>executadas com qualidade inferior à contratada.</a:t>
            </a:r>
          </a:p>
        </p:txBody>
      </p:sp>
      <p:sp>
        <p:nvSpPr>
          <p:cNvPr id="4" name="Espaço Reservado para Conteúdo 3"/>
          <p:cNvSpPr>
            <a:spLocks noGrp="1"/>
          </p:cNvSpPr>
          <p:nvPr>
            <p:ph sz="half" idx="2"/>
          </p:nvPr>
        </p:nvSpPr>
        <p:spPr>
          <a:xfrm>
            <a:off x="395536" y="1628800"/>
            <a:ext cx="8579296" cy="4032448"/>
          </a:xfrm>
        </p:spPr>
        <p:txBody>
          <a:bodyPr>
            <a:noAutofit/>
          </a:bodyPr>
          <a:lstStyle/>
          <a:p>
            <a:pPr marL="0" indent="0" algn="just">
              <a:buNone/>
            </a:pPr>
            <a:r>
              <a:rPr lang="pt-BR" sz="2200" b="1" u="sng" dirty="0" smtClean="0"/>
              <a:t>QUANTO AOS CONTROLES TECNOLÓGICOS:</a:t>
            </a:r>
          </a:p>
          <a:p>
            <a:pPr marL="0" indent="0" algn="just">
              <a:buNone/>
            </a:pPr>
            <a:endParaRPr lang="pt-BR" sz="2000" dirty="0" smtClean="0"/>
          </a:p>
          <a:p>
            <a:pPr lvl="0" algn="just" fontAlgn="auto" hangingPunct="0">
              <a:spcAft>
                <a:spcPts val="1200"/>
              </a:spcAft>
            </a:pPr>
            <a:r>
              <a:rPr lang="pt-BR" sz="2000" b="1" u="sng" dirty="0" smtClean="0"/>
              <a:t>Sub-base</a:t>
            </a:r>
            <a:r>
              <a:rPr lang="pt-BR" sz="2000" dirty="0"/>
              <a:t>: i) </a:t>
            </a:r>
            <a:r>
              <a:rPr lang="pt-BR" sz="2000" b="1" dirty="0"/>
              <a:t>Em 50% </a:t>
            </a:r>
            <a:r>
              <a:rPr lang="pt-BR" sz="2000" b="1" dirty="0" smtClean="0"/>
              <a:t>dos </a:t>
            </a:r>
            <a:r>
              <a:rPr lang="pt-BR" sz="2000" b="1" dirty="0"/>
              <a:t>pontos prospectados </a:t>
            </a:r>
            <a:r>
              <a:rPr lang="pt-BR" sz="2000" dirty="0"/>
              <a:t>pelo TCEES, os ensaios de “Índice de Suporte Califórnia” apresentaram valores inferiores ao mínimo estabelecido em norma  técnica; </a:t>
            </a:r>
            <a:r>
              <a:rPr lang="pt-BR" sz="2000" dirty="0" err="1"/>
              <a:t>ii</a:t>
            </a:r>
            <a:r>
              <a:rPr lang="pt-BR" sz="2000" dirty="0"/>
              <a:t>) </a:t>
            </a:r>
            <a:r>
              <a:rPr lang="pt-BR" sz="2000" b="1" dirty="0"/>
              <a:t>Em 55% </a:t>
            </a:r>
            <a:r>
              <a:rPr lang="pt-BR" sz="2000" b="1" dirty="0" smtClean="0"/>
              <a:t>dos </a:t>
            </a:r>
            <a:r>
              <a:rPr lang="pt-BR" sz="2000" b="1" dirty="0"/>
              <a:t>pontos prospectados </a:t>
            </a:r>
            <a:r>
              <a:rPr lang="pt-BR" sz="2000" dirty="0"/>
              <a:t>pelo TCEES, os ensaios de “Grau de Compactação” apresentaram valores inferiores ao mínimo estabelecido em norma técnica;</a:t>
            </a:r>
          </a:p>
          <a:p>
            <a:pPr lvl="0" algn="just" fontAlgn="auto" hangingPunct="0">
              <a:spcAft>
                <a:spcPts val="1200"/>
              </a:spcAft>
            </a:pPr>
            <a:r>
              <a:rPr lang="pt-BR" sz="2000" b="1" u="sng" dirty="0"/>
              <a:t>Subleito</a:t>
            </a:r>
            <a:r>
              <a:rPr lang="pt-BR" sz="2000" dirty="0"/>
              <a:t>: i) </a:t>
            </a:r>
            <a:r>
              <a:rPr lang="pt-BR" sz="2000" b="1" dirty="0"/>
              <a:t>Em 89,5% </a:t>
            </a:r>
            <a:r>
              <a:rPr lang="pt-BR" sz="2000" b="1" dirty="0" smtClean="0"/>
              <a:t>dos </a:t>
            </a:r>
            <a:r>
              <a:rPr lang="pt-BR" sz="2000" b="1" dirty="0"/>
              <a:t>pontos prospectados </a:t>
            </a:r>
            <a:r>
              <a:rPr lang="pt-BR" sz="2000" dirty="0"/>
              <a:t>pelo TCEES, os ensaios de “Índice de Suporte Califórnia” apresentaram valores inferiores ao mínimo estabelecido em norma técnica; </a:t>
            </a:r>
            <a:r>
              <a:rPr lang="pt-BR" sz="2000" dirty="0" err="1"/>
              <a:t>ii</a:t>
            </a:r>
            <a:r>
              <a:rPr lang="pt-BR" sz="2000" dirty="0"/>
              <a:t>) </a:t>
            </a:r>
            <a:r>
              <a:rPr lang="pt-BR" sz="2000" b="1" dirty="0"/>
              <a:t>Em 21% </a:t>
            </a:r>
            <a:r>
              <a:rPr lang="pt-BR" sz="2000" b="1" dirty="0" smtClean="0"/>
              <a:t>dos </a:t>
            </a:r>
            <a:r>
              <a:rPr lang="pt-BR" sz="2000" b="1" dirty="0"/>
              <a:t>pontos  prospectados </a:t>
            </a:r>
            <a:r>
              <a:rPr lang="pt-BR" sz="2000" dirty="0"/>
              <a:t>pelo TCEES, os ensaios de “Grau de Compactação” apresentaram valores inferiores ao mínimo estabelecido em norma técnica</a:t>
            </a:r>
            <a:r>
              <a:rPr lang="pt-BR" sz="2000" dirty="0" smtClean="0"/>
              <a:t>.</a:t>
            </a:r>
            <a:endParaRPr lang="pt-BR" sz="2000" dirty="0"/>
          </a:p>
        </p:txBody>
      </p:sp>
    </p:spTree>
    <p:extLst>
      <p:ext uri="{BB962C8B-B14F-4D97-AF65-F5344CB8AC3E}">
        <p14:creationId xmlns:p14="http://schemas.microsoft.com/office/powerpoint/2010/main" val="3688263081"/>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III.   DAS IRREGULARIDADES</a:t>
            </a:r>
            <a:endParaRPr lang="pt-BR" sz="2800" dirty="0">
              <a:solidFill>
                <a:schemeClr val="bg1"/>
              </a:solidFill>
              <a:latin typeface="Arial Black" panose="020B0A04020102020204" pitchFamily="34" charset="0"/>
            </a:endParaRPr>
          </a:p>
        </p:txBody>
      </p:sp>
      <p:sp>
        <p:nvSpPr>
          <p:cNvPr id="2" name="Título 1"/>
          <p:cNvSpPr>
            <a:spLocks noGrp="1"/>
          </p:cNvSpPr>
          <p:nvPr>
            <p:ph type="title"/>
          </p:nvPr>
        </p:nvSpPr>
        <p:spPr>
          <a:xfrm>
            <a:off x="251520" y="908720"/>
            <a:ext cx="8640960" cy="622062"/>
          </a:xfrm>
        </p:spPr>
        <p:txBody>
          <a:bodyPr>
            <a:noAutofit/>
          </a:bodyPr>
          <a:lstStyle/>
          <a:p>
            <a:pPr marL="457200" indent="-457200" algn="l"/>
            <a:r>
              <a:rPr lang="pt-BR" sz="2400" b="1" dirty="0" smtClean="0"/>
              <a:t>15   Obras </a:t>
            </a:r>
            <a:r>
              <a:rPr lang="pt-BR" sz="2400" b="1" dirty="0"/>
              <a:t>executadas com qualidade inferior à contratada.</a:t>
            </a:r>
          </a:p>
        </p:txBody>
      </p:sp>
      <p:sp>
        <p:nvSpPr>
          <p:cNvPr id="4" name="Espaço Reservado para Conteúdo 3"/>
          <p:cNvSpPr>
            <a:spLocks noGrp="1"/>
          </p:cNvSpPr>
          <p:nvPr>
            <p:ph sz="half" idx="2"/>
          </p:nvPr>
        </p:nvSpPr>
        <p:spPr>
          <a:xfrm>
            <a:off x="395536" y="1628800"/>
            <a:ext cx="8579296" cy="4032448"/>
          </a:xfrm>
        </p:spPr>
        <p:txBody>
          <a:bodyPr>
            <a:noAutofit/>
          </a:bodyPr>
          <a:lstStyle/>
          <a:p>
            <a:pPr marL="0" indent="0" algn="just">
              <a:buNone/>
            </a:pPr>
            <a:r>
              <a:rPr lang="pt-BR" sz="2200" b="1" u="sng" dirty="0" smtClean="0"/>
              <a:t>QUANTO AOS CONTROLES TECNOLÓGICOS:</a:t>
            </a:r>
          </a:p>
          <a:p>
            <a:pPr marL="0" indent="0" algn="just">
              <a:buNone/>
            </a:pPr>
            <a:endParaRPr lang="pt-BR" sz="2000" dirty="0" smtClean="0"/>
          </a:p>
          <a:p>
            <a:pPr lvl="0" algn="just" fontAlgn="auto" hangingPunct="0">
              <a:spcAft>
                <a:spcPts val="1200"/>
              </a:spcAft>
            </a:pPr>
            <a:r>
              <a:rPr lang="pt-BR" sz="2200" dirty="0" smtClean="0"/>
              <a:t>Com </a:t>
            </a:r>
            <a:r>
              <a:rPr lang="pt-BR" sz="2200" dirty="0"/>
              <a:t>em </a:t>
            </a:r>
            <a:r>
              <a:rPr lang="pt-BR" sz="2200" b="1" dirty="0" smtClean="0"/>
              <a:t>RELAÇÃO A GRANULOMETRIA </a:t>
            </a:r>
            <a:r>
              <a:rPr lang="pt-BR" sz="2200" dirty="0" smtClean="0"/>
              <a:t>os </a:t>
            </a:r>
            <a:r>
              <a:rPr lang="pt-BR" sz="2200" dirty="0"/>
              <a:t>resultados obtidos são muito ruins: </a:t>
            </a:r>
            <a:r>
              <a:rPr lang="pt-BR" sz="2200" dirty="0" smtClean="0"/>
              <a:t>somente </a:t>
            </a:r>
            <a:r>
              <a:rPr lang="pt-BR" sz="2200" dirty="0"/>
              <a:t>3 (três) entre 20 (vinte) resultados enquadraram-se em uma das faixas estabelecidas pelo DNIT, sendo 2 (dois) deles na pior das faixas (D).</a:t>
            </a:r>
          </a:p>
        </p:txBody>
      </p:sp>
    </p:spTree>
    <p:extLst>
      <p:ext uri="{BB962C8B-B14F-4D97-AF65-F5344CB8AC3E}">
        <p14:creationId xmlns:p14="http://schemas.microsoft.com/office/powerpoint/2010/main" val="3319837299"/>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III.   DAS IRREGULARIDADES</a:t>
            </a:r>
            <a:endParaRPr lang="pt-BR" sz="2800" dirty="0">
              <a:solidFill>
                <a:schemeClr val="bg1"/>
              </a:solidFill>
              <a:latin typeface="Arial Black" panose="020B0A04020102020204" pitchFamily="34" charset="0"/>
            </a:endParaRPr>
          </a:p>
        </p:txBody>
      </p:sp>
      <p:sp>
        <p:nvSpPr>
          <p:cNvPr id="2" name="Título 1"/>
          <p:cNvSpPr>
            <a:spLocks noGrp="1"/>
          </p:cNvSpPr>
          <p:nvPr>
            <p:ph type="title"/>
          </p:nvPr>
        </p:nvSpPr>
        <p:spPr>
          <a:xfrm>
            <a:off x="251520" y="908720"/>
            <a:ext cx="8640960" cy="622062"/>
          </a:xfrm>
        </p:spPr>
        <p:txBody>
          <a:bodyPr>
            <a:noAutofit/>
          </a:bodyPr>
          <a:lstStyle/>
          <a:p>
            <a:pPr marL="457200" indent="-457200" algn="l"/>
            <a:r>
              <a:rPr lang="pt-BR" sz="2400" b="1" dirty="0" smtClean="0"/>
              <a:t>15   Obras </a:t>
            </a:r>
            <a:r>
              <a:rPr lang="pt-BR" sz="2400" b="1" dirty="0"/>
              <a:t>executadas com qualidade inferior à contratada.</a:t>
            </a:r>
          </a:p>
        </p:txBody>
      </p:sp>
      <p:sp>
        <p:nvSpPr>
          <p:cNvPr id="4" name="Espaço Reservado para Conteúdo 3"/>
          <p:cNvSpPr>
            <a:spLocks noGrp="1"/>
          </p:cNvSpPr>
          <p:nvPr>
            <p:ph sz="half" idx="2"/>
          </p:nvPr>
        </p:nvSpPr>
        <p:spPr>
          <a:xfrm>
            <a:off x="251520" y="1772816"/>
            <a:ext cx="8579296" cy="4032448"/>
          </a:xfrm>
        </p:spPr>
        <p:txBody>
          <a:bodyPr>
            <a:noAutofit/>
          </a:bodyPr>
          <a:lstStyle/>
          <a:p>
            <a:pPr marL="0" indent="0" algn="just" hangingPunct="0">
              <a:buNone/>
            </a:pPr>
            <a:r>
              <a:rPr lang="pt-BR" b="1" u="sng" dirty="0" smtClean="0"/>
              <a:t>Qualidade das Obras e o Equilíbrio Econômico Financeiro do Contrato de Concessão</a:t>
            </a:r>
          </a:p>
          <a:p>
            <a:pPr algn="just" hangingPunct="0"/>
            <a:endParaRPr lang="pt-BR" dirty="0"/>
          </a:p>
          <a:p>
            <a:pPr algn="just" hangingPunct="0"/>
            <a:r>
              <a:rPr lang="pt-BR" dirty="0" smtClean="0"/>
              <a:t>Embora </a:t>
            </a:r>
            <a:r>
              <a:rPr lang="pt-BR" dirty="0"/>
              <a:t>a entrega de obras que não atendam à qualidade contratada seja um </a:t>
            </a:r>
            <a:r>
              <a:rPr lang="pt-BR" b="1" dirty="0"/>
              <a:t>evento causador de desequilíbrio </a:t>
            </a:r>
            <a:r>
              <a:rPr lang="pt-BR" dirty="0"/>
              <a:t>do </a:t>
            </a:r>
            <a:r>
              <a:rPr lang="pt-BR" dirty="0" smtClean="0"/>
              <a:t>Contrato, não </a:t>
            </a:r>
            <a:r>
              <a:rPr lang="pt-BR" dirty="0"/>
              <a:t>foi uma das </a:t>
            </a:r>
            <a:r>
              <a:rPr lang="pt-BR" b="1" dirty="0"/>
              <a:t>ocorrências</a:t>
            </a:r>
            <a:r>
              <a:rPr lang="pt-BR" dirty="0"/>
              <a:t> </a:t>
            </a:r>
            <a:r>
              <a:rPr lang="pt-BR" dirty="0" smtClean="0"/>
              <a:t>consideradas na análise da  irregularidade que tratou do </a:t>
            </a:r>
            <a:r>
              <a:rPr lang="pt-BR" b="1" dirty="0" smtClean="0"/>
              <a:t>Equilíbrio Econômico-Financeiro </a:t>
            </a:r>
            <a:r>
              <a:rPr lang="pt-BR" dirty="0" smtClean="0"/>
              <a:t>(item 3.17 da ITC 308/2015)</a:t>
            </a:r>
            <a:endParaRPr lang="pt-BR" dirty="0"/>
          </a:p>
          <a:p>
            <a:pPr marL="0" indent="0" algn="just" hangingPunct="0">
              <a:buNone/>
            </a:pPr>
            <a:r>
              <a:rPr lang="pt-BR" dirty="0"/>
              <a:t> </a:t>
            </a:r>
          </a:p>
        </p:txBody>
      </p:sp>
    </p:spTree>
    <p:extLst>
      <p:ext uri="{BB962C8B-B14F-4D97-AF65-F5344CB8AC3E}">
        <p14:creationId xmlns:p14="http://schemas.microsoft.com/office/powerpoint/2010/main" val="3694783310"/>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III.   DAS IRREGULARIDADES</a:t>
            </a:r>
            <a:endParaRPr lang="pt-BR" sz="2800" dirty="0">
              <a:solidFill>
                <a:schemeClr val="bg1"/>
              </a:solidFill>
              <a:latin typeface="Arial Black" panose="020B0A04020102020204" pitchFamily="34" charset="0"/>
            </a:endParaRPr>
          </a:p>
        </p:txBody>
      </p:sp>
      <p:sp>
        <p:nvSpPr>
          <p:cNvPr id="4" name="Espaço Reservado para Conteúdo 3"/>
          <p:cNvSpPr>
            <a:spLocks noGrp="1"/>
          </p:cNvSpPr>
          <p:nvPr>
            <p:ph sz="half" idx="2"/>
          </p:nvPr>
        </p:nvSpPr>
        <p:spPr>
          <a:xfrm>
            <a:off x="467544" y="1412776"/>
            <a:ext cx="8579296" cy="3888432"/>
          </a:xfrm>
        </p:spPr>
        <p:txBody>
          <a:bodyPr>
            <a:noAutofit/>
          </a:bodyPr>
          <a:lstStyle/>
          <a:p>
            <a:pPr marL="0" lvl="1" indent="0" algn="ctr">
              <a:buNone/>
            </a:pPr>
            <a:r>
              <a:rPr lang="pt-BR" sz="4000" b="1" dirty="0" smtClean="0">
                <a:solidFill>
                  <a:prstClr val="black"/>
                </a:solidFill>
              </a:rPr>
              <a:t>16   </a:t>
            </a:r>
          </a:p>
          <a:p>
            <a:pPr marL="0" lvl="1" indent="0" algn="ctr">
              <a:buNone/>
            </a:pPr>
            <a:endParaRPr lang="pt-BR" sz="4000" b="1" dirty="0">
              <a:solidFill>
                <a:prstClr val="black"/>
              </a:solidFill>
            </a:endParaRPr>
          </a:p>
          <a:p>
            <a:pPr marL="0" lvl="1" indent="0" algn="ctr">
              <a:buNone/>
            </a:pPr>
            <a:r>
              <a:rPr lang="pt-BR" sz="4000" b="1" dirty="0" err="1"/>
              <a:t>Sobrepreço</a:t>
            </a:r>
            <a:r>
              <a:rPr lang="pt-BR" sz="4000" b="1" dirty="0"/>
              <a:t> da Tarifa Básica de Pedágio</a:t>
            </a:r>
            <a:endParaRPr lang="pt-BR" sz="2200" dirty="0"/>
          </a:p>
        </p:txBody>
      </p:sp>
    </p:spTree>
    <p:extLst>
      <p:ext uri="{BB962C8B-B14F-4D97-AF65-F5344CB8AC3E}">
        <p14:creationId xmlns:p14="http://schemas.microsoft.com/office/powerpoint/2010/main" val="3675573296"/>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III.   DAS IRREGULARIDADES</a:t>
            </a:r>
            <a:endParaRPr lang="pt-BR" sz="2800" dirty="0">
              <a:solidFill>
                <a:schemeClr val="bg1"/>
              </a:solidFill>
              <a:latin typeface="Arial Black" panose="020B0A04020102020204" pitchFamily="34" charset="0"/>
            </a:endParaRPr>
          </a:p>
        </p:txBody>
      </p:sp>
      <p:sp>
        <p:nvSpPr>
          <p:cNvPr id="2" name="Título 1"/>
          <p:cNvSpPr>
            <a:spLocks noGrp="1"/>
          </p:cNvSpPr>
          <p:nvPr>
            <p:ph type="title"/>
          </p:nvPr>
        </p:nvSpPr>
        <p:spPr>
          <a:xfrm>
            <a:off x="251520" y="1268760"/>
            <a:ext cx="8640960" cy="622062"/>
          </a:xfrm>
        </p:spPr>
        <p:txBody>
          <a:bodyPr>
            <a:noAutofit/>
          </a:bodyPr>
          <a:lstStyle/>
          <a:p>
            <a:pPr marL="457200" indent="-457200" algn="l"/>
            <a:r>
              <a:rPr lang="pt-BR" sz="2400" b="1" dirty="0" smtClean="0"/>
              <a:t>16    </a:t>
            </a:r>
            <a:r>
              <a:rPr lang="pt-BR" sz="2400" b="1" dirty="0" err="1"/>
              <a:t>Sobrepreço</a:t>
            </a:r>
            <a:r>
              <a:rPr lang="pt-BR" sz="2400" b="1" dirty="0"/>
              <a:t> da Tarifa Básica de Pedágio</a:t>
            </a:r>
          </a:p>
        </p:txBody>
      </p:sp>
      <p:sp>
        <p:nvSpPr>
          <p:cNvPr id="4" name="Espaço Reservado para Conteúdo 3"/>
          <p:cNvSpPr>
            <a:spLocks noGrp="1"/>
          </p:cNvSpPr>
          <p:nvPr>
            <p:ph sz="half" idx="2"/>
          </p:nvPr>
        </p:nvSpPr>
        <p:spPr>
          <a:xfrm>
            <a:off x="323528" y="2276872"/>
            <a:ext cx="8579296" cy="4032448"/>
          </a:xfrm>
        </p:spPr>
        <p:txBody>
          <a:bodyPr>
            <a:noAutofit/>
          </a:bodyPr>
          <a:lstStyle/>
          <a:p>
            <a:pPr algn="just"/>
            <a:r>
              <a:rPr lang="pt-BR" sz="2200" dirty="0"/>
              <a:t>Cabe esclarecer que, no caso da Concessão do Sistema Rodovia do Sol, quando se fala em </a:t>
            </a:r>
            <a:r>
              <a:rPr lang="pt-BR" sz="2200" b="1" dirty="0"/>
              <a:t>Tarifa Básica de Pedágio </a:t>
            </a:r>
            <a:r>
              <a:rPr lang="pt-BR" sz="2200" dirty="0"/>
              <a:t>quer-se referir à tarifa a ser cobrada, no início da Concessão, dos veículos enquadrados na categoria 1 que transitaram na Terceira Ponte;</a:t>
            </a:r>
          </a:p>
          <a:p>
            <a:pPr marL="0" indent="0" algn="just">
              <a:buNone/>
            </a:pPr>
            <a:endParaRPr lang="pt-BR" sz="2200" dirty="0"/>
          </a:p>
          <a:p>
            <a:pPr algn="just"/>
            <a:r>
              <a:rPr lang="pt-BR" sz="2200" dirty="0"/>
              <a:t> Esse seria o critério para a disputa no certame. Por outro lado, a tarifa inicial a ser cobrada na praça de pedágio localizada na Praia do Sol (quando satisfeitas as condições previstas no Edital) foi, desde logo, fixada no ato de convocação da Concorrência.</a:t>
            </a:r>
            <a:endParaRPr lang="pt-BR" sz="2200" b="1" dirty="0"/>
          </a:p>
        </p:txBody>
      </p:sp>
    </p:spTree>
    <p:extLst>
      <p:ext uri="{BB962C8B-B14F-4D97-AF65-F5344CB8AC3E}">
        <p14:creationId xmlns:p14="http://schemas.microsoft.com/office/powerpoint/2010/main" val="1273500524"/>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III.   DAS IRREGULARIDADES</a:t>
            </a:r>
            <a:endParaRPr lang="pt-BR" sz="2800" dirty="0">
              <a:solidFill>
                <a:schemeClr val="bg1"/>
              </a:solidFill>
              <a:latin typeface="Arial Black" panose="020B0A04020102020204" pitchFamily="34" charset="0"/>
            </a:endParaRPr>
          </a:p>
        </p:txBody>
      </p:sp>
      <p:sp>
        <p:nvSpPr>
          <p:cNvPr id="2" name="Título 1"/>
          <p:cNvSpPr>
            <a:spLocks noGrp="1"/>
          </p:cNvSpPr>
          <p:nvPr>
            <p:ph type="title"/>
          </p:nvPr>
        </p:nvSpPr>
        <p:spPr>
          <a:xfrm>
            <a:off x="251520" y="1268760"/>
            <a:ext cx="8640960" cy="622062"/>
          </a:xfrm>
        </p:spPr>
        <p:txBody>
          <a:bodyPr>
            <a:noAutofit/>
          </a:bodyPr>
          <a:lstStyle/>
          <a:p>
            <a:pPr marL="457200" indent="-457200" algn="l"/>
            <a:r>
              <a:rPr lang="pt-BR" sz="2400" b="1" dirty="0" smtClean="0"/>
              <a:t>16    </a:t>
            </a:r>
            <a:r>
              <a:rPr lang="pt-BR" sz="2400" b="1" dirty="0" err="1"/>
              <a:t>Sobrepreço</a:t>
            </a:r>
            <a:r>
              <a:rPr lang="pt-BR" sz="2400" b="1" dirty="0"/>
              <a:t> da Tarifa Básica de Pedágio</a:t>
            </a:r>
          </a:p>
        </p:txBody>
      </p:sp>
      <p:sp>
        <p:nvSpPr>
          <p:cNvPr id="4" name="Espaço Reservado para Conteúdo 3"/>
          <p:cNvSpPr>
            <a:spLocks noGrp="1"/>
          </p:cNvSpPr>
          <p:nvPr>
            <p:ph sz="half" idx="2"/>
          </p:nvPr>
        </p:nvSpPr>
        <p:spPr>
          <a:xfrm>
            <a:off x="323528" y="2276872"/>
            <a:ext cx="8579296" cy="4032448"/>
          </a:xfrm>
        </p:spPr>
        <p:txBody>
          <a:bodyPr>
            <a:noAutofit/>
          </a:bodyPr>
          <a:lstStyle/>
          <a:p>
            <a:pPr algn="just"/>
            <a:r>
              <a:rPr lang="pt-BR" sz="2200" dirty="0" smtClean="0"/>
              <a:t>O </a:t>
            </a:r>
            <a:r>
              <a:rPr lang="pt-BR" sz="2200" dirty="0"/>
              <a:t>DER/ES fixou o limite máximo da Tarifa Básica de Pedágio, aplicável à Terceira Ponte, em R$ 0,95. Fixou, também, em R$ 2,80 (dois reais e oitenta centavos) a tarifa inicial a ser cobrada na praça de pedágio localizada na Praia do Sol;</a:t>
            </a:r>
          </a:p>
          <a:p>
            <a:pPr algn="just"/>
            <a:endParaRPr lang="pt-BR" sz="2200" dirty="0"/>
          </a:p>
          <a:p>
            <a:pPr algn="just"/>
            <a:r>
              <a:rPr lang="pt-BR" sz="2200" dirty="0"/>
              <a:t>Na definição desse limite, a Administração deveria fundar-se nos projetos, estudos e avaliações realizadas ainda na fase interna da licitação, considerando, de um lado, as despesas e os investimentos necessários (em seu valor estimado), e, de outro lado, as receitas auferidas (em seu valor estimado).</a:t>
            </a:r>
          </a:p>
        </p:txBody>
      </p:sp>
    </p:spTree>
    <p:extLst>
      <p:ext uri="{BB962C8B-B14F-4D97-AF65-F5344CB8AC3E}">
        <p14:creationId xmlns:p14="http://schemas.microsoft.com/office/powerpoint/2010/main" val="7162189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I.   INTRODUÇÃO</a:t>
            </a:r>
            <a:endParaRPr lang="pt-BR" sz="2800" dirty="0">
              <a:solidFill>
                <a:schemeClr val="bg1"/>
              </a:solidFill>
              <a:latin typeface="Arial Black" panose="020B0A04020102020204" pitchFamily="34" charset="0"/>
            </a:endParaRPr>
          </a:p>
        </p:txBody>
      </p:sp>
      <p:sp>
        <p:nvSpPr>
          <p:cNvPr id="2" name="Título 1"/>
          <p:cNvSpPr>
            <a:spLocks noGrp="1"/>
          </p:cNvSpPr>
          <p:nvPr>
            <p:ph type="title"/>
          </p:nvPr>
        </p:nvSpPr>
        <p:spPr>
          <a:xfrm>
            <a:off x="467544" y="790714"/>
            <a:ext cx="8676456" cy="626924"/>
          </a:xfrm>
        </p:spPr>
        <p:txBody>
          <a:bodyPr>
            <a:noAutofit/>
          </a:bodyPr>
          <a:lstStyle/>
          <a:p>
            <a:pPr algn="l"/>
            <a:r>
              <a:rPr lang="pt-BR" sz="2400" b="1" dirty="0"/>
              <a:t>I</a:t>
            </a:r>
            <a:r>
              <a:rPr lang="pt-BR" sz="2400" b="1" dirty="0" smtClean="0"/>
              <a:t>.2 	Da </a:t>
            </a:r>
            <a:r>
              <a:rPr lang="pt-BR" sz="2400" b="1" dirty="0"/>
              <a:t>Construção da Terceira Ponte ao Contrato de Concessão</a:t>
            </a:r>
          </a:p>
        </p:txBody>
      </p:sp>
      <p:sp>
        <p:nvSpPr>
          <p:cNvPr id="3" name="Espaço Reservado para Texto 2"/>
          <p:cNvSpPr>
            <a:spLocks noGrp="1"/>
          </p:cNvSpPr>
          <p:nvPr>
            <p:ph type="body" idx="1"/>
          </p:nvPr>
        </p:nvSpPr>
        <p:spPr>
          <a:xfrm>
            <a:off x="457200" y="1535113"/>
            <a:ext cx="8435280" cy="639762"/>
          </a:xfrm>
        </p:spPr>
        <p:txBody>
          <a:bodyPr/>
          <a:lstStyle/>
          <a:p>
            <a:r>
              <a:rPr lang="pt-BR" u="sng" dirty="0"/>
              <a:t>Principais investimentos previstos </a:t>
            </a:r>
          </a:p>
        </p:txBody>
      </p:sp>
      <p:sp>
        <p:nvSpPr>
          <p:cNvPr id="4" name="Espaço Reservado para Conteúdo 3"/>
          <p:cNvSpPr>
            <a:spLocks noGrp="1"/>
          </p:cNvSpPr>
          <p:nvPr>
            <p:ph sz="half" idx="2"/>
          </p:nvPr>
        </p:nvSpPr>
        <p:spPr>
          <a:xfrm>
            <a:off x="467544" y="1988840"/>
            <a:ext cx="8435280" cy="3951288"/>
          </a:xfrm>
        </p:spPr>
        <p:txBody>
          <a:bodyPr>
            <a:noAutofit/>
          </a:bodyPr>
          <a:lstStyle/>
          <a:p>
            <a:pPr marL="0" lvl="0" indent="0">
              <a:buNone/>
            </a:pPr>
            <a:endParaRPr lang="pt-BR" sz="2000" b="1" dirty="0" smtClean="0"/>
          </a:p>
          <a:p>
            <a:pPr marL="0" lvl="0" indent="0">
              <a:spcAft>
                <a:spcPts val="1200"/>
              </a:spcAft>
              <a:buNone/>
            </a:pPr>
            <a:r>
              <a:rPr lang="pt-BR" dirty="0" smtClean="0"/>
              <a:t>5. Interligação </a:t>
            </a:r>
            <a:r>
              <a:rPr lang="pt-BR" dirty="0"/>
              <a:t>da Terceira Ponte à Avenida Carlos </a:t>
            </a:r>
            <a:r>
              <a:rPr lang="pt-BR" dirty="0" err="1"/>
              <a:t>Lindenberg</a:t>
            </a:r>
            <a:r>
              <a:rPr lang="pt-BR" dirty="0"/>
              <a:t> (“Canal </a:t>
            </a:r>
            <a:r>
              <a:rPr lang="pt-BR" dirty="0" err="1"/>
              <a:t>Bigossi</a:t>
            </a:r>
            <a:r>
              <a:rPr lang="pt-BR" dirty="0"/>
              <a:t>”); </a:t>
            </a:r>
          </a:p>
          <a:p>
            <a:pPr marL="0" lvl="0" indent="0">
              <a:spcAft>
                <a:spcPts val="1200"/>
              </a:spcAft>
              <a:buNone/>
            </a:pPr>
            <a:r>
              <a:rPr lang="pt-BR" dirty="0" smtClean="0"/>
              <a:t>6. Recuperação </a:t>
            </a:r>
            <a:r>
              <a:rPr lang="pt-BR" dirty="0"/>
              <a:t>e a modernização da Terceira Ponte; </a:t>
            </a:r>
          </a:p>
          <a:p>
            <a:pPr marL="0" lvl="0" indent="0">
              <a:spcAft>
                <a:spcPts val="1200"/>
              </a:spcAft>
              <a:buNone/>
            </a:pPr>
            <a:r>
              <a:rPr lang="pt-BR" dirty="0" smtClean="0"/>
              <a:t>7. Desapropriações</a:t>
            </a:r>
            <a:r>
              <a:rPr lang="pt-BR" dirty="0"/>
              <a:t>; </a:t>
            </a:r>
          </a:p>
          <a:p>
            <a:pPr marL="0" lvl="0" indent="0">
              <a:spcAft>
                <a:spcPts val="1200"/>
              </a:spcAft>
              <a:buNone/>
            </a:pPr>
            <a:r>
              <a:rPr lang="pt-BR" dirty="0" smtClean="0"/>
              <a:t>8. Infraestrutura </a:t>
            </a:r>
            <a:r>
              <a:rPr lang="pt-BR" dirty="0"/>
              <a:t>para serviços de operação, conservação e administração; e</a:t>
            </a:r>
          </a:p>
          <a:p>
            <a:pPr marL="0" lvl="0" indent="0">
              <a:spcAft>
                <a:spcPts val="1200"/>
              </a:spcAft>
              <a:buNone/>
            </a:pPr>
            <a:r>
              <a:rPr lang="pt-BR" dirty="0" smtClean="0"/>
              <a:t>9. Conservação </a:t>
            </a:r>
            <a:r>
              <a:rPr lang="pt-BR" dirty="0"/>
              <a:t>especial de todo o </a:t>
            </a:r>
            <a:r>
              <a:rPr lang="pt-BR" dirty="0" smtClean="0"/>
              <a:t>sistema</a:t>
            </a:r>
            <a:r>
              <a:rPr lang="pt-BR" dirty="0"/>
              <a:t> </a:t>
            </a:r>
            <a:r>
              <a:rPr lang="pt-BR" dirty="0" smtClean="0"/>
              <a:t>Rodovia do Sol.</a:t>
            </a:r>
            <a:endParaRPr lang="pt-BR" dirty="0"/>
          </a:p>
        </p:txBody>
      </p:sp>
    </p:spTree>
    <p:extLst>
      <p:ext uri="{BB962C8B-B14F-4D97-AF65-F5344CB8AC3E}">
        <p14:creationId xmlns:p14="http://schemas.microsoft.com/office/powerpoint/2010/main" val="1570514820"/>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III.   DAS IRREGULARIDADES</a:t>
            </a:r>
            <a:endParaRPr lang="pt-BR" sz="2800" dirty="0">
              <a:solidFill>
                <a:schemeClr val="bg1"/>
              </a:solidFill>
              <a:latin typeface="Arial Black" panose="020B0A04020102020204" pitchFamily="34" charset="0"/>
            </a:endParaRPr>
          </a:p>
        </p:txBody>
      </p:sp>
      <p:sp>
        <p:nvSpPr>
          <p:cNvPr id="2" name="Título 1"/>
          <p:cNvSpPr>
            <a:spLocks noGrp="1"/>
          </p:cNvSpPr>
          <p:nvPr>
            <p:ph type="title"/>
          </p:nvPr>
        </p:nvSpPr>
        <p:spPr>
          <a:xfrm>
            <a:off x="251520" y="1268760"/>
            <a:ext cx="8640960" cy="622062"/>
          </a:xfrm>
        </p:spPr>
        <p:txBody>
          <a:bodyPr>
            <a:noAutofit/>
          </a:bodyPr>
          <a:lstStyle/>
          <a:p>
            <a:pPr marL="457200" indent="-457200" algn="l"/>
            <a:r>
              <a:rPr lang="pt-BR" sz="2400" b="1" dirty="0" smtClean="0"/>
              <a:t>16    </a:t>
            </a:r>
            <a:r>
              <a:rPr lang="pt-BR" sz="2400" b="1" dirty="0" err="1"/>
              <a:t>Sobrepreço</a:t>
            </a:r>
            <a:r>
              <a:rPr lang="pt-BR" sz="2400" b="1" dirty="0"/>
              <a:t> da Tarifa Básica de Pedágio</a:t>
            </a:r>
          </a:p>
        </p:txBody>
      </p:sp>
      <p:sp>
        <p:nvSpPr>
          <p:cNvPr id="4" name="Espaço Reservado para Conteúdo 3"/>
          <p:cNvSpPr>
            <a:spLocks noGrp="1"/>
          </p:cNvSpPr>
          <p:nvPr>
            <p:ph sz="half" idx="2"/>
          </p:nvPr>
        </p:nvSpPr>
        <p:spPr>
          <a:xfrm>
            <a:off x="323528" y="2276872"/>
            <a:ext cx="8579296" cy="4032448"/>
          </a:xfrm>
        </p:spPr>
        <p:txBody>
          <a:bodyPr>
            <a:noAutofit/>
          </a:bodyPr>
          <a:lstStyle/>
          <a:p>
            <a:pPr algn="just"/>
            <a:r>
              <a:rPr lang="pt-BR" sz="2200" dirty="0">
                <a:ea typeface="Times New Roman"/>
              </a:rPr>
              <a:t>Esse procedimento é o único a atender ao </a:t>
            </a:r>
            <a:r>
              <a:rPr lang="pt-BR" sz="2200" b="1" dirty="0">
                <a:ea typeface="Times New Roman"/>
              </a:rPr>
              <a:t>princípio da modicidade tarifária</a:t>
            </a:r>
            <a:r>
              <a:rPr lang="pt-BR" sz="2200" dirty="0">
                <a:ea typeface="Times New Roman"/>
              </a:rPr>
              <a:t>, pilar da prestação de serviço adequado, pressuposto de qualquer concessão;</a:t>
            </a:r>
          </a:p>
          <a:p>
            <a:pPr algn="just"/>
            <a:endParaRPr lang="pt-BR" sz="2200" dirty="0">
              <a:ea typeface="Times New Roman"/>
            </a:endParaRPr>
          </a:p>
          <a:p>
            <a:pPr algn="just"/>
            <a:r>
              <a:rPr lang="pt-BR" sz="2200" dirty="0">
                <a:ea typeface="Times New Roman"/>
              </a:rPr>
              <a:t>A Administração calculava, como </a:t>
            </a:r>
            <a:r>
              <a:rPr lang="pt-BR" sz="2200" b="1" dirty="0">
                <a:ea typeface="Times New Roman"/>
              </a:rPr>
              <a:t>valor de mercado, uma TIR de, à época, entre 18% a.a. e 20% </a:t>
            </a:r>
            <a:r>
              <a:rPr lang="pt-BR" sz="2200" b="1" dirty="0" err="1">
                <a:ea typeface="Times New Roman"/>
              </a:rPr>
              <a:t>a.a</a:t>
            </a:r>
            <a:r>
              <a:rPr lang="pt-BR" sz="2200" dirty="0">
                <a:ea typeface="Times New Roman"/>
              </a:rPr>
              <a:t>;</a:t>
            </a:r>
          </a:p>
          <a:p>
            <a:pPr algn="just"/>
            <a:endParaRPr lang="pt-BR" sz="2200" dirty="0">
              <a:ea typeface="Times New Roman"/>
            </a:endParaRPr>
          </a:p>
          <a:p>
            <a:pPr algn="just"/>
            <a:r>
              <a:rPr lang="pt-BR" sz="2200" dirty="0">
                <a:ea typeface="Times New Roman"/>
              </a:rPr>
              <a:t>Fixando-se a Tarifa da Terceira Ponte em R$ 0,95, a TIR do projeto, ao longo dos 25 anos da Concessão, seria de 20,94% </a:t>
            </a:r>
            <a:r>
              <a:rPr lang="pt-BR" sz="2200" dirty="0" err="1">
                <a:ea typeface="Times New Roman"/>
              </a:rPr>
              <a:t>a.a</a:t>
            </a:r>
            <a:endParaRPr lang="pt-BR" sz="2200" dirty="0">
              <a:ea typeface="Times New Roman"/>
            </a:endParaRPr>
          </a:p>
        </p:txBody>
      </p:sp>
    </p:spTree>
    <p:extLst>
      <p:ext uri="{BB962C8B-B14F-4D97-AF65-F5344CB8AC3E}">
        <p14:creationId xmlns:p14="http://schemas.microsoft.com/office/powerpoint/2010/main" val="2672511056"/>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III.   DAS IRREGULARIDADES</a:t>
            </a:r>
            <a:endParaRPr lang="pt-BR" sz="2800" dirty="0">
              <a:solidFill>
                <a:schemeClr val="bg1"/>
              </a:solidFill>
              <a:latin typeface="Arial Black" panose="020B0A04020102020204" pitchFamily="34" charset="0"/>
            </a:endParaRPr>
          </a:p>
        </p:txBody>
      </p:sp>
      <p:sp>
        <p:nvSpPr>
          <p:cNvPr id="2" name="Título 1"/>
          <p:cNvSpPr>
            <a:spLocks noGrp="1"/>
          </p:cNvSpPr>
          <p:nvPr>
            <p:ph type="title"/>
          </p:nvPr>
        </p:nvSpPr>
        <p:spPr>
          <a:xfrm>
            <a:off x="251520" y="1268760"/>
            <a:ext cx="8640960" cy="622062"/>
          </a:xfrm>
        </p:spPr>
        <p:txBody>
          <a:bodyPr>
            <a:noAutofit/>
          </a:bodyPr>
          <a:lstStyle/>
          <a:p>
            <a:pPr marL="457200" indent="-457200" algn="l"/>
            <a:r>
              <a:rPr lang="pt-BR" sz="2400" b="1" dirty="0" smtClean="0"/>
              <a:t>16    </a:t>
            </a:r>
            <a:r>
              <a:rPr lang="pt-BR" sz="2400" b="1" dirty="0" err="1"/>
              <a:t>Sobrepreço</a:t>
            </a:r>
            <a:r>
              <a:rPr lang="pt-BR" sz="2400" b="1" dirty="0"/>
              <a:t> da Tarifa Básica de Pedágio</a:t>
            </a:r>
          </a:p>
        </p:txBody>
      </p:sp>
      <p:sp>
        <p:nvSpPr>
          <p:cNvPr id="4" name="Espaço Reservado para Conteúdo 3"/>
          <p:cNvSpPr>
            <a:spLocks noGrp="1"/>
          </p:cNvSpPr>
          <p:nvPr>
            <p:ph sz="half" idx="2"/>
          </p:nvPr>
        </p:nvSpPr>
        <p:spPr>
          <a:xfrm>
            <a:off x="323528" y="2276872"/>
            <a:ext cx="8579296" cy="4032448"/>
          </a:xfrm>
        </p:spPr>
        <p:txBody>
          <a:bodyPr>
            <a:noAutofit/>
          </a:bodyPr>
          <a:lstStyle/>
          <a:p>
            <a:pPr algn="just"/>
            <a:r>
              <a:rPr lang="pt-BR" sz="2200" dirty="0"/>
              <a:t>O valor do limite máximo da Tarifa fixado no Edital, que ocasiona uma Taxa Interna de Retorno do projeto superior a 20% </a:t>
            </a:r>
            <a:r>
              <a:rPr lang="pt-BR" sz="2200" dirty="0" err="1"/>
              <a:t>a.a</a:t>
            </a:r>
            <a:r>
              <a:rPr lang="pt-BR" sz="2200" dirty="0"/>
              <a:t>, era inaceitável, uma vez que estava eivado de </a:t>
            </a:r>
            <a:r>
              <a:rPr lang="pt-BR" sz="2200" dirty="0" err="1"/>
              <a:t>sobrepreço</a:t>
            </a:r>
            <a:r>
              <a:rPr lang="pt-BR" sz="2200" dirty="0"/>
              <a:t>;</a:t>
            </a:r>
          </a:p>
          <a:p>
            <a:pPr marL="0" indent="0" algn="just">
              <a:buNone/>
            </a:pPr>
            <a:endParaRPr lang="pt-BR" sz="2200" dirty="0"/>
          </a:p>
          <a:p>
            <a:pPr algn="just"/>
            <a:r>
              <a:rPr lang="pt-BR" sz="2200" dirty="0"/>
              <a:t>para se obter uma TIR do projeto, ao longo dos 25 anos da Concessão, de 17,98% </a:t>
            </a:r>
            <a:r>
              <a:rPr lang="pt-BR" sz="2200" dirty="0" err="1"/>
              <a:t>a.a</a:t>
            </a:r>
            <a:r>
              <a:rPr lang="pt-BR" sz="2200" dirty="0"/>
              <a:t> (próximo ao limite mínimo da TIR mercado), o valor fixado para da Terceira Ponte deveria ser de R$ 0,82.</a:t>
            </a:r>
          </a:p>
        </p:txBody>
      </p:sp>
    </p:spTree>
    <p:extLst>
      <p:ext uri="{BB962C8B-B14F-4D97-AF65-F5344CB8AC3E}">
        <p14:creationId xmlns:p14="http://schemas.microsoft.com/office/powerpoint/2010/main" val="3477940226"/>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III.   DAS IRREGULARIDADES</a:t>
            </a:r>
            <a:endParaRPr lang="pt-BR" sz="2800" dirty="0">
              <a:solidFill>
                <a:schemeClr val="bg1"/>
              </a:solidFill>
              <a:latin typeface="Arial Black" panose="020B0A04020102020204" pitchFamily="34" charset="0"/>
            </a:endParaRPr>
          </a:p>
        </p:txBody>
      </p:sp>
      <p:sp>
        <p:nvSpPr>
          <p:cNvPr id="2" name="Título 1"/>
          <p:cNvSpPr>
            <a:spLocks noGrp="1"/>
          </p:cNvSpPr>
          <p:nvPr>
            <p:ph type="title"/>
          </p:nvPr>
        </p:nvSpPr>
        <p:spPr>
          <a:xfrm>
            <a:off x="251520" y="1268760"/>
            <a:ext cx="8640960" cy="622062"/>
          </a:xfrm>
        </p:spPr>
        <p:txBody>
          <a:bodyPr>
            <a:noAutofit/>
          </a:bodyPr>
          <a:lstStyle/>
          <a:p>
            <a:pPr marL="457200" indent="-457200" algn="l"/>
            <a:r>
              <a:rPr lang="pt-BR" sz="2400" b="1" dirty="0" smtClean="0"/>
              <a:t>16    </a:t>
            </a:r>
            <a:r>
              <a:rPr lang="pt-BR" sz="2400" b="1" dirty="0" err="1"/>
              <a:t>Sobrepreço</a:t>
            </a:r>
            <a:r>
              <a:rPr lang="pt-BR" sz="2400" b="1" dirty="0"/>
              <a:t> da Tarifa Básica de Pedágio</a:t>
            </a:r>
          </a:p>
        </p:txBody>
      </p:sp>
      <p:sp>
        <p:nvSpPr>
          <p:cNvPr id="4" name="Espaço Reservado para Conteúdo 3"/>
          <p:cNvSpPr>
            <a:spLocks noGrp="1"/>
          </p:cNvSpPr>
          <p:nvPr>
            <p:ph sz="half" idx="2"/>
          </p:nvPr>
        </p:nvSpPr>
        <p:spPr>
          <a:xfrm>
            <a:off x="323528" y="2276872"/>
            <a:ext cx="8579296" cy="4032448"/>
          </a:xfrm>
        </p:spPr>
        <p:txBody>
          <a:bodyPr>
            <a:noAutofit/>
          </a:bodyPr>
          <a:lstStyle/>
          <a:p>
            <a:pPr algn="just"/>
            <a:r>
              <a:rPr lang="pt-BR" sz="2200" dirty="0"/>
              <a:t>Para se obter uma TIR do projeto, ao longo dos 25 anos da Concessão, de 20,01% </a:t>
            </a:r>
            <a:r>
              <a:rPr lang="pt-BR" sz="2200" dirty="0" err="1"/>
              <a:t>a.a</a:t>
            </a:r>
            <a:r>
              <a:rPr lang="pt-BR" sz="2200" dirty="0"/>
              <a:t>, o valor fixado para a tarifa da Terceira Ponte deveria ser de R$ 0,91;</a:t>
            </a:r>
          </a:p>
          <a:p>
            <a:pPr marL="0" indent="0" algn="just">
              <a:buNone/>
            </a:pPr>
            <a:endParaRPr lang="pt-BR" sz="2200" dirty="0"/>
          </a:p>
          <a:p>
            <a:pPr algn="just"/>
            <a:r>
              <a:rPr lang="pt-BR" sz="2200" dirty="0"/>
              <a:t>Portanto, segundo as premissas definidas pela própria Administração, o valor do limite máximo da Tarifa deveria ter sido fixado num valor entre R$ 0,82 e R$ 0,91, </a:t>
            </a:r>
            <a:r>
              <a:rPr lang="pt-BR" sz="2200" b="1" u="sng" dirty="0"/>
              <a:t>NUNCA</a:t>
            </a:r>
            <a:r>
              <a:rPr lang="pt-BR" sz="2200" dirty="0"/>
              <a:t> em R$ 0,95.</a:t>
            </a:r>
          </a:p>
        </p:txBody>
      </p:sp>
    </p:spTree>
    <p:extLst>
      <p:ext uri="{BB962C8B-B14F-4D97-AF65-F5344CB8AC3E}">
        <p14:creationId xmlns:p14="http://schemas.microsoft.com/office/powerpoint/2010/main" val="3195322990"/>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III.   DAS IRREGULARIDADES</a:t>
            </a:r>
            <a:endParaRPr lang="pt-BR" sz="2800" dirty="0">
              <a:solidFill>
                <a:schemeClr val="bg1"/>
              </a:solidFill>
              <a:latin typeface="Arial Black" panose="020B0A04020102020204" pitchFamily="34" charset="0"/>
            </a:endParaRPr>
          </a:p>
        </p:txBody>
      </p:sp>
      <p:sp>
        <p:nvSpPr>
          <p:cNvPr id="2" name="Título 1"/>
          <p:cNvSpPr>
            <a:spLocks noGrp="1"/>
          </p:cNvSpPr>
          <p:nvPr>
            <p:ph type="title"/>
          </p:nvPr>
        </p:nvSpPr>
        <p:spPr>
          <a:xfrm>
            <a:off x="251520" y="1268760"/>
            <a:ext cx="8640960" cy="622062"/>
          </a:xfrm>
        </p:spPr>
        <p:txBody>
          <a:bodyPr>
            <a:noAutofit/>
          </a:bodyPr>
          <a:lstStyle/>
          <a:p>
            <a:pPr marL="457200" indent="-457200" algn="l"/>
            <a:r>
              <a:rPr lang="pt-BR" sz="2400" b="1" dirty="0" smtClean="0"/>
              <a:t>16    </a:t>
            </a:r>
            <a:r>
              <a:rPr lang="pt-BR" sz="2400" b="1" dirty="0" err="1"/>
              <a:t>Sobrepreço</a:t>
            </a:r>
            <a:r>
              <a:rPr lang="pt-BR" sz="2400" b="1" dirty="0"/>
              <a:t> da Tarifa Básica de Pedágio</a:t>
            </a:r>
          </a:p>
        </p:txBody>
      </p:sp>
      <p:sp>
        <p:nvSpPr>
          <p:cNvPr id="4" name="Espaço Reservado para Conteúdo 3"/>
          <p:cNvSpPr>
            <a:spLocks noGrp="1"/>
          </p:cNvSpPr>
          <p:nvPr>
            <p:ph sz="half" idx="2"/>
          </p:nvPr>
        </p:nvSpPr>
        <p:spPr>
          <a:xfrm>
            <a:off x="323528" y="2276872"/>
            <a:ext cx="8579296" cy="4032448"/>
          </a:xfrm>
        </p:spPr>
        <p:txBody>
          <a:bodyPr>
            <a:noAutofit/>
          </a:bodyPr>
          <a:lstStyle/>
          <a:p>
            <a:pPr algn="just"/>
            <a:r>
              <a:rPr lang="pt-BR" sz="2200" dirty="0"/>
              <a:t>Dado o volume anual de tráfego e as saídas de caixa do projeto “Concessão do Sistema Rodovia do Sol”, </a:t>
            </a:r>
            <a:r>
              <a:rPr lang="pt-BR" sz="2200" b="1" dirty="0"/>
              <a:t>nos moldes especificados à época da licitação</a:t>
            </a:r>
            <a:r>
              <a:rPr lang="pt-BR" sz="2200" dirty="0"/>
              <a:t> no Edital de Concessão do DER/ES, para se obter uma TIR do projeto, ao longo dos 25 anos da Concessão, de 16,89% a.a., </a:t>
            </a:r>
            <a:r>
              <a:rPr lang="pt-BR" sz="2200" b="1" u="sng" dirty="0"/>
              <a:t>o valor fixado para a Tarifa da Terceira Ponte deveria ser de R$ 0,77</a:t>
            </a:r>
            <a:r>
              <a:rPr lang="pt-BR" sz="2200" dirty="0"/>
              <a:t>.</a:t>
            </a:r>
          </a:p>
        </p:txBody>
      </p:sp>
    </p:spTree>
    <p:extLst>
      <p:ext uri="{BB962C8B-B14F-4D97-AF65-F5344CB8AC3E}">
        <p14:creationId xmlns:p14="http://schemas.microsoft.com/office/powerpoint/2010/main" val="3923750810"/>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III.   DAS IRREGULARIDADES</a:t>
            </a:r>
            <a:endParaRPr lang="pt-BR" sz="2800" dirty="0">
              <a:solidFill>
                <a:schemeClr val="bg1"/>
              </a:solidFill>
              <a:latin typeface="Arial Black" panose="020B0A04020102020204" pitchFamily="34" charset="0"/>
            </a:endParaRPr>
          </a:p>
        </p:txBody>
      </p:sp>
      <p:sp>
        <p:nvSpPr>
          <p:cNvPr id="2" name="Título 1"/>
          <p:cNvSpPr>
            <a:spLocks noGrp="1"/>
          </p:cNvSpPr>
          <p:nvPr>
            <p:ph type="title"/>
          </p:nvPr>
        </p:nvSpPr>
        <p:spPr>
          <a:xfrm>
            <a:off x="251520" y="1268760"/>
            <a:ext cx="8640960" cy="622062"/>
          </a:xfrm>
        </p:spPr>
        <p:txBody>
          <a:bodyPr>
            <a:noAutofit/>
          </a:bodyPr>
          <a:lstStyle/>
          <a:p>
            <a:pPr marL="457200" indent="-457200" algn="l"/>
            <a:r>
              <a:rPr lang="pt-BR" sz="2400" b="1" dirty="0" smtClean="0"/>
              <a:t>16    </a:t>
            </a:r>
            <a:r>
              <a:rPr lang="pt-BR" sz="2400" b="1" dirty="0" err="1"/>
              <a:t>Sobrepreço</a:t>
            </a:r>
            <a:r>
              <a:rPr lang="pt-BR" sz="2400" b="1" dirty="0"/>
              <a:t> da Tarifa Básica de Pedágio</a:t>
            </a:r>
          </a:p>
        </p:txBody>
      </p:sp>
      <p:sp>
        <p:nvSpPr>
          <p:cNvPr id="4" name="Espaço Reservado para Conteúdo 3"/>
          <p:cNvSpPr>
            <a:spLocks noGrp="1"/>
          </p:cNvSpPr>
          <p:nvPr>
            <p:ph sz="half" idx="2"/>
          </p:nvPr>
        </p:nvSpPr>
        <p:spPr>
          <a:xfrm>
            <a:off x="251520" y="1916832"/>
            <a:ext cx="8579296" cy="4032448"/>
          </a:xfrm>
        </p:spPr>
        <p:txBody>
          <a:bodyPr>
            <a:noAutofit/>
          </a:bodyPr>
          <a:lstStyle/>
          <a:p>
            <a:pPr algn="just">
              <a:spcAft>
                <a:spcPts val="1200"/>
              </a:spcAft>
            </a:pPr>
            <a:r>
              <a:rPr lang="pt-BR" sz="2200" dirty="0"/>
              <a:t>Para obter uma rentabilidade projetada semelhante à declarada pela Concessionária, em sua Proposta Comercial, o valor fixado para a Tarifa Básica de Pedágio da Terceira Ponte deveria ser de R$ 0,77 muito longe dos R$ 0,94  propostos pela licitante vencedora da </a:t>
            </a:r>
            <a:r>
              <a:rPr lang="pt-BR" sz="2200" dirty="0" smtClean="0"/>
              <a:t>licitação (</a:t>
            </a:r>
            <a:r>
              <a:rPr lang="pt-BR" sz="2200" dirty="0" err="1" smtClean="0"/>
              <a:t>sobrepreço</a:t>
            </a:r>
            <a:r>
              <a:rPr lang="pt-BR" sz="2200" dirty="0" smtClean="0"/>
              <a:t> de 22%)</a:t>
            </a:r>
          </a:p>
          <a:p>
            <a:pPr algn="just">
              <a:spcAft>
                <a:spcPts val="1200"/>
              </a:spcAft>
            </a:pPr>
            <a:r>
              <a:rPr lang="pt-BR" sz="2200" dirty="0"/>
              <a:t>Pode-se afirmar que tanto o valor do limite máximo da Tarifa fixado em R$ 0,95 pelo Edital de Concorrência Pública para Concessão, quanto o valor da Tarifa o proposto em R$ 0,94 pela licitante vencedora, estavam eivados de </a:t>
            </a:r>
            <a:r>
              <a:rPr lang="pt-BR" sz="2200" dirty="0" err="1"/>
              <a:t>sobrepreço</a:t>
            </a:r>
            <a:r>
              <a:rPr lang="pt-BR" sz="2200" dirty="0"/>
              <a:t>, em flagrante </a:t>
            </a:r>
            <a:r>
              <a:rPr lang="pt-BR" sz="2200" b="1" u="sng" dirty="0"/>
              <a:t>violação ao princípio da modicidade tarifária</a:t>
            </a:r>
            <a:r>
              <a:rPr lang="pt-BR" sz="2200" dirty="0"/>
              <a:t>, esculpido no artigo 6º, § 1º, da Lei nº. 8.987/1995.</a:t>
            </a:r>
          </a:p>
          <a:p>
            <a:pPr algn="just">
              <a:spcAft>
                <a:spcPts val="1200"/>
              </a:spcAft>
            </a:pPr>
            <a:endParaRPr lang="pt-BR" sz="2200" dirty="0"/>
          </a:p>
        </p:txBody>
      </p:sp>
    </p:spTree>
    <p:extLst>
      <p:ext uri="{BB962C8B-B14F-4D97-AF65-F5344CB8AC3E}">
        <p14:creationId xmlns:p14="http://schemas.microsoft.com/office/powerpoint/2010/main" val="2638599399"/>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III.   DAS IRREGULARIDADES</a:t>
            </a:r>
            <a:endParaRPr lang="pt-BR" sz="2800" dirty="0">
              <a:solidFill>
                <a:schemeClr val="bg1"/>
              </a:solidFill>
              <a:latin typeface="Arial Black" panose="020B0A04020102020204" pitchFamily="34" charset="0"/>
            </a:endParaRPr>
          </a:p>
        </p:txBody>
      </p:sp>
      <p:sp>
        <p:nvSpPr>
          <p:cNvPr id="2" name="Título 1"/>
          <p:cNvSpPr>
            <a:spLocks noGrp="1"/>
          </p:cNvSpPr>
          <p:nvPr>
            <p:ph type="title"/>
          </p:nvPr>
        </p:nvSpPr>
        <p:spPr>
          <a:xfrm>
            <a:off x="251520" y="1268760"/>
            <a:ext cx="8640960" cy="622062"/>
          </a:xfrm>
        </p:spPr>
        <p:txBody>
          <a:bodyPr>
            <a:noAutofit/>
          </a:bodyPr>
          <a:lstStyle/>
          <a:p>
            <a:pPr marL="457200" indent="-457200" algn="l"/>
            <a:r>
              <a:rPr lang="pt-BR" sz="2400" b="1" dirty="0" smtClean="0"/>
              <a:t>16    </a:t>
            </a:r>
            <a:r>
              <a:rPr lang="pt-BR" sz="2400" b="1" dirty="0" err="1"/>
              <a:t>Sobrepreço</a:t>
            </a:r>
            <a:r>
              <a:rPr lang="pt-BR" sz="2400" b="1" dirty="0"/>
              <a:t> da Tarifa Básica de Pedágio</a:t>
            </a:r>
          </a:p>
        </p:txBody>
      </p:sp>
      <p:sp>
        <p:nvSpPr>
          <p:cNvPr id="4" name="Espaço Reservado para Conteúdo 3"/>
          <p:cNvSpPr>
            <a:spLocks noGrp="1"/>
          </p:cNvSpPr>
          <p:nvPr>
            <p:ph sz="half" idx="2"/>
          </p:nvPr>
        </p:nvSpPr>
        <p:spPr>
          <a:xfrm>
            <a:off x="251520" y="1988840"/>
            <a:ext cx="8579296" cy="4032448"/>
          </a:xfrm>
        </p:spPr>
        <p:txBody>
          <a:bodyPr>
            <a:noAutofit/>
          </a:bodyPr>
          <a:lstStyle/>
          <a:p>
            <a:pPr marL="0" indent="0" algn="just">
              <a:buNone/>
            </a:pPr>
            <a:endParaRPr lang="pt-BR" sz="2200" dirty="0"/>
          </a:p>
          <a:p>
            <a:pPr algn="just"/>
            <a:r>
              <a:rPr lang="pt-BR" sz="2200" dirty="0" smtClean="0"/>
              <a:t>O </a:t>
            </a:r>
            <a:r>
              <a:rPr lang="pt-BR" sz="2200" b="1" dirty="0" err="1" smtClean="0"/>
              <a:t>sobrepreço</a:t>
            </a:r>
            <a:r>
              <a:rPr lang="pt-BR" sz="2200" b="1" dirty="0" smtClean="0"/>
              <a:t> </a:t>
            </a:r>
            <a:r>
              <a:rPr lang="pt-BR" sz="2200" b="1" dirty="0"/>
              <a:t>da Tarifa </a:t>
            </a:r>
            <a:r>
              <a:rPr lang="pt-BR" sz="2200" dirty="0"/>
              <a:t>é decorrente, principalmente, da superavaliação dos </a:t>
            </a:r>
            <a:r>
              <a:rPr lang="pt-BR" sz="2200" dirty="0" smtClean="0"/>
              <a:t>investimentos, </a:t>
            </a:r>
            <a:r>
              <a:rPr lang="pt-BR" sz="2200" dirty="0"/>
              <a:t>da superavaliação dos custos com mão de obra administrativa e operacional </a:t>
            </a:r>
            <a:r>
              <a:rPr lang="pt-BR" sz="2200" dirty="0" smtClean="0"/>
              <a:t>e </a:t>
            </a:r>
            <a:r>
              <a:rPr lang="pt-BR" sz="2200" dirty="0"/>
              <a:t>da superavaliação dos demais custos administrativos e </a:t>
            </a:r>
            <a:r>
              <a:rPr lang="pt-BR" sz="2200" dirty="0" smtClean="0"/>
              <a:t>operacionais;</a:t>
            </a:r>
            <a:endParaRPr lang="pt-BR" sz="2200" dirty="0"/>
          </a:p>
        </p:txBody>
      </p:sp>
    </p:spTree>
    <p:extLst>
      <p:ext uri="{BB962C8B-B14F-4D97-AF65-F5344CB8AC3E}">
        <p14:creationId xmlns:p14="http://schemas.microsoft.com/office/powerpoint/2010/main" val="287399426"/>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III.   DAS IRREGULARIDADES</a:t>
            </a:r>
            <a:endParaRPr lang="pt-BR" sz="2800" dirty="0">
              <a:solidFill>
                <a:schemeClr val="bg1"/>
              </a:solidFill>
              <a:latin typeface="Arial Black" panose="020B0A04020102020204" pitchFamily="34" charset="0"/>
            </a:endParaRPr>
          </a:p>
        </p:txBody>
      </p:sp>
      <p:sp>
        <p:nvSpPr>
          <p:cNvPr id="2" name="Título 1"/>
          <p:cNvSpPr>
            <a:spLocks noGrp="1"/>
          </p:cNvSpPr>
          <p:nvPr>
            <p:ph type="title"/>
          </p:nvPr>
        </p:nvSpPr>
        <p:spPr>
          <a:xfrm>
            <a:off x="251520" y="908720"/>
            <a:ext cx="8640960" cy="622062"/>
          </a:xfrm>
        </p:spPr>
        <p:txBody>
          <a:bodyPr>
            <a:noAutofit/>
          </a:bodyPr>
          <a:lstStyle/>
          <a:p>
            <a:pPr marL="457200" indent="-457200" algn="l"/>
            <a:r>
              <a:rPr lang="pt-BR" sz="2400" b="1" dirty="0" smtClean="0"/>
              <a:t>16    </a:t>
            </a:r>
            <a:r>
              <a:rPr lang="pt-BR" sz="2400" b="1" dirty="0" err="1"/>
              <a:t>Sobrepreço</a:t>
            </a:r>
            <a:r>
              <a:rPr lang="pt-BR" sz="2400" b="1" dirty="0"/>
              <a:t> da Tarifa Básica de Pedágio</a:t>
            </a:r>
          </a:p>
        </p:txBody>
      </p:sp>
      <p:sp>
        <p:nvSpPr>
          <p:cNvPr id="4" name="Espaço Reservado para Conteúdo 3"/>
          <p:cNvSpPr>
            <a:spLocks noGrp="1"/>
          </p:cNvSpPr>
          <p:nvPr>
            <p:ph sz="half" idx="2"/>
          </p:nvPr>
        </p:nvSpPr>
        <p:spPr>
          <a:xfrm>
            <a:off x="323528" y="1628800"/>
            <a:ext cx="8579296" cy="4032448"/>
          </a:xfrm>
        </p:spPr>
        <p:txBody>
          <a:bodyPr>
            <a:noAutofit/>
          </a:bodyPr>
          <a:lstStyle/>
          <a:p>
            <a:pPr marL="0" indent="0" algn="just">
              <a:buNone/>
            </a:pPr>
            <a:r>
              <a:rPr lang="pt-BR" sz="2200" b="1" dirty="0" smtClean="0"/>
              <a:t>BENEFÍCIOS E DESPESAS DIRETAS  (BDI) COMO ARGUMENTO CENTRAL DA CONCESSIONÁRIA</a:t>
            </a:r>
          </a:p>
          <a:p>
            <a:pPr marL="0" indent="0" algn="just">
              <a:buNone/>
            </a:pPr>
            <a:endParaRPr lang="pt-BR" sz="2200" dirty="0" smtClean="0"/>
          </a:p>
          <a:p>
            <a:pPr algn="just">
              <a:spcAft>
                <a:spcPts val="1200"/>
              </a:spcAft>
            </a:pPr>
            <a:r>
              <a:rPr lang="pt-BR" sz="2200" dirty="0" smtClean="0"/>
              <a:t>os </a:t>
            </a:r>
            <a:r>
              <a:rPr lang="pt-BR" sz="2200" dirty="0"/>
              <a:t>argumentos apresentados pela </a:t>
            </a:r>
            <a:r>
              <a:rPr lang="pt-BR" sz="2200" dirty="0" err="1"/>
              <a:t>Rodosol</a:t>
            </a:r>
            <a:r>
              <a:rPr lang="pt-BR" sz="2200" dirty="0"/>
              <a:t> S.A se atêm, principalmente, aos valores do </a:t>
            </a:r>
            <a:r>
              <a:rPr lang="pt-BR" sz="2200" dirty="0" err="1"/>
              <a:t>sobrepreço</a:t>
            </a:r>
            <a:r>
              <a:rPr lang="pt-BR" sz="2200" dirty="0"/>
              <a:t> apurados a partir dos cálculos efetuados a título de Benefícios e Despesas Indiretas – </a:t>
            </a:r>
            <a:r>
              <a:rPr lang="pt-BR" sz="2200" dirty="0" smtClean="0"/>
              <a:t>BDI</a:t>
            </a:r>
            <a:r>
              <a:rPr lang="pt-BR" sz="2200" dirty="0"/>
              <a:t>;</a:t>
            </a:r>
            <a:endParaRPr lang="pt-BR" sz="2200" dirty="0" smtClean="0"/>
          </a:p>
          <a:p>
            <a:pPr algn="just">
              <a:spcAft>
                <a:spcPts val="1200"/>
              </a:spcAft>
            </a:pPr>
            <a:r>
              <a:rPr lang="pt-BR" sz="2200" dirty="0" smtClean="0"/>
              <a:t>A </a:t>
            </a:r>
            <a:r>
              <a:rPr lang="pt-BR" sz="2200" dirty="0"/>
              <a:t>notificada </a:t>
            </a:r>
            <a:r>
              <a:rPr lang="pt-BR" sz="2200" dirty="0" smtClean="0"/>
              <a:t>baseou-se </a:t>
            </a:r>
            <a:r>
              <a:rPr lang="pt-BR" sz="2200" dirty="0"/>
              <a:t>na premissa equivocada de que a equipe de auditoria não teria considerado em seus cálculos o BDI dos </a:t>
            </a:r>
            <a:r>
              <a:rPr lang="pt-BR" sz="2200" dirty="0" smtClean="0"/>
              <a:t>investimentos;</a:t>
            </a:r>
          </a:p>
          <a:p>
            <a:pPr algn="just">
              <a:spcAft>
                <a:spcPts val="1200"/>
              </a:spcAft>
            </a:pPr>
            <a:r>
              <a:rPr lang="pt-BR" sz="2200" dirty="0"/>
              <a:t>a equipe de auditagem declara não ter considerado o BDI no quadro referente aos valores de investimentos, uma vez que constatam em outros quadros todos os itens formadores do </a:t>
            </a:r>
            <a:r>
              <a:rPr lang="pt-BR" sz="2200" dirty="0" smtClean="0"/>
              <a:t>BDI;</a:t>
            </a:r>
            <a:endParaRPr lang="pt-BR" sz="2200" dirty="0"/>
          </a:p>
          <a:p>
            <a:pPr marL="0" indent="0" algn="just">
              <a:buNone/>
            </a:pPr>
            <a:endParaRPr lang="pt-BR" sz="2200" dirty="0"/>
          </a:p>
          <a:p>
            <a:pPr marL="0" indent="0" algn="just">
              <a:buNone/>
            </a:pPr>
            <a:endParaRPr lang="pt-BR" sz="2200" dirty="0"/>
          </a:p>
        </p:txBody>
      </p:sp>
    </p:spTree>
    <p:extLst>
      <p:ext uri="{BB962C8B-B14F-4D97-AF65-F5344CB8AC3E}">
        <p14:creationId xmlns:p14="http://schemas.microsoft.com/office/powerpoint/2010/main" val="2705804633"/>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III.   DAS IRREGULARIDADES</a:t>
            </a:r>
            <a:endParaRPr lang="pt-BR" sz="2800" dirty="0">
              <a:solidFill>
                <a:schemeClr val="bg1"/>
              </a:solidFill>
              <a:latin typeface="Arial Black" panose="020B0A04020102020204" pitchFamily="34" charset="0"/>
            </a:endParaRPr>
          </a:p>
        </p:txBody>
      </p:sp>
      <p:sp>
        <p:nvSpPr>
          <p:cNvPr id="2" name="Título 1"/>
          <p:cNvSpPr>
            <a:spLocks noGrp="1"/>
          </p:cNvSpPr>
          <p:nvPr>
            <p:ph type="title"/>
          </p:nvPr>
        </p:nvSpPr>
        <p:spPr>
          <a:xfrm>
            <a:off x="251520" y="908720"/>
            <a:ext cx="8640960" cy="622062"/>
          </a:xfrm>
        </p:spPr>
        <p:txBody>
          <a:bodyPr>
            <a:noAutofit/>
          </a:bodyPr>
          <a:lstStyle/>
          <a:p>
            <a:pPr marL="457200" indent="-457200" algn="l"/>
            <a:r>
              <a:rPr lang="pt-BR" sz="2400" b="1" dirty="0" smtClean="0"/>
              <a:t>16    </a:t>
            </a:r>
            <a:r>
              <a:rPr lang="pt-BR" sz="2400" b="1" dirty="0" err="1"/>
              <a:t>Sobrepreço</a:t>
            </a:r>
            <a:r>
              <a:rPr lang="pt-BR" sz="2400" b="1" dirty="0"/>
              <a:t> da Tarifa Básica de Pedágio</a:t>
            </a:r>
          </a:p>
        </p:txBody>
      </p:sp>
      <p:sp>
        <p:nvSpPr>
          <p:cNvPr id="4" name="Espaço Reservado para Conteúdo 3"/>
          <p:cNvSpPr>
            <a:spLocks noGrp="1"/>
          </p:cNvSpPr>
          <p:nvPr>
            <p:ph sz="half" idx="2"/>
          </p:nvPr>
        </p:nvSpPr>
        <p:spPr>
          <a:xfrm>
            <a:off x="323528" y="1628800"/>
            <a:ext cx="8579296" cy="4032448"/>
          </a:xfrm>
        </p:spPr>
        <p:txBody>
          <a:bodyPr>
            <a:noAutofit/>
          </a:bodyPr>
          <a:lstStyle/>
          <a:p>
            <a:pPr marL="0" indent="0" algn="just">
              <a:buNone/>
            </a:pPr>
            <a:r>
              <a:rPr lang="pt-BR" sz="2200" b="1" dirty="0" smtClean="0"/>
              <a:t>BDI </a:t>
            </a:r>
            <a:r>
              <a:rPr lang="pt-BR" sz="2200" b="1" dirty="0"/>
              <a:t>COMO ARGUMENTO CENTRAL DA CONCESSIONÁRIA</a:t>
            </a:r>
          </a:p>
          <a:p>
            <a:pPr marL="0" indent="0" algn="just">
              <a:buNone/>
            </a:pPr>
            <a:endParaRPr lang="pt-BR" sz="2200" dirty="0" smtClean="0"/>
          </a:p>
          <a:p>
            <a:pPr algn="just" hangingPunct="0"/>
            <a:r>
              <a:rPr lang="pt-BR" sz="2200" dirty="0"/>
              <a:t>A localização dos percentuais de BDI é indiferente, pois não foram questionados os valores de investimentos isoladamente, mas o total de receitas e despesas (o fluxo de caixa como um todo), cuja análise do resultado culminou na conclusão de </a:t>
            </a:r>
            <a:r>
              <a:rPr lang="pt-BR" sz="2200" dirty="0" err="1"/>
              <a:t>sobrepreço</a:t>
            </a:r>
            <a:r>
              <a:rPr lang="pt-BR" sz="2200" dirty="0"/>
              <a:t> da Tarifa Básica de Pedágio e no qual foram considerados todos os custos, sejam eles diretos ou indiretos. Trata-se de um fluxo de caixa paradigma, que é comparado como um todo com a situação </a:t>
            </a:r>
            <a:r>
              <a:rPr lang="pt-BR" sz="2200" dirty="0" smtClean="0"/>
              <a:t>contratada;</a:t>
            </a:r>
            <a:endParaRPr lang="pt-BR" sz="2200" dirty="0"/>
          </a:p>
        </p:txBody>
      </p:sp>
    </p:spTree>
    <p:extLst>
      <p:ext uri="{BB962C8B-B14F-4D97-AF65-F5344CB8AC3E}">
        <p14:creationId xmlns:p14="http://schemas.microsoft.com/office/powerpoint/2010/main" val="1233641753"/>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III.   DAS IRREGULARIDADES</a:t>
            </a:r>
            <a:endParaRPr lang="pt-BR" sz="2800" dirty="0">
              <a:solidFill>
                <a:schemeClr val="bg1"/>
              </a:solidFill>
              <a:latin typeface="Arial Black" panose="020B0A04020102020204" pitchFamily="34" charset="0"/>
            </a:endParaRPr>
          </a:p>
        </p:txBody>
      </p:sp>
      <p:sp>
        <p:nvSpPr>
          <p:cNvPr id="2" name="Título 1"/>
          <p:cNvSpPr>
            <a:spLocks noGrp="1"/>
          </p:cNvSpPr>
          <p:nvPr>
            <p:ph type="title"/>
          </p:nvPr>
        </p:nvSpPr>
        <p:spPr>
          <a:xfrm>
            <a:off x="251520" y="908720"/>
            <a:ext cx="8640960" cy="622062"/>
          </a:xfrm>
        </p:spPr>
        <p:txBody>
          <a:bodyPr>
            <a:noAutofit/>
          </a:bodyPr>
          <a:lstStyle/>
          <a:p>
            <a:pPr marL="457200" indent="-457200" algn="l"/>
            <a:r>
              <a:rPr lang="pt-BR" sz="2400" b="1" dirty="0" smtClean="0"/>
              <a:t>16    </a:t>
            </a:r>
            <a:r>
              <a:rPr lang="pt-BR" sz="2400" b="1" dirty="0" err="1"/>
              <a:t>Sobrepreço</a:t>
            </a:r>
            <a:r>
              <a:rPr lang="pt-BR" sz="2400" b="1" dirty="0"/>
              <a:t> da Tarifa Básica de Pedágio</a:t>
            </a:r>
          </a:p>
        </p:txBody>
      </p:sp>
      <p:sp>
        <p:nvSpPr>
          <p:cNvPr id="4" name="Espaço Reservado para Conteúdo 3"/>
          <p:cNvSpPr>
            <a:spLocks noGrp="1"/>
          </p:cNvSpPr>
          <p:nvPr>
            <p:ph sz="half" idx="2"/>
          </p:nvPr>
        </p:nvSpPr>
        <p:spPr>
          <a:xfrm>
            <a:off x="323528" y="1628800"/>
            <a:ext cx="8579296" cy="4032448"/>
          </a:xfrm>
        </p:spPr>
        <p:txBody>
          <a:bodyPr>
            <a:noAutofit/>
          </a:bodyPr>
          <a:lstStyle/>
          <a:p>
            <a:pPr marL="0" indent="0" algn="just">
              <a:buNone/>
            </a:pPr>
            <a:r>
              <a:rPr lang="pt-BR" sz="2200" b="1" dirty="0"/>
              <a:t>BDI COMO ARGUMENTO CENTRAL DA CONCESSIONÁRIA</a:t>
            </a:r>
          </a:p>
          <a:p>
            <a:pPr marL="0" indent="0" algn="just">
              <a:buNone/>
            </a:pPr>
            <a:endParaRPr lang="pt-BR" sz="2200" dirty="0" smtClean="0"/>
          </a:p>
          <a:p>
            <a:pPr hangingPunct="0"/>
            <a:r>
              <a:rPr lang="pt-BR" sz="2200" dirty="0" smtClean="0"/>
              <a:t>Ainda </a:t>
            </a:r>
            <a:r>
              <a:rPr lang="pt-BR" sz="2200" dirty="0"/>
              <a:t>que a concessionária tenha considerado em seu quadro de investimentos o percentual de BDI, a comparação não se invalida, pois </a:t>
            </a:r>
            <a:r>
              <a:rPr lang="pt-BR" sz="2200" b="1" dirty="0"/>
              <a:t>não está se comparando os valores de investimentos </a:t>
            </a:r>
            <a:r>
              <a:rPr lang="pt-BR" sz="2200" b="1" dirty="0" smtClean="0"/>
              <a:t>isoladamente;</a:t>
            </a:r>
          </a:p>
          <a:p>
            <a:pPr hangingPunct="0"/>
            <a:r>
              <a:rPr lang="pt-BR" sz="2000" dirty="0" smtClean="0"/>
              <a:t>A </a:t>
            </a:r>
            <a:r>
              <a:rPr lang="pt-BR" sz="2000" dirty="0"/>
              <a:t>própria proposta apresentada possuía </a:t>
            </a:r>
            <a:r>
              <a:rPr lang="pt-BR" sz="2000" dirty="0" smtClean="0"/>
              <a:t>itens </a:t>
            </a:r>
            <a:r>
              <a:rPr lang="pt-BR" sz="2000" dirty="0"/>
              <a:t>do BDI em outros quadros que não o de investimentos.</a:t>
            </a:r>
          </a:p>
          <a:p>
            <a:pPr hangingPunct="0"/>
            <a:r>
              <a:rPr lang="pt-BR" sz="2000" b="1" dirty="0"/>
              <a:t>São parcelas do </a:t>
            </a:r>
            <a:r>
              <a:rPr lang="pt-BR" sz="2000" b="1" dirty="0" smtClean="0"/>
              <a:t>BDI: </a:t>
            </a:r>
            <a:r>
              <a:rPr lang="pt-BR" sz="2000" dirty="0" smtClean="0"/>
              <a:t>Administração local; Administração Central; Despesas Financeiras; Seguros </a:t>
            </a:r>
            <a:r>
              <a:rPr lang="pt-BR" sz="2000" dirty="0"/>
              <a:t>e </a:t>
            </a:r>
            <a:r>
              <a:rPr lang="pt-BR" sz="2000" dirty="0" err="1" smtClean="0"/>
              <a:t>Garantias;Tributos</a:t>
            </a:r>
            <a:r>
              <a:rPr lang="pt-BR" sz="2000" dirty="0" smtClean="0"/>
              <a:t>; Remuneração </a:t>
            </a:r>
            <a:r>
              <a:rPr lang="pt-BR" sz="2000" dirty="0"/>
              <a:t>ou Lucro.</a:t>
            </a:r>
          </a:p>
          <a:p>
            <a:pPr hangingPunct="0"/>
            <a:endParaRPr lang="pt-BR" sz="2000" dirty="0"/>
          </a:p>
          <a:p>
            <a:pPr hangingPunct="0"/>
            <a:endParaRPr lang="pt-BR" sz="2200" b="1" dirty="0"/>
          </a:p>
          <a:p>
            <a:pPr marL="0" indent="0" algn="just">
              <a:buNone/>
            </a:pPr>
            <a:endParaRPr lang="pt-BR" sz="2200" dirty="0"/>
          </a:p>
        </p:txBody>
      </p:sp>
    </p:spTree>
    <p:extLst>
      <p:ext uri="{BB962C8B-B14F-4D97-AF65-F5344CB8AC3E}">
        <p14:creationId xmlns:p14="http://schemas.microsoft.com/office/powerpoint/2010/main" val="846754739"/>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III.   DAS IRREGULARIDADES</a:t>
            </a:r>
            <a:endParaRPr lang="pt-BR" sz="2800" dirty="0">
              <a:solidFill>
                <a:schemeClr val="bg1"/>
              </a:solidFill>
              <a:latin typeface="Arial Black" panose="020B0A04020102020204" pitchFamily="34" charset="0"/>
            </a:endParaRPr>
          </a:p>
        </p:txBody>
      </p:sp>
      <p:sp>
        <p:nvSpPr>
          <p:cNvPr id="2" name="Título 1"/>
          <p:cNvSpPr>
            <a:spLocks noGrp="1"/>
          </p:cNvSpPr>
          <p:nvPr>
            <p:ph type="title"/>
          </p:nvPr>
        </p:nvSpPr>
        <p:spPr>
          <a:xfrm>
            <a:off x="251520" y="908720"/>
            <a:ext cx="8640960" cy="622062"/>
          </a:xfrm>
        </p:spPr>
        <p:txBody>
          <a:bodyPr>
            <a:noAutofit/>
          </a:bodyPr>
          <a:lstStyle/>
          <a:p>
            <a:pPr marL="457200" indent="-457200" algn="l"/>
            <a:r>
              <a:rPr lang="pt-BR" sz="2400" b="1" dirty="0" smtClean="0"/>
              <a:t>16    </a:t>
            </a:r>
            <a:r>
              <a:rPr lang="pt-BR" sz="2400" b="1" dirty="0" err="1"/>
              <a:t>Sobrepreço</a:t>
            </a:r>
            <a:r>
              <a:rPr lang="pt-BR" sz="2400" b="1" dirty="0"/>
              <a:t> da Tarifa Básica de Pedágio</a:t>
            </a:r>
          </a:p>
        </p:txBody>
      </p:sp>
      <p:sp>
        <p:nvSpPr>
          <p:cNvPr id="4" name="Espaço Reservado para Conteúdo 3"/>
          <p:cNvSpPr>
            <a:spLocks noGrp="1"/>
          </p:cNvSpPr>
          <p:nvPr>
            <p:ph sz="half" idx="2"/>
          </p:nvPr>
        </p:nvSpPr>
        <p:spPr>
          <a:xfrm>
            <a:off x="323528" y="1628800"/>
            <a:ext cx="8579296" cy="4032448"/>
          </a:xfrm>
        </p:spPr>
        <p:txBody>
          <a:bodyPr>
            <a:noAutofit/>
          </a:bodyPr>
          <a:lstStyle/>
          <a:p>
            <a:pPr marL="0" indent="0" algn="just">
              <a:buNone/>
            </a:pPr>
            <a:r>
              <a:rPr lang="pt-BR" sz="2200" b="1" dirty="0"/>
              <a:t>BDI COMO ARGUMENTO CENTRAL DA CONCESSIONÁRIA</a:t>
            </a:r>
          </a:p>
          <a:p>
            <a:pPr marL="0" indent="0" algn="just">
              <a:buNone/>
            </a:pPr>
            <a:endParaRPr lang="pt-BR" sz="2200" dirty="0" smtClean="0"/>
          </a:p>
          <a:p>
            <a:pPr algn="just" hangingPunct="0">
              <a:spcAft>
                <a:spcPts val="1200"/>
              </a:spcAft>
            </a:pPr>
            <a:r>
              <a:rPr lang="pt-BR" sz="2000" dirty="0">
                <a:latin typeface="Arial"/>
                <a:ea typeface="Times New Roman"/>
              </a:rPr>
              <a:t>A partir da análise do Quadro </a:t>
            </a:r>
            <a:r>
              <a:rPr lang="pt-BR" sz="2000" dirty="0" smtClean="0">
                <a:latin typeface="Arial"/>
                <a:ea typeface="Times New Roman"/>
              </a:rPr>
              <a:t>6 – proposta comercial (próximo slide) da </a:t>
            </a:r>
            <a:r>
              <a:rPr lang="pt-BR" sz="2000" dirty="0">
                <a:latin typeface="Arial"/>
                <a:ea typeface="Times New Roman"/>
              </a:rPr>
              <a:t>proposta comercial da empresa </a:t>
            </a:r>
            <a:r>
              <a:rPr lang="pt-BR" sz="2000" dirty="0" err="1">
                <a:latin typeface="Arial"/>
                <a:ea typeface="Times New Roman"/>
              </a:rPr>
              <a:t>Servix</a:t>
            </a:r>
            <a:r>
              <a:rPr lang="pt-BR" sz="2000" dirty="0">
                <a:latin typeface="Arial"/>
                <a:ea typeface="Times New Roman"/>
              </a:rPr>
              <a:t> é possível observar que, ao contrário do que foi afirmado na manifestação da </a:t>
            </a:r>
            <a:r>
              <a:rPr lang="pt-BR" sz="2000" dirty="0" err="1">
                <a:latin typeface="Arial"/>
                <a:ea typeface="Times New Roman"/>
              </a:rPr>
              <a:t>Rodosol</a:t>
            </a:r>
            <a:r>
              <a:rPr lang="pt-BR" sz="2000" dirty="0">
                <a:latin typeface="Arial"/>
                <a:ea typeface="Times New Roman"/>
              </a:rPr>
              <a:t>, havia previsão para despesa com profissionais vinculados à execução da obra nos demais quadros.</a:t>
            </a:r>
            <a:endParaRPr lang="pt-BR" sz="1600" dirty="0">
              <a:latin typeface="Times New Roman"/>
              <a:ea typeface="Times New Roman"/>
            </a:endParaRPr>
          </a:p>
          <a:p>
            <a:pPr marL="0" indent="0" hangingPunct="0">
              <a:spcAft>
                <a:spcPts val="0"/>
              </a:spcAft>
              <a:buNone/>
            </a:pPr>
            <a:r>
              <a:rPr lang="pt-BR" sz="1600" dirty="0">
                <a:latin typeface="Times New Roman"/>
                <a:ea typeface="Times New Roman"/>
              </a:rPr>
              <a:t> </a:t>
            </a:r>
          </a:p>
          <a:p>
            <a:pPr hangingPunct="0"/>
            <a:endParaRPr lang="pt-BR" sz="2000" dirty="0"/>
          </a:p>
          <a:p>
            <a:pPr hangingPunct="0"/>
            <a:endParaRPr lang="pt-BR" sz="2200" b="1" dirty="0"/>
          </a:p>
          <a:p>
            <a:pPr marL="0" indent="0" algn="just">
              <a:buNone/>
            </a:pPr>
            <a:endParaRPr lang="pt-BR" sz="2200" dirty="0"/>
          </a:p>
        </p:txBody>
      </p:sp>
    </p:spTree>
    <p:extLst>
      <p:ext uri="{BB962C8B-B14F-4D97-AF65-F5344CB8AC3E}">
        <p14:creationId xmlns:p14="http://schemas.microsoft.com/office/powerpoint/2010/main" val="28920878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I.   INTRODUÇÃO</a:t>
            </a:r>
            <a:endParaRPr lang="pt-BR" sz="2800" dirty="0">
              <a:solidFill>
                <a:schemeClr val="bg1"/>
              </a:solidFill>
              <a:latin typeface="Arial Black" panose="020B0A04020102020204" pitchFamily="34" charset="0"/>
            </a:endParaRPr>
          </a:p>
        </p:txBody>
      </p:sp>
      <p:sp>
        <p:nvSpPr>
          <p:cNvPr id="2" name="Título 1"/>
          <p:cNvSpPr>
            <a:spLocks noGrp="1"/>
          </p:cNvSpPr>
          <p:nvPr>
            <p:ph type="title"/>
          </p:nvPr>
        </p:nvSpPr>
        <p:spPr>
          <a:xfrm>
            <a:off x="457200" y="790714"/>
            <a:ext cx="8435280" cy="626924"/>
          </a:xfrm>
        </p:spPr>
        <p:txBody>
          <a:bodyPr>
            <a:normAutofit/>
          </a:bodyPr>
          <a:lstStyle/>
          <a:p>
            <a:pPr algn="l"/>
            <a:r>
              <a:rPr lang="pt-BR" sz="2400" b="1" dirty="0"/>
              <a:t>I</a:t>
            </a:r>
            <a:r>
              <a:rPr lang="pt-BR" sz="2400" b="1" dirty="0" smtClean="0"/>
              <a:t>.2  </a:t>
            </a:r>
            <a:r>
              <a:rPr lang="pt-BR" sz="2400" b="1" dirty="0"/>
              <a:t>Da Construção da Terceira Ponte ao Contrato de Concessão</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988840"/>
            <a:ext cx="8640960" cy="41389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tângulo 2"/>
          <p:cNvSpPr/>
          <p:nvPr/>
        </p:nvSpPr>
        <p:spPr>
          <a:xfrm>
            <a:off x="323528" y="1556008"/>
            <a:ext cx="6768752" cy="369332"/>
          </a:xfrm>
          <a:prstGeom prst="rect">
            <a:avLst/>
          </a:prstGeom>
        </p:spPr>
        <p:txBody>
          <a:bodyPr wrap="square">
            <a:spAutoFit/>
          </a:bodyPr>
          <a:lstStyle/>
          <a:p>
            <a:pPr lvl="0"/>
            <a:r>
              <a:rPr lang="pt-BR" b="1" u="sng" dirty="0"/>
              <a:t>O Sistema Rodovia do Sol – traçado da proposta comercial (=edital)</a:t>
            </a:r>
          </a:p>
        </p:txBody>
      </p:sp>
    </p:spTree>
    <p:extLst>
      <p:ext uri="{BB962C8B-B14F-4D97-AF65-F5344CB8AC3E}">
        <p14:creationId xmlns:p14="http://schemas.microsoft.com/office/powerpoint/2010/main" val="2071505738"/>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III.   DAS IRREGULARIDADES</a:t>
            </a:r>
            <a:endParaRPr lang="pt-BR" sz="2800" dirty="0">
              <a:solidFill>
                <a:schemeClr val="bg1"/>
              </a:solidFill>
              <a:latin typeface="Arial Black" panose="020B0A04020102020204" pitchFamily="34" charset="0"/>
            </a:endParaRPr>
          </a:p>
        </p:txBody>
      </p:sp>
      <p:sp>
        <p:nvSpPr>
          <p:cNvPr id="2" name="Título 1"/>
          <p:cNvSpPr>
            <a:spLocks noGrp="1"/>
          </p:cNvSpPr>
          <p:nvPr>
            <p:ph type="title"/>
          </p:nvPr>
        </p:nvSpPr>
        <p:spPr>
          <a:xfrm>
            <a:off x="251520" y="908720"/>
            <a:ext cx="8640960" cy="622062"/>
          </a:xfrm>
        </p:spPr>
        <p:txBody>
          <a:bodyPr>
            <a:noAutofit/>
          </a:bodyPr>
          <a:lstStyle/>
          <a:p>
            <a:pPr marL="457200" indent="-457200" algn="l"/>
            <a:r>
              <a:rPr lang="pt-BR" sz="2400" b="1" dirty="0" smtClean="0"/>
              <a:t>16    </a:t>
            </a:r>
            <a:r>
              <a:rPr lang="pt-BR" sz="2400" b="1" dirty="0" err="1"/>
              <a:t>Sobrepreço</a:t>
            </a:r>
            <a:r>
              <a:rPr lang="pt-BR" sz="2400" b="1" dirty="0"/>
              <a:t> da Tarifa Básica de Pedágio</a:t>
            </a:r>
          </a:p>
        </p:txBody>
      </p:sp>
      <p:sp>
        <p:nvSpPr>
          <p:cNvPr id="4" name="Espaço Reservado para Conteúdo 3"/>
          <p:cNvSpPr>
            <a:spLocks noGrp="1"/>
          </p:cNvSpPr>
          <p:nvPr>
            <p:ph sz="half" idx="2"/>
          </p:nvPr>
        </p:nvSpPr>
        <p:spPr>
          <a:xfrm>
            <a:off x="323528" y="1484784"/>
            <a:ext cx="8579296" cy="4032448"/>
          </a:xfrm>
        </p:spPr>
        <p:txBody>
          <a:bodyPr>
            <a:noAutofit/>
          </a:bodyPr>
          <a:lstStyle/>
          <a:p>
            <a:pPr marL="0" indent="0" algn="just">
              <a:buNone/>
            </a:pPr>
            <a:r>
              <a:rPr lang="pt-BR" sz="1800" dirty="0" smtClean="0"/>
              <a:t>Quadro 6</a:t>
            </a:r>
            <a:endParaRPr lang="pt-BR" sz="18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844824"/>
            <a:ext cx="8501508" cy="4006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osca 5"/>
          <p:cNvSpPr/>
          <p:nvPr/>
        </p:nvSpPr>
        <p:spPr>
          <a:xfrm>
            <a:off x="179512" y="2420888"/>
            <a:ext cx="5472608" cy="3816424"/>
          </a:xfrm>
          <a:prstGeom prst="donut">
            <a:avLst>
              <a:gd name="adj" fmla="val 362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Tree>
    <p:extLst>
      <p:ext uri="{BB962C8B-B14F-4D97-AF65-F5344CB8AC3E}">
        <p14:creationId xmlns:p14="http://schemas.microsoft.com/office/powerpoint/2010/main" val="2458783395"/>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III.   DAS IRREGULARIDADES</a:t>
            </a:r>
            <a:endParaRPr lang="pt-BR" sz="2800" dirty="0">
              <a:solidFill>
                <a:schemeClr val="bg1"/>
              </a:solidFill>
              <a:latin typeface="Arial Black" panose="020B0A04020102020204" pitchFamily="34" charset="0"/>
            </a:endParaRPr>
          </a:p>
        </p:txBody>
      </p:sp>
      <p:sp>
        <p:nvSpPr>
          <p:cNvPr id="2" name="Título 1"/>
          <p:cNvSpPr>
            <a:spLocks noGrp="1"/>
          </p:cNvSpPr>
          <p:nvPr>
            <p:ph type="title"/>
          </p:nvPr>
        </p:nvSpPr>
        <p:spPr>
          <a:xfrm>
            <a:off x="251520" y="908720"/>
            <a:ext cx="8640960" cy="622062"/>
          </a:xfrm>
        </p:spPr>
        <p:txBody>
          <a:bodyPr>
            <a:noAutofit/>
          </a:bodyPr>
          <a:lstStyle/>
          <a:p>
            <a:pPr marL="457200" indent="-457200" algn="l"/>
            <a:r>
              <a:rPr lang="pt-BR" sz="2400" b="1" dirty="0" smtClean="0"/>
              <a:t>16    </a:t>
            </a:r>
            <a:r>
              <a:rPr lang="pt-BR" sz="2400" b="1" dirty="0" err="1"/>
              <a:t>Sobrepreço</a:t>
            </a:r>
            <a:r>
              <a:rPr lang="pt-BR" sz="2400" b="1" dirty="0"/>
              <a:t> da Tarifa Básica de Pedágio</a:t>
            </a:r>
          </a:p>
        </p:txBody>
      </p:sp>
      <p:sp>
        <p:nvSpPr>
          <p:cNvPr id="4" name="Espaço Reservado para Conteúdo 3"/>
          <p:cNvSpPr>
            <a:spLocks noGrp="1"/>
          </p:cNvSpPr>
          <p:nvPr>
            <p:ph sz="half" idx="2"/>
          </p:nvPr>
        </p:nvSpPr>
        <p:spPr>
          <a:xfrm>
            <a:off x="323528" y="1628800"/>
            <a:ext cx="8579296" cy="4032448"/>
          </a:xfrm>
        </p:spPr>
        <p:txBody>
          <a:bodyPr>
            <a:noAutofit/>
          </a:bodyPr>
          <a:lstStyle/>
          <a:p>
            <a:pPr marL="0" indent="0" algn="just">
              <a:buNone/>
            </a:pPr>
            <a:r>
              <a:rPr lang="pt-BR" sz="2200" b="1" dirty="0"/>
              <a:t>BDI COMO ARGUMENTO CENTRAL DA CONCESSIONÁRIA</a:t>
            </a:r>
          </a:p>
          <a:p>
            <a:pPr marL="0" indent="0" algn="just">
              <a:buNone/>
            </a:pPr>
            <a:endParaRPr lang="pt-BR" sz="2200" dirty="0" smtClean="0"/>
          </a:p>
          <a:p>
            <a:pPr hangingPunct="0">
              <a:spcAft>
                <a:spcPts val="1200"/>
              </a:spcAft>
            </a:pPr>
            <a:r>
              <a:rPr lang="pt-BR" sz="2200" dirty="0"/>
              <a:t>A partir da análise do Quadro 6 – proposta comercial </a:t>
            </a:r>
            <a:r>
              <a:rPr lang="pt-BR" sz="2200" dirty="0" smtClean="0"/>
              <a:t>(slide</a:t>
            </a:r>
            <a:r>
              <a:rPr lang="pt-BR" sz="2200" dirty="0"/>
              <a:t>) da proposta comercial da empresa </a:t>
            </a:r>
            <a:r>
              <a:rPr lang="pt-BR" sz="2200" dirty="0" err="1"/>
              <a:t>Servix</a:t>
            </a:r>
            <a:r>
              <a:rPr lang="pt-BR" sz="2200" dirty="0"/>
              <a:t> é possível observar que, ao contrário do que foi afirmado na manifestação da </a:t>
            </a:r>
            <a:r>
              <a:rPr lang="pt-BR" sz="2200" dirty="0" err="1"/>
              <a:t>Rodosol</a:t>
            </a:r>
            <a:r>
              <a:rPr lang="pt-BR" sz="2200" dirty="0"/>
              <a:t>, havia previsão para despesa com profissionais vinculados à execução da obra nos demais quadros.</a:t>
            </a:r>
          </a:p>
          <a:p>
            <a:pPr algn="just" hangingPunct="0"/>
            <a:r>
              <a:rPr lang="pt-BR" sz="2200" dirty="0" smtClean="0"/>
              <a:t>No quadro 6 é apresentado o </a:t>
            </a:r>
            <a:r>
              <a:rPr lang="pt-BR" sz="2200" dirty="0"/>
              <a:t>item Diretoria de Operações / Conservação, os seguintes profissionais, para apenas nos cinco primeiros anos de concessão (comprovando que a previsão era a de que trabalhassem exclusivamente nas obras</a:t>
            </a:r>
            <a:r>
              <a:rPr lang="pt-BR" sz="2200" dirty="0" smtClean="0"/>
              <a:t>): Gerente </a:t>
            </a:r>
            <a:r>
              <a:rPr lang="pt-BR" sz="2200" dirty="0"/>
              <a:t>do Setor de Engenharia (Projetos e Obras</a:t>
            </a:r>
            <a:r>
              <a:rPr lang="pt-BR" sz="2200" dirty="0" smtClean="0"/>
              <a:t>); Encarregado Geral; Encarregado </a:t>
            </a:r>
            <a:r>
              <a:rPr lang="pt-BR" sz="2200" dirty="0"/>
              <a:t>Pavimentação</a:t>
            </a:r>
            <a:r>
              <a:rPr lang="pt-BR" sz="2200" dirty="0" smtClean="0"/>
              <a:t>; Encarregado </a:t>
            </a:r>
            <a:r>
              <a:rPr lang="pt-BR" sz="2200" dirty="0"/>
              <a:t>Construção Civil</a:t>
            </a:r>
            <a:r>
              <a:rPr lang="pt-BR" sz="2200" dirty="0" smtClean="0"/>
              <a:t>; entre outros</a:t>
            </a:r>
            <a:endParaRPr lang="pt-BR" sz="2000" dirty="0"/>
          </a:p>
          <a:p>
            <a:pPr hangingPunct="0"/>
            <a:endParaRPr lang="pt-BR" sz="2200" b="1" dirty="0"/>
          </a:p>
          <a:p>
            <a:pPr marL="0" indent="0" algn="just">
              <a:buNone/>
            </a:pPr>
            <a:endParaRPr lang="pt-BR" sz="2200" dirty="0"/>
          </a:p>
        </p:txBody>
      </p:sp>
    </p:spTree>
    <p:extLst>
      <p:ext uri="{BB962C8B-B14F-4D97-AF65-F5344CB8AC3E}">
        <p14:creationId xmlns:p14="http://schemas.microsoft.com/office/powerpoint/2010/main" val="4222708423"/>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III.   DAS IRREGULARIDADES</a:t>
            </a:r>
            <a:endParaRPr lang="pt-BR" sz="2800" dirty="0">
              <a:solidFill>
                <a:schemeClr val="bg1"/>
              </a:solidFill>
              <a:latin typeface="Arial Black" panose="020B0A04020102020204" pitchFamily="34" charset="0"/>
            </a:endParaRPr>
          </a:p>
        </p:txBody>
      </p:sp>
      <p:sp>
        <p:nvSpPr>
          <p:cNvPr id="2" name="Título 1"/>
          <p:cNvSpPr>
            <a:spLocks noGrp="1"/>
          </p:cNvSpPr>
          <p:nvPr>
            <p:ph type="title"/>
          </p:nvPr>
        </p:nvSpPr>
        <p:spPr>
          <a:xfrm>
            <a:off x="251520" y="908720"/>
            <a:ext cx="8640960" cy="622062"/>
          </a:xfrm>
        </p:spPr>
        <p:txBody>
          <a:bodyPr>
            <a:noAutofit/>
          </a:bodyPr>
          <a:lstStyle/>
          <a:p>
            <a:pPr marL="457200" indent="-457200" algn="l"/>
            <a:r>
              <a:rPr lang="pt-BR" sz="2400" b="1" dirty="0" smtClean="0"/>
              <a:t>16    </a:t>
            </a:r>
            <a:r>
              <a:rPr lang="pt-BR" sz="2400" b="1" dirty="0" err="1"/>
              <a:t>Sobrepreço</a:t>
            </a:r>
            <a:r>
              <a:rPr lang="pt-BR" sz="2400" b="1" dirty="0"/>
              <a:t> da Tarifa Básica de Pedágio</a:t>
            </a:r>
          </a:p>
        </p:txBody>
      </p:sp>
      <p:sp>
        <p:nvSpPr>
          <p:cNvPr id="4" name="Espaço Reservado para Conteúdo 3"/>
          <p:cNvSpPr>
            <a:spLocks noGrp="1"/>
          </p:cNvSpPr>
          <p:nvPr>
            <p:ph sz="half" idx="2"/>
          </p:nvPr>
        </p:nvSpPr>
        <p:spPr>
          <a:xfrm>
            <a:off x="323528" y="1628800"/>
            <a:ext cx="8579296" cy="4032448"/>
          </a:xfrm>
        </p:spPr>
        <p:txBody>
          <a:bodyPr>
            <a:noAutofit/>
          </a:bodyPr>
          <a:lstStyle/>
          <a:p>
            <a:pPr marL="0" indent="0" algn="just">
              <a:buNone/>
            </a:pPr>
            <a:r>
              <a:rPr lang="pt-BR" sz="2200" b="1" dirty="0"/>
              <a:t>BDI COMO ARGUMENTO CENTRAL DA CONCESSIONÁRIA</a:t>
            </a:r>
          </a:p>
          <a:p>
            <a:pPr marL="0" indent="0" algn="just">
              <a:buNone/>
            </a:pPr>
            <a:endParaRPr lang="pt-BR" sz="2200" dirty="0" smtClean="0"/>
          </a:p>
          <a:p>
            <a:pPr algn="just" hangingPunct="0">
              <a:spcAft>
                <a:spcPts val="1200"/>
              </a:spcAft>
            </a:pPr>
            <a:r>
              <a:rPr lang="pt-BR" sz="2000" dirty="0"/>
              <a:t>A partir da análise do Quadro 6 – proposta comercial </a:t>
            </a:r>
            <a:r>
              <a:rPr lang="pt-BR" sz="2000" dirty="0" smtClean="0"/>
              <a:t>(slide</a:t>
            </a:r>
            <a:r>
              <a:rPr lang="pt-BR" sz="2000" dirty="0"/>
              <a:t>) da proposta comercial da empresa </a:t>
            </a:r>
            <a:r>
              <a:rPr lang="pt-BR" sz="2000" dirty="0" err="1"/>
              <a:t>Servix</a:t>
            </a:r>
            <a:r>
              <a:rPr lang="pt-BR" sz="2000" dirty="0"/>
              <a:t> é possível observar que, ao contrário do que foi afirmado na manifestação da </a:t>
            </a:r>
            <a:r>
              <a:rPr lang="pt-BR" sz="2000" dirty="0" err="1"/>
              <a:t>Rodosol</a:t>
            </a:r>
            <a:r>
              <a:rPr lang="pt-BR" sz="2000" dirty="0"/>
              <a:t>, havia previsão para despesa com profissionais vinculados à execução da obra nos demais quadros.</a:t>
            </a:r>
          </a:p>
          <a:p>
            <a:pPr algn="just" hangingPunct="0"/>
            <a:r>
              <a:rPr lang="pt-BR" sz="2000" dirty="0" smtClean="0"/>
              <a:t>No quadro 6 é apresentado o </a:t>
            </a:r>
            <a:r>
              <a:rPr lang="pt-BR" sz="2000" dirty="0"/>
              <a:t>item </a:t>
            </a:r>
            <a:r>
              <a:rPr lang="pt-BR" sz="2000" b="1" dirty="0"/>
              <a:t>Diretoria de </a:t>
            </a:r>
            <a:r>
              <a:rPr lang="pt-BR" sz="2000" b="1" dirty="0" smtClean="0"/>
              <a:t>Operações/ </a:t>
            </a:r>
            <a:r>
              <a:rPr lang="pt-BR" sz="2000" b="1" dirty="0"/>
              <a:t>Conservação</a:t>
            </a:r>
            <a:r>
              <a:rPr lang="pt-BR" sz="2000" dirty="0"/>
              <a:t>, os seguintes profissionais, </a:t>
            </a:r>
            <a:r>
              <a:rPr lang="pt-BR" sz="2000" b="1" dirty="0"/>
              <a:t>para apenas nos cinco primeiros anos </a:t>
            </a:r>
            <a:r>
              <a:rPr lang="pt-BR" sz="2000" dirty="0"/>
              <a:t>de concessão (comprovando que a previsão era a de que trabalhassem exclusivamente nas obras</a:t>
            </a:r>
            <a:r>
              <a:rPr lang="pt-BR" sz="2000" dirty="0" smtClean="0"/>
              <a:t>): Gerente </a:t>
            </a:r>
            <a:r>
              <a:rPr lang="pt-BR" sz="2000" dirty="0"/>
              <a:t>do Setor de Engenharia (Projetos e Obras</a:t>
            </a:r>
            <a:r>
              <a:rPr lang="pt-BR" sz="2000" dirty="0" smtClean="0"/>
              <a:t>); Encarregado Geral; Encarregado </a:t>
            </a:r>
            <a:r>
              <a:rPr lang="pt-BR" sz="2000" dirty="0"/>
              <a:t>Pavimentação</a:t>
            </a:r>
            <a:r>
              <a:rPr lang="pt-BR" sz="2000" dirty="0" smtClean="0"/>
              <a:t>; Encarregado </a:t>
            </a:r>
            <a:r>
              <a:rPr lang="pt-BR" sz="2000" dirty="0"/>
              <a:t>Construção Civil</a:t>
            </a:r>
            <a:r>
              <a:rPr lang="pt-BR" sz="2000" dirty="0" smtClean="0"/>
              <a:t>; entre outros</a:t>
            </a:r>
            <a:endParaRPr lang="pt-BR" sz="2000" dirty="0"/>
          </a:p>
          <a:p>
            <a:pPr hangingPunct="0"/>
            <a:endParaRPr lang="pt-BR" sz="2200" b="1" dirty="0"/>
          </a:p>
          <a:p>
            <a:pPr marL="0" indent="0" algn="just">
              <a:buNone/>
            </a:pPr>
            <a:endParaRPr lang="pt-BR" sz="2200" dirty="0"/>
          </a:p>
        </p:txBody>
      </p:sp>
    </p:spTree>
    <p:extLst>
      <p:ext uri="{BB962C8B-B14F-4D97-AF65-F5344CB8AC3E}">
        <p14:creationId xmlns:p14="http://schemas.microsoft.com/office/powerpoint/2010/main" val="2045623209"/>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III.   DAS IRREGULARIDADES</a:t>
            </a:r>
            <a:endParaRPr lang="pt-BR" sz="2800" dirty="0">
              <a:solidFill>
                <a:schemeClr val="bg1"/>
              </a:solidFill>
              <a:latin typeface="Arial Black" panose="020B0A04020102020204" pitchFamily="34" charset="0"/>
            </a:endParaRPr>
          </a:p>
        </p:txBody>
      </p:sp>
      <p:sp>
        <p:nvSpPr>
          <p:cNvPr id="2" name="Título 1"/>
          <p:cNvSpPr>
            <a:spLocks noGrp="1"/>
          </p:cNvSpPr>
          <p:nvPr>
            <p:ph type="title"/>
          </p:nvPr>
        </p:nvSpPr>
        <p:spPr>
          <a:xfrm>
            <a:off x="251520" y="908720"/>
            <a:ext cx="8640960" cy="622062"/>
          </a:xfrm>
        </p:spPr>
        <p:txBody>
          <a:bodyPr>
            <a:noAutofit/>
          </a:bodyPr>
          <a:lstStyle/>
          <a:p>
            <a:pPr marL="457200" indent="-457200" algn="l"/>
            <a:r>
              <a:rPr lang="pt-BR" sz="2400" b="1" dirty="0" smtClean="0"/>
              <a:t>16    </a:t>
            </a:r>
            <a:r>
              <a:rPr lang="pt-BR" sz="2400" b="1" dirty="0" err="1"/>
              <a:t>Sobrepreço</a:t>
            </a:r>
            <a:r>
              <a:rPr lang="pt-BR" sz="2400" b="1" dirty="0"/>
              <a:t> da Tarifa Básica de Pedágio</a:t>
            </a:r>
          </a:p>
        </p:txBody>
      </p:sp>
      <p:sp>
        <p:nvSpPr>
          <p:cNvPr id="4" name="Espaço Reservado para Conteúdo 3"/>
          <p:cNvSpPr>
            <a:spLocks noGrp="1"/>
          </p:cNvSpPr>
          <p:nvPr>
            <p:ph sz="half" idx="2"/>
          </p:nvPr>
        </p:nvSpPr>
        <p:spPr>
          <a:xfrm>
            <a:off x="323528" y="1628800"/>
            <a:ext cx="8579296" cy="4032448"/>
          </a:xfrm>
        </p:spPr>
        <p:txBody>
          <a:bodyPr>
            <a:noAutofit/>
          </a:bodyPr>
          <a:lstStyle/>
          <a:p>
            <a:pPr marL="0" indent="0" algn="just">
              <a:buNone/>
            </a:pPr>
            <a:r>
              <a:rPr lang="pt-BR" sz="2200" b="1" dirty="0"/>
              <a:t>BDI COMO ARGUMENTO CENTRAL DA CONCESSIONÁRIA</a:t>
            </a:r>
          </a:p>
          <a:p>
            <a:pPr marL="0" indent="0" algn="just">
              <a:buNone/>
            </a:pPr>
            <a:endParaRPr lang="pt-BR" sz="2200" dirty="0" smtClean="0"/>
          </a:p>
          <a:p>
            <a:pPr algn="just" hangingPunct="0"/>
            <a:r>
              <a:rPr lang="pt-BR" sz="2000" dirty="0"/>
              <a:t>F</a:t>
            </a:r>
            <a:r>
              <a:rPr lang="pt-BR" sz="2000" dirty="0" smtClean="0"/>
              <a:t>ica </a:t>
            </a:r>
            <a:r>
              <a:rPr lang="pt-BR" sz="2000" dirty="0"/>
              <a:t>evidenciado que a alegação de que na proposta de preços não possuía o dimensionamento dos profissionais vinculados à execução das obras não deve prosperar.</a:t>
            </a:r>
          </a:p>
          <a:p>
            <a:pPr hangingPunct="0"/>
            <a:endParaRPr lang="pt-BR" sz="2200" b="1" dirty="0"/>
          </a:p>
          <a:p>
            <a:pPr algn="just" hangingPunct="0"/>
            <a:r>
              <a:rPr lang="pt-BR" sz="2000" dirty="0"/>
              <a:t>No </a:t>
            </a:r>
            <a:r>
              <a:rPr lang="pt-BR" sz="2000" b="1" dirty="0"/>
              <a:t>Quadro 5 – </a:t>
            </a:r>
            <a:r>
              <a:rPr lang="pt-BR" sz="2000" b="1" dirty="0" smtClean="0"/>
              <a:t>Investimentos</a:t>
            </a:r>
            <a:r>
              <a:rPr lang="pt-BR" sz="2000" dirty="0" smtClean="0"/>
              <a:t> (próximo slide) é </a:t>
            </a:r>
            <a:r>
              <a:rPr lang="pt-BR" sz="2000" dirty="0"/>
              <a:t>apresentado o Cronograma Financeiro dos Investimentos, que informa ano a ano, os valores dos investimentos nas obras. Fica evidenciado que o prazo para a conclusão das obras era de cinco anos, uma vez que todas as despesas (</a:t>
            </a:r>
            <a:r>
              <a:rPr lang="pt-BR" sz="2000" b="1" dirty="0"/>
              <a:t>exceto os itens 1.8 Recuperação e modernização da Terceira Ponte e 1.9. Conservação Especial</a:t>
            </a:r>
            <a:r>
              <a:rPr lang="pt-BR" sz="2000" dirty="0"/>
              <a:t>) se concentram nos cinco primeiros anos da </a:t>
            </a:r>
            <a:r>
              <a:rPr lang="pt-BR" sz="2000" dirty="0" smtClean="0"/>
              <a:t>concessão; </a:t>
            </a:r>
            <a:endParaRPr lang="pt-BR" sz="2000" dirty="0"/>
          </a:p>
          <a:p>
            <a:pPr marL="0" indent="0" algn="just">
              <a:buNone/>
            </a:pPr>
            <a:endParaRPr lang="pt-BR" sz="2200" dirty="0"/>
          </a:p>
        </p:txBody>
      </p:sp>
    </p:spTree>
    <p:extLst>
      <p:ext uri="{BB962C8B-B14F-4D97-AF65-F5344CB8AC3E}">
        <p14:creationId xmlns:p14="http://schemas.microsoft.com/office/powerpoint/2010/main" val="2251492311"/>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III.   DAS IRREGULARIDADES</a:t>
            </a:r>
            <a:endParaRPr lang="pt-BR" sz="2800" dirty="0">
              <a:solidFill>
                <a:schemeClr val="bg1"/>
              </a:solidFill>
              <a:latin typeface="Arial Black" panose="020B0A04020102020204" pitchFamily="34" charset="0"/>
            </a:endParaRPr>
          </a:p>
        </p:txBody>
      </p:sp>
      <p:sp>
        <p:nvSpPr>
          <p:cNvPr id="2" name="Título 1"/>
          <p:cNvSpPr>
            <a:spLocks noGrp="1"/>
          </p:cNvSpPr>
          <p:nvPr>
            <p:ph type="title"/>
          </p:nvPr>
        </p:nvSpPr>
        <p:spPr>
          <a:xfrm>
            <a:off x="251520" y="908720"/>
            <a:ext cx="8640960" cy="622062"/>
          </a:xfrm>
        </p:spPr>
        <p:txBody>
          <a:bodyPr>
            <a:noAutofit/>
          </a:bodyPr>
          <a:lstStyle/>
          <a:p>
            <a:pPr marL="457200" indent="-457200" algn="l"/>
            <a:r>
              <a:rPr lang="pt-BR" sz="2400" b="1" dirty="0" smtClean="0"/>
              <a:t>16    </a:t>
            </a:r>
            <a:r>
              <a:rPr lang="pt-BR" sz="2400" b="1" dirty="0" err="1"/>
              <a:t>Sobrepreço</a:t>
            </a:r>
            <a:r>
              <a:rPr lang="pt-BR" sz="2400" b="1" dirty="0"/>
              <a:t> da Tarifa Básica de Pedágio</a:t>
            </a:r>
          </a:p>
        </p:txBody>
      </p:sp>
      <p:sp>
        <p:nvSpPr>
          <p:cNvPr id="4" name="Espaço Reservado para Conteúdo 3"/>
          <p:cNvSpPr>
            <a:spLocks noGrp="1"/>
          </p:cNvSpPr>
          <p:nvPr>
            <p:ph sz="half" idx="2"/>
          </p:nvPr>
        </p:nvSpPr>
        <p:spPr>
          <a:xfrm>
            <a:off x="323528" y="1628800"/>
            <a:ext cx="8579296" cy="4032448"/>
          </a:xfrm>
        </p:spPr>
        <p:txBody>
          <a:bodyPr>
            <a:noAutofit/>
          </a:bodyPr>
          <a:lstStyle/>
          <a:p>
            <a:pPr marL="0" indent="0" algn="just">
              <a:buNone/>
            </a:pPr>
            <a:endParaRPr lang="pt-BR" sz="2200" dirty="0" smtClean="0"/>
          </a:p>
          <a:p>
            <a:pPr marL="0" indent="0" algn="just">
              <a:buNone/>
            </a:pPr>
            <a:endParaRPr lang="pt-BR" sz="22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700808"/>
            <a:ext cx="7344816" cy="4302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osca 4"/>
          <p:cNvSpPr/>
          <p:nvPr/>
        </p:nvSpPr>
        <p:spPr>
          <a:xfrm>
            <a:off x="4067944" y="2132856"/>
            <a:ext cx="4032448" cy="4032448"/>
          </a:xfrm>
          <a:prstGeom prst="donut">
            <a:avLst>
              <a:gd name="adj" fmla="val 362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Tree>
    <p:extLst>
      <p:ext uri="{BB962C8B-B14F-4D97-AF65-F5344CB8AC3E}">
        <p14:creationId xmlns:p14="http://schemas.microsoft.com/office/powerpoint/2010/main" val="110828284"/>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III.   DAS IRREGULARIDADES</a:t>
            </a:r>
            <a:endParaRPr lang="pt-BR" sz="2800" dirty="0">
              <a:solidFill>
                <a:schemeClr val="bg1"/>
              </a:solidFill>
              <a:latin typeface="Arial Black" panose="020B0A04020102020204" pitchFamily="34" charset="0"/>
            </a:endParaRPr>
          </a:p>
        </p:txBody>
      </p:sp>
      <p:sp>
        <p:nvSpPr>
          <p:cNvPr id="2" name="Título 1"/>
          <p:cNvSpPr>
            <a:spLocks noGrp="1"/>
          </p:cNvSpPr>
          <p:nvPr>
            <p:ph type="title"/>
          </p:nvPr>
        </p:nvSpPr>
        <p:spPr>
          <a:xfrm>
            <a:off x="251520" y="908720"/>
            <a:ext cx="8640960" cy="622062"/>
          </a:xfrm>
        </p:spPr>
        <p:txBody>
          <a:bodyPr>
            <a:noAutofit/>
          </a:bodyPr>
          <a:lstStyle/>
          <a:p>
            <a:pPr marL="457200" indent="-457200" algn="l"/>
            <a:r>
              <a:rPr lang="pt-BR" sz="2400" b="1" dirty="0" smtClean="0"/>
              <a:t>16    </a:t>
            </a:r>
            <a:r>
              <a:rPr lang="pt-BR" sz="2400" b="1" dirty="0" err="1"/>
              <a:t>Sobrepreço</a:t>
            </a:r>
            <a:r>
              <a:rPr lang="pt-BR" sz="2400" b="1" dirty="0"/>
              <a:t> da Tarifa Básica de Pedágio</a:t>
            </a:r>
          </a:p>
        </p:txBody>
      </p:sp>
      <p:sp>
        <p:nvSpPr>
          <p:cNvPr id="4" name="Espaço Reservado para Conteúdo 3"/>
          <p:cNvSpPr>
            <a:spLocks noGrp="1"/>
          </p:cNvSpPr>
          <p:nvPr>
            <p:ph sz="half" idx="2"/>
          </p:nvPr>
        </p:nvSpPr>
        <p:spPr>
          <a:xfrm>
            <a:off x="323528" y="1628800"/>
            <a:ext cx="8579296" cy="4032448"/>
          </a:xfrm>
        </p:spPr>
        <p:txBody>
          <a:bodyPr>
            <a:noAutofit/>
          </a:bodyPr>
          <a:lstStyle/>
          <a:p>
            <a:pPr marL="0" indent="0" algn="just">
              <a:buNone/>
            </a:pPr>
            <a:r>
              <a:rPr lang="pt-BR" b="1" u="sng" dirty="0" smtClean="0"/>
              <a:t>Conclusão</a:t>
            </a:r>
          </a:p>
          <a:p>
            <a:pPr marL="0" indent="0" algn="just">
              <a:buNone/>
            </a:pPr>
            <a:endParaRPr lang="pt-BR" sz="2000" b="1" dirty="0"/>
          </a:p>
          <a:p>
            <a:pPr algn="just"/>
            <a:r>
              <a:rPr lang="pt-BR" b="1" dirty="0"/>
              <a:t>R</a:t>
            </a:r>
            <a:r>
              <a:rPr lang="pt-BR" b="1" dirty="0" smtClean="0"/>
              <a:t>esta </a:t>
            </a:r>
            <a:r>
              <a:rPr lang="pt-BR" b="1" dirty="0"/>
              <a:t>caracterizado o </a:t>
            </a:r>
            <a:r>
              <a:rPr lang="pt-BR" b="1" dirty="0" err="1"/>
              <a:t>sobrepreço</a:t>
            </a:r>
            <a:r>
              <a:rPr lang="pt-BR" b="1" dirty="0"/>
              <a:t> apurado</a:t>
            </a:r>
            <a:r>
              <a:rPr lang="pt-BR" dirty="0"/>
              <a:t>, demonstrando que, a despeito da argumentação da notificada, </a:t>
            </a:r>
            <a:r>
              <a:rPr lang="pt-BR" b="1" dirty="0"/>
              <a:t>os cálculos realizados pela equipe de auditagem estão corretos e merecem ser mantidos </a:t>
            </a:r>
            <a:r>
              <a:rPr lang="pt-BR" b="1" dirty="0" smtClean="0"/>
              <a:t>integralmente</a:t>
            </a:r>
            <a:r>
              <a:rPr lang="pt-BR" sz="2000" b="1" dirty="0" smtClean="0"/>
              <a:t>.</a:t>
            </a:r>
            <a:endParaRPr lang="pt-BR" sz="2200" dirty="0"/>
          </a:p>
        </p:txBody>
      </p:sp>
    </p:spTree>
    <p:extLst>
      <p:ext uri="{BB962C8B-B14F-4D97-AF65-F5344CB8AC3E}">
        <p14:creationId xmlns:p14="http://schemas.microsoft.com/office/powerpoint/2010/main" val="3737056547"/>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III.   DAS IRREGULARIDADES</a:t>
            </a:r>
            <a:endParaRPr lang="pt-BR" sz="2800" dirty="0">
              <a:solidFill>
                <a:schemeClr val="bg1"/>
              </a:solidFill>
              <a:latin typeface="Arial Black" panose="020B0A04020102020204" pitchFamily="34" charset="0"/>
            </a:endParaRPr>
          </a:p>
        </p:txBody>
      </p:sp>
      <p:sp>
        <p:nvSpPr>
          <p:cNvPr id="4" name="Espaço Reservado para Conteúdo 3"/>
          <p:cNvSpPr>
            <a:spLocks noGrp="1"/>
          </p:cNvSpPr>
          <p:nvPr>
            <p:ph sz="half" idx="2"/>
          </p:nvPr>
        </p:nvSpPr>
        <p:spPr>
          <a:xfrm>
            <a:off x="467544" y="1412776"/>
            <a:ext cx="8579296" cy="3888432"/>
          </a:xfrm>
        </p:spPr>
        <p:txBody>
          <a:bodyPr>
            <a:noAutofit/>
          </a:bodyPr>
          <a:lstStyle/>
          <a:p>
            <a:pPr marL="0" lvl="1" indent="0" algn="ctr">
              <a:buNone/>
            </a:pPr>
            <a:r>
              <a:rPr lang="pt-BR" sz="4000" b="1" dirty="0" smtClean="0">
                <a:solidFill>
                  <a:prstClr val="black"/>
                </a:solidFill>
              </a:rPr>
              <a:t>17   </a:t>
            </a:r>
          </a:p>
          <a:p>
            <a:pPr marL="0" lvl="1" indent="0" algn="ctr">
              <a:buNone/>
            </a:pPr>
            <a:endParaRPr lang="pt-BR" sz="4000" b="1" dirty="0" smtClean="0">
              <a:solidFill>
                <a:prstClr val="black"/>
              </a:solidFill>
            </a:endParaRPr>
          </a:p>
          <a:p>
            <a:pPr marL="0" lvl="1" indent="0" algn="ctr">
              <a:buNone/>
            </a:pPr>
            <a:r>
              <a:rPr lang="pt-BR" sz="4000" b="1" dirty="0" smtClean="0"/>
              <a:t>Desequilíbrio </a:t>
            </a:r>
            <a:r>
              <a:rPr lang="pt-BR" sz="4000" b="1" dirty="0"/>
              <a:t>econômico-financeiro da Concessão do </a:t>
            </a:r>
            <a:r>
              <a:rPr lang="pt-BR" sz="4000" b="1" dirty="0" smtClean="0"/>
              <a:t>Sistema </a:t>
            </a:r>
            <a:r>
              <a:rPr lang="pt-BR" sz="4000" b="1" dirty="0"/>
              <a:t>Rodovia do Sol</a:t>
            </a:r>
            <a:endParaRPr lang="pt-BR" sz="2200" dirty="0"/>
          </a:p>
        </p:txBody>
      </p:sp>
    </p:spTree>
    <p:extLst>
      <p:ext uri="{BB962C8B-B14F-4D97-AF65-F5344CB8AC3E}">
        <p14:creationId xmlns:p14="http://schemas.microsoft.com/office/powerpoint/2010/main" val="1486076068"/>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III.   DAS IRREGULARIDADES</a:t>
            </a:r>
            <a:endParaRPr lang="pt-BR" sz="2800" dirty="0">
              <a:solidFill>
                <a:schemeClr val="bg1"/>
              </a:solidFill>
              <a:latin typeface="Arial Black" panose="020B0A04020102020204" pitchFamily="34" charset="0"/>
            </a:endParaRPr>
          </a:p>
        </p:txBody>
      </p:sp>
      <p:sp>
        <p:nvSpPr>
          <p:cNvPr id="2" name="Título 1"/>
          <p:cNvSpPr>
            <a:spLocks noGrp="1"/>
          </p:cNvSpPr>
          <p:nvPr>
            <p:ph type="title"/>
          </p:nvPr>
        </p:nvSpPr>
        <p:spPr>
          <a:xfrm>
            <a:off x="251520" y="1268760"/>
            <a:ext cx="8640960" cy="622062"/>
          </a:xfrm>
        </p:spPr>
        <p:txBody>
          <a:bodyPr>
            <a:noAutofit/>
          </a:bodyPr>
          <a:lstStyle/>
          <a:p>
            <a:pPr marL="457200" indent="-457200" algn="l"/>
            <a:r>
              <a:rPr lang="pt-BR" sz="2400" b="1" dirty="0" smtClean="0"/>
              <a:t>17   </a:t>
            </a:r>
            <a:r>
              <a:rPr lang="pt-BR" sz="2400" b="1" dirty="0"/>
              <a:t>Desequilíbrio econômico-financeiro da Concessão do 	Sistema Rodovia do Sol</a:t>
            </a:r>
            <a:r>
              <a:rPr lang="pt-BR" sz="2400" b="1" dirty="0" smtClean="0"/>
              <a:t>.</a:t>
            </a:r>
            <a:endParaRPr lang="pt-BR" sz="2400" b="1" dirty="0"/>
          </a:p>
        </p:txBody>
      </p:sp>
      <p:sp>
        <p:nvSpPr>
          <p:cNvPr id="4" name="Espaço Reservado para Conteúdo 3"/>
          <p:cNvSpPr>
            <a:spLocks noGrp="1"/>
          </p:cNvSpPr>
          <p:nvPr>
            <p:ph sz="half" idx="2"/>
          </p:nvPr>
        </p:nvSpPr>
        <p:spPr>
          <a:xfrm>
            <a:off x="323528" y="2276872"/>
            <a:ext cx="8579296" cy="4032448"/>
          </a:xfrm>
        </p:spPr>
        <p:txBody>
          <a:bodyPr>
            <a:noAutofit/>
          </a:bodyPr>
          <a:lstStyle/>
          <a:p>
            <a:pPr algn="just"/>
            <a:r>
              <a:rPr lang="pt-BR" sz="2200" dirty="0"/>
              <a:t>Essa item analisou à possibilidade, ou não, de se reequilibrar o Contrato e as formas usualmente aceitas para o alcance deste reequilíbrio;</a:t>
            </a:r>
          </a:p>
          <a:p>
            <a:pPr algn="just"/>
            <a:endParaRPr lang="pt-BR" sz="2200" dirty="0"/>
          </a:p>
          <a:p>
            <a:pPr algn="just"/>
            <a:r>
              <a:rPr lang="pt-BR" sz="2200" dirty="0"/>
              <a:t>Foram constatados </a:t>
            </a:r>
            <a:r>
              <a:rPr lang="pt-BR" sz="2200" b="1" dirty="0" smtClean="0">
                <a:solidFill>
                  <a:srgbClr val="FF0000"/>
                </a:solidFill>
              </a:rPr>
              <a:t>16 (dezesseis)</a:t>
            </a:r>
            <a:r>
              <a:rPr lang="pt-BR" sz="2200" dirty="0" smtClean="0">
                <a:solidFill>
                  <a:srgbClr val="FF0000"/>
                </a:solidFill>
              </a:rPr>
              <a:t> </a:t>
            </a:r>
            <a:r>
              <a:rPr lang="pt-BR" sz="2200" dirty="0" smtClean="0"/>
              <a:t>eventos </a:t>
            </a:r>
            <a:r>
              <a:rPr lang="pt-BR" sz="2200" dirty="0"/>
              <a:t>que causaram desequilíbrio no Contrato</a:t>
            </a:r>
            <a:r>
              <a:rPr lang="pt-BR" sz="2200" dirty="0" smtClean="0"/>
              <a:t>, </a:t>
            </a:r>
            <a:r>
              <a:rPr lang="pt-BR" sz="2200" dirty="0"/>
              <a:t>denominados, como “Ocorrências</a:t>
            </a:r>
            <a:r>
              <a:rPr lang="pt-BR" sz="2200" dirty="0" smtClean="0"/>
              <a:t>”;</a:t>
            </a:r>
          </a:p>
          <a:p>
            <a:pPr algn="just"/>
            <a:endParaRPr lang="pt-BR" sz="2200" dirty="0"/>
          </a:p>
          <a:p>
            <a:pPr algn="just"/>
            <a:r>
              <a:rPr lang="pt-BR" sz="2200" dirty="0" smtClean="0"/>
              <a:t>O desequilíbrio pode ser POSITIVO ou NEGATIVO, “favorável” ou “contra” o Poder Concedente (ou à Concessionária).</a:t>
            </a:r>
            <a:endParaRPr lang="pt-BR" sz="2200" dirty="0"/>
          </a:p>
        </p:txBody>
      </p:sp>
    </p:spTree>
    <p:extLst>
      <p:ext uri="{BB962C8B-B14F-4D97-AF65-F5344CB8AC3E}">
        <p14:creationId xmlns:p14="http://schemas.microsoft.com/office/powerpoint/2010/main" val="2297297457"/>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III.   DAS IRREGULARIDADES</a:t>
            </a:r>
            <a:endParaRPr lang="pt-BR" sz="2800" dirty="0">
              <a:solidFill>
                <a:schemeClr val="bg1"/>
              </a:solidFill>
              <a:latin typeface="Arial Black" panose="020B0A04020102020204" pitchFamily="34" charset="0"/>
            </a:endParaRPr>
          </a:p>
        </p:txBody>
      </p:sp>
      <p:sp>
        <p:nvSpPr>
          <p:cNvPr id="2" name="Título 1"/>
          <p:cNvSpPr>
            <a:spLocks noGrp="1"/>
          </p:cNvSpPr>
          <p:nvPr>
            <p:ph type="title"/>
          </p:nvPr>
        </p:nvSpPr>
        <p:spPr>
          <a:xfrm>
            <a:off x="251520" y="1268760"/>
            <a:ext cx="8640960" cy="622062"/>
          </a:xfrm>
        </p:spPr>
        <p:txBody>
          <a:bodyPr>
            <a:noAutofit/>
          </a:bodyPr>
          <a:lstStyle/>
          <a:p>
            <a:pPr marL="457200" indent="-457200" algn="l"/>
            <a:r>
              <a:rPr lang="pt-BR" sz="2400" b="1" dirty="0" smtClean="0"/>
              <a:t>17   </a:t>
            </a:r>
            <a:r>
              <a:rPr lang="pt-BR" sz="2400" b="1" dirty="0"/>
              <a:t>Desequilíbrio econômico-financeiro da Concessão do 	Sistema Rodovia do Sol</a:t>
            </a:r>
            <a:r>
              <a:rPr lang="pt-BR" sz="2400" b="1" dirty="0" smtClean="0"/>
              <a:t>.</a:t>
            </a:r>
            <a:endParaRPr lang="pt-BR" sz="2400" b="1" dirty="0"/>
          </a:p>
        </p:txBody>
      </p:sp>
      <p:sp>
        <p:nvSpPr>
          <p:cNvPr id="4" name="Espaço Reservado para Conteúdo 3"/>
          <p:cNvSpPr>
            <a:spLocks noGrp="1"/>
          </p:cNvSpPr>
          <p:nvPr>
            <p:ph sz="half" idx="2"/>
          </p:nvPr>
        </p:nvSpPr>
        <p:spPr>
          <a:xfrm>
            <a:off x="477888" y="1988840"/>
            <a:ext cx="8579296" cy="4032448"/>
          </a:xfrm>
        </p:spPr>
        <p:txBody>
          <a:bodyPr>
            <a:noAutofit/>
          </a:bodyPr>
          <a:lstStyle/>
          <a:p>
            <a:pPr marL="0" indent="0" algn="just">
              <a:buNone/>
            </a:pPr>
            <a:endParaRPr lang="pt-BR" sz="2200" b="1" dirty="0" smtClean="0"/>
          </a:p>
          <a:p>
            <a:pPr marL="0" indent="0" algn="just">
              <a:buNone/>
            </a:pPr>
            <a:r>
              <a:rPr lang="pt-BR" sz="2200" b="1" dirty="0" smtClean="0"/>
              <a:t>“</a:t>
            </a:r>
            <a:r>
              <a:rPr lang="pt-BR" sz="2200" b="1" dirty="0"/>
              <a:t>Ocorrências” analisadas: </a:t>
            </a:r>
            <a:endParaRPr lang="pt-BR" sz="2200" b="1" dirty="0" smtClean="0"/>
          </a:p>
          <a:p>
            <a:pPr marL="0" indent="0" algn="just">
              <a:spcAft>
                <a:spcPts val="600"/>
              </a:spcAft>
              <a:buNone/>
            </a:pPr>
            <a:r>
              <a:rPr lang="pt-BR" sz="2200" dirty="0" smtClean="0"/>
              <a:t>	</a:t>
            </a:r>
            <a:r>
              <a:rPr lang="x-none" sz="2200" smtClean="0"/>
              <a:t>Ocorrência </a:t>
            </a:r>
            <a:r>
              <a:rPr lang="x-none" sz="2200"/>
              <a:t>1: Avaliação dos investimentos;</a:t>
            </a:r>
            <a:endParaRPr lang="pt-BR" sz="2200" dirty="0"/>
          </a:p>
          <a:p>
            <a:pPr marL="0" indent="0">
              <a:spcAft>
                <a:spcPts val="600"/>
              </a:spcAft>
              <a:buNone/>
            </a:pPr>
            <a:r>
              <a:rPr lang="pt-BR" sz="2200" dirty="0"/>
              <a:t>	</a:t>
            </a:r>
            <a:r>
              <a:rPr lang="x-none" sz="2200"/>
              <a:t>Ocorrência 2: Aplicação de redutor na tarifa de pedágio </a:t>
            </a:r>
            <a:r>
              <a:rPr lang="pt-BR" sz="2200" dirty="0"/>
              <a:t>	</a:t>
            </a:r>
            <a:r>
              <a:rPr lang="x-none" sz="2200"/>
              <a:t>da </a:t>
            </a:r>
            <a:r>
              <a:rPr lang="pt-BR" sz="2200" dirty="0" smtClean="0"/>
              <a:t>	</a:t>
            </a:r>
            <a:r>
              <a:rPr lang="x-none" sz="2200" smtClean="0"/>
              <a:t>Terceira </a:t>
            </a:r>
            <a:r>
              <a:rPr lang="x-none" sz="2200"/>
              <a:t>Ponte;</a:t>
            </a:r>
            <a:endParaRPr lang="pt-BR" sz="2200" dirty="0"/>
          </a:p>
          <a:p>
            <a:pPr marL="0" indent="0">
              <a:spcAft>
                <a:spcPts val="600"/>
              </a:spcAft>
              <a:buNone/>
            </a:pPr>
            <a:r>
              <a:rPr lang="pt-BR" sz="2200" dirty="0"/>
              <a:t>	</a:t>
            </a:r>
            <a:r>
              <a:rPr lang="x-none" sz="2200"/>
              <a:t>Ocorrência 3: Congelamento da tarifa de pedágio na </a:t>
            </a:r>
            <a:r>
              <a:rPr lang="x-none" sz="2200" smtClean="0"/>
              <a:t>Terceira </a:t>
            </a:r>
            <a:r>
              <a:rPr lang="pt-BR" sz="2200" dirty="0" smtClean="0"/>
              <a:t>	</a:t>
            </a:r>
            <a:r>
              <a:rPr lang="x-none" sz="2200" smtClean="0"/>
              <a:t>Ponte;</a:t>
            </a:r>
            <a:endParaRPr lang="pt-BR" sz="2200" dirty="0" smtClean="0"/>
          </a:p>
          <a:p>
            <a:pPr marL="0" lvl="0" indent="0" algn="just">
              <a:spcAft>
                <a:spcPts val="600"/>
              </a:spcAft>
              <a:buNone/>
            </a:pPr>
            <a:r>
              <a:rPr lang="pt-BR" sz="2200" dirty="0" smtClean="0">
                <a:solidFill>
                  <a:prstClr val="black"/>
                </a:solidFill>
              </a:rPr>
              <a:t>	</a:t>
            </a:r>
            <a:r>
              <a:rPr lang="x-none" sz="2200" smtClean="0">
                <a:solidFill>
                  <a:prstClr val="black"/>
                </a:solidFill>
              </a:rPr>
              <a:t>Ocorrência </a:t>
            </a:r>
            <a:r>
              <a:rPr lang="x-none" sz="2200">
                <a:solidFill>
                  <a:prstClr val="black"/>
                </a:solidFill>
              </a:rPr>
              <a:t>4:  Atraso na homologação do reajuste tarifário;</a:t>
            </a:r>
            <a:endParaRPr lang="pt-BR" sz="2200" dirty="0">
              <a:solidFill>
                <a:prstClr val="black"/>
              </a:solidFill>
            </a:endParaRPr>
          </a:p>
          <a:p>
            <a:pPr marL="0" lvl="0" indent="0" algn="just">
              <a:spcAft>
                <a:spcPts val="600"/>
              </a:spcAft>
              <a:buNone/>
            </a:pPr>
            <a:r>
              <a:rPr lang="pt-BR" sz="2200" dirty="0">
                <a:solidFill>
                  <a:prstClr val="black"/>
                </a:solidFill>
              </a:rPr>
              <a:t>	</a:t>
            </a:r>
            <a:r>
              <a:rPr lang="x-none" sz="2200">
                <a:solidFill>
                  <a:prstClr val="black"/>
                </a:solidFill>
              </a:rPr>
              <a:t>Ocorrência 5: Isenção do pedágio para os ônibus do Sistema </a:t>
            </a:r>
            <a:r>
              <a:rPr lang="pt-BR" sz="2200" dirty="0">
                <a:solidFill>
                  <a:prstClr val="black"/>
                </a:solidFill>
              </a:rPr>
              <a:t>	</a:t>
            </a:r>
            <a:r>
              <a:rPr lang="x-none" sz="2200">
                <a:solidFill>
                  <a:prstClr val="black"/>
                </a:solidFill>
              </a:rPr>
              <a:t>TRANSCOL;</a:t>
            </a:r>
            <a:endParaRPr lang="pt-BR" sz="2200" dirty="0">
              <a:solidFill>
                <a:prstClr val="black"/>
              </a:solidFill>
            </a:endParaRPr>
          </a:p>
          <a:p>
            <a:pPr marL="0" lvl="0" indent="0" algn="just">
              <a:spcAft>
                <a:spcPts val="1200"/>
              </a:spcAft>
              <a:buNone/>
            </a:pPr>
            <a:r>
              <a:rPr lang="pt-BR" sz="2200" dirty="0">
                <a:solidFill>
                  <a:prstClr val="black"/>
                </a:solidFill>
              </a:rPr>
              <a:t>	</a:t>
            </a:r>
            <a:endParaRPr lang="pt-BR" sz="2200" dirty="0"/>
          </a:p>
        </p:txBody>
      </p:sp>
    </p:spTree>
    <p:extLst>
      <p:ext uri="{BB962C8B-B14F-4D97-AF65-F5344CB8AC3E}">
        <p14:creationId xmlns:p14="http://schemas.microsoft.com/office/powerpoint/2010/main" val="3997158130"/>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III.   DAS IRREGULARIDADES</a:t>
            </a:r>
            <a:endParaRPr lang="pt-BR" sz="2800" dirty="0">
              <a:solidFill>
                <a:schemeClr val="bg1"/>
              </a:solidFill>
              <a:latin typeface="Arial Black" panose="020B0A04020102020204" pitchFamily="34" charset="0"/>
            </a:endParaRPr>
          </a:p>
        </p:txBody>
      </p:sp>
      <p:sp>
        <p:nvSpPr>
          <p:cNvPr id="2" name="Título 1"/>
          <p:cNvSpPr>
            <a:spLocks noGrp="1"/>
          </p:cNvSpPr>
          <p:nvPr>
            <p:ph type="title"/>
          </p:nvPr>
        </p:nvSpPr>
        <p:spPr>
          <a:xfrm>
            <a:off x="251520" y="1268760"/>
            <a:ext cx="8640960" cy="622062"/>
          </a:xfrm>
        </p:spPr>
        <p:txBody>
          <a:bodyPr>
            <a:noAutofit/>
          </a:bodyPr>
          <a:lstStyle/>
          <a:p>
            <a:pPr marL="457200" indent="-457200" algn="l"/>
            <a:r>
              <a:rPr lang="pt-BR" sz="2400" b="1" dirty="0" smtClean="0"/>
              <a:t>17   </a:t>
            </a:r>
            <a:r>
              <a:rPr lang="pt-BR" sz="2400" b="1" dirty="0"/>
              <a:t>Desequilíbrio econômico-financeiro da Concessão do 	Sistema Rodovia do Sol</a:t>
            </a:r>
            <a:r>
              <a:rPr lang="pt-BR" sz="2400" b="1" dirty="0" smtClean="0"/>
              <a:t>.</a:t>
            </a:r>
            <a:endParaRPr lang="pt-BR" sz="2400" b="1" dirty="0"/>
          </a:p>
        </p:txBody>
      </p:sp>
      <p:sp>
        <p:nvSpPr>
          <p:cNvPr id="4" name="Espaço Reservado para Conteúdo 3"/>
          <p:cNvSpPr>
            <a:spLocks noGrp="1"/>
          </p:cNvSpPr>
          <p:nvPr>
            <p:ph sz="half" idx="2"/>
          </p:nvPr>
        </p:nvSpPr>
        <p:spPr>
          <a:xfrm>
            <a:off x="323528" y="2276872"/>
            <a:ext cx="8579296" cy="4032448"/>
          </a:xfrm>
        </p:spPr>
        <p:txBody>
          <a:bodyPr>
            <a:noAutofit/>
          </a:bodyPr>
          <a:lstStyle/>
          <a:p>
            <a:pPr marL="0" indent="0" algn="just">
              <a:buNone/>
            </a:pPr>
            <a:r>
              <a:rPr lang="pt-BR" sz="2200" b="1" dirty="0"/>
              <a:t>“Ocorrências” analisadas:   </a:t>
            </a:r>
          </a:p>
          <a:p>
            <a:pPr marL="0" indent="0" algn="just">
              <a:lnSpc>
                <a:spcPct val="150000"/>
              </a:lnSpc>
              <a:buNone/>
            </a:pPr>
            <a:r>
              <a:rPr lang="pt-BR" sz="2000" i="1" dirty="0"/>
              <a:t>	</a:t>
            </a:r>
            <a:r>
              <a:rPr lang="x-none" sz="2200" smtClean="0"/>
              <a:t>Ocorrência </a:t>
            </a:r>
            <a:r>
              <a:rPr lang="x-none" sz="2200"/>
              <a:t>6: Suspensão da cobrança da outorga;</a:t>
            </a:r>
            <a:endParaRPr lang="pt-BR" sz="2200" dirty="0"/>
          </a:p>
          <a:p>
            <a:pPr marL="0" indent="0" algn="just">
              <a:lnSpc>
                <a:spcPct val="150000"/>
              </a:lnSpc>
              <a:buNone/>
            </a:pPr>
            <a:r>
              <a:rPr lang="pt-BR" sz="2200" dirty="0"/>
              <a:t>	</a:t>
            </a:r>
            <a:r>
              <a:rPr lang="x-none" sz="2200" smtClean="0"/>
              <a:t>Ocorrência </a:t>
            </a:r>
            <a:r>
              <a:rPr lang="x-none" sz="2200"/>
              <a:t>7: Recebimento de receitas alternativas</a:t>
            </a:r>
            <a:r>
              <a:rPr lang="x-none" sz="2200" smtClean="0"/>
              <a:t>;</a:t>
            </a:r>
            <a:endParaRPr lang="pt-BR" sz="2200" dirty="0" smtClean="0"/>
          </a:p>
          <a:p>
            <a:pPr marL="0" indent="0">
              <a:lnSpc>
                <a:spcPct val="150000"/>
              </a:lnSpc>
              <a:buNone/>
            </a:pPr>
            <a:r>
              <a:rPr lang="pt-BR" sz="2200" dirty="0" smtClean="0"/>
              <a:t>	</a:t>
            </a:r>
            <a:r>
              <a:rPr lang="x-none" sz="2200" smtClean="0"/>
              <a:t>Ocorrência </a:t>
            </a:r>
            <a:r>
              <a:rPr lang="x-none" sz="2200"/>
              <a:t>8: Mudanças na legislação da COFINS;</a:t>
            </a:r>
            <a:endParaRPr lang="pt-BR" sz="2200" dirty="0"/>
          </a:p>
          <a:p>
            <a:pPr marL="0" indent="0">
              <a:lnSpc>
                <a:spcPct val="150000"/>
              </a:lnSpc>
              <a:buNone/>
            </a:pPr>
            <a:r>
              <a:rPr lang="pt-BR" sz="2200" dirty="0"/>
              <a:t>	</a:t>
            </a:r>
            <a:r>
              <a:rPr lang="x-none" sz="2200"/>
              <a:t>Ocorrência 9: Mudanças na legislação do PIS;</a:t>
            </a:r>
            <a:endParaRPr lang="pt-BR" sz="2200" dirty="0"/>
          </a:p>
          <a:p>
            <a:pPr marL="0" indent="0">
              <a:lnSpc>
                <a:spcPct val="150000"/>
              </a:lnSpc>
              <a:buNone/>
            </a:pPr>
            <a:r>
              <a:rPr lang="pt-BR" sz="2200" dirty="0"/>
              <a:t>	</a:t>
            </a:r>
            <a:r>
              <a:rPr lang="x-none" sz="2200"/>
              <a:t>Ocorrência 10: Mudanças na legislação da CPMF;</a:t>
            </a:r>
            <a:endParaRPr lang="pt-BR" sz="2200" dirty="0"/>
          </a:p>
          <a:p>
            <a:pPr marL="0" indent="0" algn="just">
              <a:lnSpc>
                <a:spcPct val="150000"/>
              </a:lnSpc>
              <a:buNone/>
            </a:pPr>
            <a:endParaRPr lang="pt-BR" sz="2200" dirty="0"/>
          </a:p>
        </p:txBody>
      </p:sp>
    </p:spTree>
    <p:extLst>
      <p:ext uri="{BB962C8B-B14F-4D97-AF65-F5344CB8AC3E}">
        <p14:creationId xmlns:p14="http://schemas.microsoft.com/office/powerpoint/2010/main" val="7413928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I.   INTRODUÇÃO</a:t>
            </a:r>
            <a:endParaRPr lang="pt-BR" sz="2800" dirty="0">
              <a:solidFill>
                <a:schemeClr val="bg1"/>
              </a:solidFill>
              <a:latin typeface="Arial Black" panose="020B0A04020102020204" pitchFamily="34" charset="0"/>
            </a:endParaRPr>
          </a:p>
        </p:txBody>
      </p:sp>
      <p:sp>
        <p:nvSpPr>
          <p:cNvPr id="2" name="Título 1"/>
          <p:cNvSpPr>
            <a:spLocks noGrp="1"/>
          </p:cNvSpPr>
          <p:nvPr>
            <p:ph type="title"/>
          </p:nvPr>
        </p:nvSpPr>
        <p:spPr>
          <a:xfrm>
            <a:off x="457200" y="790714"/>
            <a:ext cx="8435280" cy="626924"/>
          </a:xfrm>
        </p:spPr>
        <p:txBody>
          <a:bodyPr>
            <a:normAutofit/>
          </a:bodyPr>
          <a:lstStyle/>
          <a:p>
            <a:pPr algn="l"/>
            <a:r>
              <a:rPr lang="pt-BR" sz="2400" b="1" dirty="0"/>
              <a:t>I</a:t>
            </a:r>
            <a:r>
              <a:rPr lang="pt-BR" sz="2400" b="1" dirty="0" smtClean="0"/>
              <a:t>.2  </a:t>
            </a:r>
            <a:r>
              <a:rPr lang="pt-BR" sz="2400" b="1" dirty="0"/>
              <a:t>Da Construção da Terceira Ponte ao Contrato de Concessão</a:t>
            </a:r>
          </a:p>
        </p:txBody>
      </p:sp>
      <p:sp>
        <p:nvSpPr>
          <p:cNvPr id="3" name="Retângulo 2"/>
          <p:cNvSpPr/>
          <p:nvPr/>
        </p:nvSpPr>
        <p:spPr>
          <a:xfrm>
            <a:off x="323527" y="1556008"/>
            <a:ext cx="8064897" cy="369332"/>
          </a:xfrm>
          <a:prstGeom prst="rect">
            <a:avLst/>
          </a:prstGeom>
        </p:spPr>
        <p:txBody>
          <a:bodyPr wrap="square">
            <a:spAutoFit/>
          </a:bodyPr>
          <a:lstStyle/>
          <a:p>
            <a:pPr lvl="0"/>
            <a:r>
              <a:rPr lang="pt-BR" b="1" u="sng" dirty="0"/>
              <a:t>O Sistema Rodovia do Sol – traçado da proposta </a:t>
            </a:r>
            <a:r>
              <a:rPr lang="pt-BR" b="1" u="sng" dirty="0" smtClean="0"/>
              <a:t>comercial  e traçado efetivado</a:t>
            </a:r>
            <a:endParaRPr lang="pt-BR" b="1" u="sng"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988840"/>
            <a:ext cx="7440880" cy="3905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22145688"/>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III.   DAS IRREGULARIDADES</a:t>
            </a:r>
            <a:endParaRPr lang="pt-BR" sz="2800" dirty="0">
              <a:solidFill>
                <a:schemeClr val="bg1"/>
              </a:solidFill>
              <a:latin typeface="Arial Black" panose="020B0A04020102020204" pitchFamily="34" charset="0"/>
            </a:endParaRPr>
          </a:p>
        </p:txBody>
      </p:sp>
      <p:sp>
        <p:nvSpPr>
          <p:cNvPr id="2" name="Título 1"/>
          <p:cNvSpPr>
            <a:spLocks noGrp="1"/>
          </p:cNvSpPr>
          <p:nvPr>
            <p:ph type="title"/>
          </p:nvPr>
        </p:nvSpPr>
        <p:spPr>
          <a:xfrm>
            <a:off x="251520" y="1268760"/>
            <a:ext cx="8640960" cy="622062"/>
          </a:xfrm>
        </p:spPr>
        <p:txBody>
          <a:bodyPr>
            <a:noAutofit/>
          </a:bodyPr>
          <a:lstStyle/>
          <a:p>
            <a:pPr marL="457200" indent="-457200" algn="l"/>
            <a:r>
              <a:rPr lang="pt-BR" sz="2400" b="1" dirty="0" smtClean="0"/>
              <a:t>17   </a:t>
            </a:r>
            <a:r>
              <a:rPr lang="pt-BR" sz="2400" b="1" dirty="0"/>
              <a:t>Desequilíbrio econômico-financeiro da Concessão do 	Sistema Rodovia do Sol</a:t>
            </a:r>
            <a:r>
              <a:rPr lang="pt-BR" sz="2400" b="1" dirty="0" smtClean="0"/>
              <a:t>.</a:t>
            </a:r>
            <a:endParaRPr lang="pt-BR" sz="2400" b="1" dirty="0"/>
          </a:p>
        </p:txBody>
      </p:sp>
      <p:sp>
        <p:nvSpPr>
          <p:cNvPr id="4" name="Espaço Reservado para Conteúdo 3"/>
          <p:cNvSpPr>
            <a:spLocks noGrp="1"/>
          </p:cNvSpPr>
          <p:nvPr>
            <p:ph sz="half" idx="2"/>
          </p:nvPr>
        </p:nvSpPr>
        <p:spPr>
          <a:xfrm>
            <a:off x="323528" y="2276872"/>
            <a:ext cx="8579296" cy="4032448"/>
          </a:xfrm>
        </p:spPr>
        <p:txBody>
          <a:bodyPr>
            <a:noAutofit/>
          </a:bodyPr>
          <a:lstStyle/>
          <a:p>
            <a:pPr marL="0" indent="0" algn="just">
              <a:buNone/>
            </a:pPr>
            <a:r>
              <a:rPr lang="pt-BR" sz="2200" b="1" dirty="0"/>
              <a:t>“Ocorrências” analisadas:   </a:t>
            </a:r>
            <a:endParaRPr lang="pt-BR" sz="2200" b="1" dirty="0" smtClean="0"/>
          </a:p>
          <a:p>
            <a:pPr marL="0" indent="0" algn="just">
              <a:buNone/>
            </a:pPr>
            <a:endParaRPr lang="pt-BR" sz="2200" b="1" dirty="0"/>
          </a:p>
          <a:p>
            <a:pPr marL="0" indent="0">
              <a:spcAft>
                <a:spcPts val="1200"/>
              </a:spcAft>
              <a:buNone/>
            </a:pPr>
            <a:r>
              <a:rPr lang="pt-BR" sz="2000" i="1" dirty="0"/>
              <a:t>	</a:t>
            </a:r>
            <a:r>
              <a:rPr lang="pt-BR" sz="2200" dirty="0" smtClean="0"/>
              <a:t>O</a:t>
            </a:r>
            <a:r>
              <a:rPr lang="x-none" sz="2200"/>
              <a:t>corrência 11: Repasses e exclusão da Verba para </a:t>
            </a:r>
            <a:r>
              <a:rPr lang="x-none" sz="2200" smtClean="0"/>
              <a:t>Custeio </a:t>
            </a:r>
            <a:r>
              <a:rPr lang="x-none" sz="2200"/>
              <a:t>da </a:t>
            </a:r>
            <a:r>
              <a:rPr lang="pt-BR" sz="2200" dirty="0"/>
              <a:t>	</a:t>
            </a:r>
            <a:r>
              <a:rPr lang="x-none" sz="2200" smtClean="0"/>
              <a:t>Fiscalização;</a:t>
            </a:r>
            <a:endParaRPr lang="pt-BR" sz="2200" dirty="0" smtClean="0"/>
          </a:p>
          <a:p>
            <a:pPr marL="0" indent="0">
              <a:spcAft>
                <a:spcPts val="1200"/>
              </a:spcAft>
              <a:buNone/>
            </a:pPr>
            <a:r>
              <a:rPr lang="pt-BR" sz="2000" dirty="0" smtClean="0"/>
              <a:t>	</a:t>
            </a:r>
            <a:r>
              <a:rPr lang="x-none" sz="2000" smtClean="0"/>
              <a:t>Ocorrência </a:t>
            </a:r>
            <a:r>
              <a:rPr lang="x-none" sz="2000"/>
              <a:t>12: Criação da Tx de Regulação e de Fiscaliz</a:t>
            </a:r>
            <a:r>
              <a:rPr lang="pt-BR" sz="2000" dirty="0"/>
              <a:t>.</a:t>
            </a:r>
            <a:r>
              <a:rPr lang="x-none" sz="2000"/>
              <a:t> Serviço Público </a:t>
            </a:r>
            <a:r>
              <a:rPr lang="pt-BR" sz="2000" dirty="0"/>
              <a:t>	</a:t>
            </a:r>
            <a:r>
              <a:rPr lang="x-none" sz="2000"/>
              <a:t>de Infraestrutura Viária - TRV;</a:t>
            </a:r>
            <a:endParaRPr lang="pt-BR" sz="2000" dirty="0"/>
          </a:p>
          <a:p>
            <a:pPr marL="0" indent="0">
              <a:spcAft>
                <a:spcPts val="1200"/>
              </a:spcAft>
              <a:buNone/>
            </a:pPr>
            <a:r>
              <a:rPr lang="pt-BR" sz="2000" dirty="0"/>
              <a:t>	</a:t>
            </a:r>
            <a:r>
              <a:rPr lang="x-none" sz="2000"/>
              <a:t>Ocorrência 13: Repasses da Verba para Aparelhamento da Polícia </a:t>
            </a:r>
            <a:r>
              <a:rPr lang="pt-BR" sz="2000" dirty="0"/>
              <a:t>	</a:t>
            </a:r>
            <a:r>
              <a:rPr lang="x-none" sz="2000"/>
              <a:t>Rodoviária;</a:t>
            </a:r>
            <a:endParaRPr lang="pt-BR" sz="2000" dirty="0"/>
          </a:p>
          <a:p>
            <a:pPr marL="0" indent="0">
              <a:spcAft>
                <a:spcPts val="1200"/>
              </a:spcAft>
              <a:buNone/>
            </a:pPr>
            <a:r>
              <a:rPr lang="pt-BR" sz="2000" dirty="0"/>
              <a:t>	</a:t>
            </a:r>
            <a:r>
              <a:rPr lang="x-none" sz="2000"/>
              <a:t>Ocorrência 14: Não concessão do reajuste tarifário em 2008 e 2009;</a:t>
            </a:r>
            <a:endParaRPr lang="pt-BR" sz="2000" dirty="0"/>
          </a:p>
          <a:p>
            <a:pPr marL="0" indent="0">
              <a:spcAft>
                <a:spcPts val="1200"/>
              </a:spcAft>
              <a:buNone/>
            </a:pPr>
            <a:endParaRPr lang="pt-BR" sz="2200" dirty="0"/>
          </a:p>
        </p:txBody>
      </p:sp>
    </p:spTree>
    <p:extLst>
      <p:ext uri="{BB962C8B-B14F-4D97-AF65-F5344CB8AC3E}">
        <p14:creationId xmlns:p14="http://schemas.microsoft.com/office/powerpoint/2010/main" val="3181498924"/>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III.   DAS IRREGULARIDADES</a:t>
            </a:r>
            <a:endParaRPr lang="pt-BR" sz="2800" dirty="0">
              <a:solidFill>
                <a:schemeClr val="bg1"/>
              </a:solidFill>
              <a:latin typeface="Arial Black" panose="020B0A04020102020204" pitchFamily="34" charset="0"/>
            </a:endParaRPr>
          </a:p>
        </p:txBody>
      </p:sp>
      <p:sp>
        <p:nvSpPr>
          <p:cNvPr id="2" name="Título 1"/>
          <p:cNvSpPr>
            <a:spLocks noGrp="1"/>
          </p:cNvSpPr>
          <p:nvPr>
            <p:ph type="title"/>
          </p:nvPr>
        </p:nvSpPr>
        <p:spPr>
          <a:xfrm>
            <a:off x="251520" y="1268760"/>
            <a:ext cx="8640960" cy="622062"/>
          </a:xfrm>
        </p:spPr>
        <p:txBody>
          <a:bodyPr>
            <a:noAutofit/>
          </a:bodyPr>
          <a:lstStyle/>
          <a:p>
            <a:pPr marL="457200" indent="-457200" algn="l"/>
            <a:r>
              <a:rPr lang="pt-BR" sz="2400" b="1" dirty="0" smtClean="0"/>
              <a:t>17   </a:t>
            </a:r>
            <a:r>
              <a:rPr lang="pt-BR" sz="2400" b="1" dirty="0"/>
              <a:t>Desequilíbrio econômico-financeiro da Concessão do 	Sistema Rodovia do Sol</a:t>
            </a:r>
            <a:r>
              <a:rPr lang="pt-BR" sz="2400" b="1" dirty="0" smtClean="0"/>
              <a:t>.</a:t>
            </a:r>
            <a:endParaRPr lang="pt-BR" sz="2400" b="1" dirty="0"/>
          </a:p>
        </p:txBody>
      </p:sp>
      <p:sp>
        <p:nvSpPr>
          <p:cNvPr id="4" name="Espaço Reservado para Conteúdo 3"/>
          <p:cNvSpPr>
            <a:spLocks noGrp="1"/>
          </p:cNvSpPr>
          <p:nvPr>
            <p:ph sz="half" idx="2"/>
          </p:nvPr>
        </p:nvSpPr>
        <p:spPr>
          <a:xfrm>
            <a:off x="323528" y="2276872"/>
            <a:ext cx="8579296" cy="4032448"/>
          </a:xfrm>
        </p:spPr>
        <p:txBody>
          <a:bodyPr>
            <a:noAutofit/>
          </a:bodyPr>
          <a:lstStyle/>
          <a:p>
            <a:pPr marL="0" indent="0" algn="just">
              <a:buNone/>
            </a:pPr>
            <a:r>
              <a:rPr lang="pt-BR" sz="2200" b="1" dirty="0"/>
              <a:t>“Ocorrências” analisadas:   </a:t>
            </a:r>
          </a:p>
          <a:p>
            <a:pPr marL="0" indent="0">
              <a:spcBef>
                <a:spcPts val="0"/>
              </a:spcBef>
              <a:spcAft>
                <a:spcPts val="1200"/>
              </a:spcAft>
              <a:buNone/>
            </a:pPr>
            <a:r>
              <a:rPr lang="pt-BR" sz="2200" dirty="0" smtClean="0"/>
              <a:t>	</a:t>
            </a:r>
          </a:p>
          <a:p>
            <a:pPr marL="0" indent="0" algn="just">
              <a:spcBef>
                <a:spcPts val="0"/>
              </a:spcBef>
              <a:spcAft>
                <a:spcPts val="1200"/>
              </a:spcAft>
              <a:buNone/>
            </a:pPr>
            <a:r>
              <a:rPr lang="pt-BR" sz="2200" dirty="0"/>
              <a:t>	</a:t>
            </a:r>
            <a:r>
              <a:rPr lang="x-none" sz="2200" smtClean="0"/>
              <a:t>Ocorrência </a:t>
            </a:r>
            <a:r>
              <a:rPr lang="x-none" sz="2200"/>
              <a:t>15: Avaliação dos custos de mão de obra </a:t>
            </a:r>
            <a:r>
              <a:rPr lang="x-none" sz="2200" smtClean="0"/>
              <a:t>operacional </a:t>
            </a:r>
            <a:r>
              <a:rPr lang="pt-BR" sz="2200" dirty="0" smtClean="0"/>
              <a:t>	</a:t>
            </a:r>
            <a:r>
              <a:rPr lang="x-none" sz="2200" smtClean="0"/>
              <a:t>e </a:t>
            </a:r>
            <a:r>
              <a:rPr lang="x-none" sz="2200"/>
              <a:t>administrativa;</a:t>
            </a:r>
            <a:endParaRPr lang="pt-BR" sz="2200" dirty="0"/>
          </a:p>
          <a:p>
            <a:pPr marL="0" indent="0" algn="just">
              <a:spcBef>
                <a:spcPts val="0"/>
              </a:spcBef>
              <a:spcAft>
                <a:spcPts val="1200"/>
              </a:spcAft>
              <a:buNone/>
            </a:pPr>
            <a:r>
              <a:rPr lang="pt-BR" sz="2200" dirty="0"/>
              <a:t>	</a:t>
            </a:r>
            <a:r>
              <a:rPr lang="x-none" sz="2200"/>
              <a:t>Ocorrência 16: Avaliação dos custos operacionais </a:t>
            </a:r>
            <a:r>
              <a:rPr lang="x-none" sz="2200" smtClean="0"/>
              <a:t>e</a:t>
            </a:r>
            <a:r>
              <a:rPr lang="pt-BR" sz="2200" dirty="0" smtClean="0"/>
              <a:t> 	</a:t>
            </a:r>
            <a:r>
              <a:rPr lang="x-none" sz="2200" smtClean="0"/>
              <a:t>administrativos</a:t>
            </a:r>
            <a:r>
              <a:rPr lang="x-none" sz="2200"/>
              <a:t>, exclusive mão de obra.</a:t>
            </a:r>
            <a:endParaRPr lang="pt-BR" sz="2200" dirty="0"/>
          </a:p>
          <a:p>
            <a:pPr marL="0" indent="0" algn="just">
              <a:spcBef>
                <a:spcPts val="0"/>
              </a:spcBef>
              <a:spcAft>
                <a:spcPts val="1200"/>
              </a:spcAft>
              <a:buNone/>
            </a:pPr>
            <a:endParaRPr lang="pt-BR" sz="2200" dirty="0">
              <a:solidFill>
                <a:srgbClr val="FF0000"/>
              </a:solidFill>
            </a:endParaRPr>
          </a:p>
        </p:txBody>
      </p:sp>
    </p:spTree>
    <p:extLst>
      <p:ext uri="{BB962C8B-B14F-4D97-AF65-F5344CB8AC3E}">
        <p14:creationId xmlns:p14="http://schemas.microsoft.com/office/powerpoint/2010/main" val="3241750763"/>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III.   DAS IRREGULARIDADES</a:t>
            </a:r>
            <a:endParaRPr lang="pt-BR" sz="2800" dirty="0">
              <a:solidFill>
                <a:schemeClr val="bg1"/>
              </a:solidFill>
              <a:latin typeface="Arial Black" panose="020B0A04020102020204" pitchFamily="34" charset="0"/>
            </a:endParaRPr>
          </a:p>
        </p:txBody>
      </p:sp>
      <p:sp>
        <p:nvSpPr>
          <p:cNvPr id="2" name="Título 1"/>
          <p:cNvSpPr>
            <a:spLocks noGrp="1"/>
          </p:cNvSpPr>
          <p:nvPr>
            <p:ph type="title"/>
          </p:nvPr>
        </p:nvSpPr>
        <p:spPr>
          <a:xfrm>
            <a:off x="251520" y="1268760"/>
            <a:ext cx="8640960" cy="622062"/>
          </a:xfrm>
        </p:spPr>
        <p:txBody>
          <a:bodyPr>
            <a:noAutofit/>
          </a:bodyPr>
          <a:lstStyle/>
          <a:p>
            <a:pPr marL="457200" indent="-457200" algn="l"/>
            <a:r>
              <a:rPr lang="pt-BR" sz="2400" b="1" dirty="0" smtClean="0"/>
              <a:t>17   </a:t>
            </a:r>
            <a:r>
              <a:rPr lang="pt-BR" sz="2400" b="1" dirty="0"/>
              <a:t>Desequilíbrio econômico-financeiro da Concessão do 	Sistema Rodovia do Sol</a:t>
            </a:r>
            <a:r>
              <a:rPr lang="pt-BR" sz="2400" b="1" dirty="0" smtClean="0"/>
              <a:t>.</a:t>
            </a:r>
            <a:endParaRPr lang="pt-BR" sz="2400" b="1" dirty="0"/>
          </a:p>
        </p:txBody>
      </p:sp>
      <p:sp>
        <p:nvSpPr>
          <p:cNvPr id="4" name="Espaço Reservado para Conteúdo 3"/>
          <p:cNvSpPr>
            <a:spLocks noGrp="1"/>
          </p:cNvSpPr>
          <p:nvPr>
            <p:ph sz="half" idx="2"/>
          </p:nvPr>
        </p:nvSpPr>
        <p:spPr>
          <a:xfrm>
            <a:off x="323528" y="2276872"/>
            <a:ext cx="8579296" cy="4032448"/>
          </a:xfrm>
        </p:spPr>
        <p:txBody>
          <a:bodyPr>
            <a:noAutofit/>
          </a:bodyPr>
          <a:lstStyle/>
          <a:p>
            <a:pPr algn="just"/>
            <a:r>
              <a:rPr lang="pt-BR" sz="2200" dirty="0"/>
              <a:t>Foram introduzidos os novos valores de receita, custos e investimentos nos quadros apresentados na Proposta Comercial, de forma a se obter </a:t>
            </a:r>
            <a:r>
              <a:rPr lang="pt-BR" sz="2200" b="1" dirty="0"/>
              <a:t>o novo resultado do fluxo de caixa do empreendimento </a:t>
            </a:r>
            <a:r>
              <a:rPr lang="pt-BR" sz="2200" dirty="0"/>
              <a:t>(sem financiamento) que substituiu o Quadro 14 da Proposta Comercial.</a:t>
            </a:r>
          </a:p>
        </p:txBody>
      </p:sp>
    </p:spTree>
    <p:extLst>
      <p:ext uri="{BB962C8B-B14F-4D97-AF65-F5344CB8AC3E}">
        <p14:creationId xmlns:p14="http://schemas.microsoft.com/office/powerpoint/2010/main" val="3466842129"/>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III.   DAS IRREGULARIDADES</a:t>
            </a:r>
            <a:endParaRPr lang="pt-BR" sz="2800" dirty="0">
              <a:solidFill>
                <a:schemeClr val="bg1"/>
              </a:solidFill>
              <a:latin typeface="Arial Black" panose="020B0A04020102020204" pitchFamily="34" charset="0"/>
            </a:endParaRPr>
          </a:p>
        </p:txBody>
      </p:sp>
      <p:sp>
        <p:nvSpPr>
          <p:cNvPr id="2" name="Título 1"/>
          <p:cNvSpPr>
            <a:spLocks noGrp="1"/>
          </p:cNvSpPr>
          <p:nvPr>
            <p:ph type="title"/>
          </p:nvPr>
        </p:nvSpPr>
        <p:spPr>
          <a:xfrm>
            <a:off x="251520" y="1268760"/>
            <a:ext cx="8640960" cy="622062"/>
          </a:xfrm>
        </p:spPr>
        <p:txBody>
          <a:bodyPr>
            <a:noAutofit/>
          </a:bodyPr>
          <a:lstStyle/>
          <a:p>
            <a:pPr marL="457200" indent="-457200" algn="l"/>
            <a:r>
              <a:rPr lang="pt-BR" sz="2400" b="1" dirty="0" smtClean="0"/>
              <a:t>17   </a:t>
            </a:r>
            <a:r>
              <a:rPr lang="pt-BR" sz="2400" b="1" dirty="0"/>
              <a:t>Desequilíbrio econômico-financeiro da Concessão do 	Sistema Rodovia do Sol</a:t>
            </a:r>
            <a:r>
              <a:rPr lang="pt-BR" sz="2400" b="1" dirty="0" smtClean="0"/>
              <a:t>.</a:t>
            </a:r>
            <a:endParaRPr lang="pt-BR" sz="2400" b="1" dirty="0"/>
          </a:p>
        </p:txBody>
      </p:sp>
      <p:sp>
        <p:nvSpPr>
          <p:cNvPr id="4" name="Espaço Reservado para Conteúdo 3"/>
          <p:cNvSpPr>
            <a:spLocks noGrp="1"/>
          </p:cNvSpPr>
          <p:nvPr>
            <p:ph sz="half" idx="2"/>
          </p:nvPr>
        </p:nvSpPr>
        <p:spPr>
          <a:xfrm>
            <a:off x="323528" y="2060848"/>
            <a:ext cx="8579296" cy="4248472"/>
          </a:xfrm>
        </p:spPr>
        <p:txBody>
          <a:bodyPr>
            <a:noAutofit/>
          </a:bodyPr>
          <a:lstStyle/>
          <a:p>
            <a:pPr marL="0" indent="0" algn="just">
              <a:buNone/>
            </a:pPr>
            <a:r>
              <a:rPr lang="pt-BR" sz="1600" b="1" dirty="0" smtClean="0"/>
              <a:t>  Quadro 14 – proposta comercial  -  visualização do Fluxo de Caixa até o ano 8</a:t>
            </a:r>
            <a:endParaRPr lang="pt-BR" sz="1600" b="1"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564904"/>
            <a:ext cx="8496944" cy="3456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osca 5"/>
          <p:cNvSpPr/>
          <p:nvPr/>
        </p:nvSpPr>
        <p:spPr>
          <a:xfrm>
            <a:off x="467544" y="2348880"/>
            <a:ext cx="8712968" cy="2016224"/>
          </a:xfrm>
          <a:prstGeom prst="donut">
            <a:avLst>
              <a:gd name="adj" fmla="val 2446"/>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Tree>
    <p:extLst>
      <p:ext uri="{BB962C8B-B14F-4D97-AF65-F5344CB8AC3E}">
        <p14:creationId xmlns:p14="http://schemas.microsoft.com/office/powerpoint/2010/main" val="1867719830"/>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III.   DAS IRREGULARIDADES</a:t>
            </a:r>
            <a:endParaRPr lang="pt-BR" sz="2800" dirty="0">
              <a:solidFill>
                <a:schemeClr val="bg1"/>
              </a:solidFill>
              <a:latin typeface="Arial Black" panose="020B0A04020102020204" pitchFamily="34" charset="0"/>
            </a:endParaRPr>
          </a:p>
        </p:txBody>
      </p:sp>
      <p:sp>
        <p:nvSpPr>
          <p:cNvPr id="2" name="Título 1"/>
          <p:cNvSpPr>
            <a:spLocks noGrp="1"/>
          </p:cNvSpPr>
          <p:nvPr>
            <p:ph type="title"/>
          </p:nvPr>
        </p:nvSpPr>
        <p:spPr>
          <a:xfrm>
            <a:off x="251520" y="1268760"/>
            <a:ext cx="8640960" cy="622062"/>
          </a:xfrm>
        </p:spPr>
        <p:txBody>
          <a:bodyPr>
            <a:noAutofit/>
          </a:bodyPr>
          <a:lstStyle/>
          <a:p>
            <a:pPr marL="457200" indent="-457200" algn="l"/>
            <a:r>
              <a:rPr lang="pt-BR" sz="2400" b="1" dirty="0" smtClean="0"/>
              <a:t>17   </a:t>
            </a:r>
            <a:r>
              <a:rPr lang="pt-BR" sz="2400" b="1" dirty="0"/>
              <a:t>Desequilíbrio econômico-financeiro da Concessão do 	Sistema Rodovia do Sol</a:t>
            </a:r>
            <a:r>
              <a:rPr lang="pt-BR" sz="2400" b="1" dirty="0" smtClean="0"/>
              <a:t>.</a:t>
            </a:r>
            <a:endParaRPr lang="pt-BR" sz="2400" b="1" dirty="0"/>
          </a:p>
        </p:txBody>
      </p:sp>
      <p:sp>
        <p:nvSpPr>
          <p:cNvPr id="4" name="Espaço Reservado para Conteúdo 3"/>
          <p:cNvSpPr>
            <a:spLocks noGrp="1"/>
          </p:cNvSpPr>
          <p:nvPr>
            <p:ph sz="half" idx="2"/>
          </p:nvPr>
        </p:nvSpPr>
        <p:spPr>
          <a:xfrm>
            <a:off x="323528" y="2276872"/>
            <a:ext cx="8579296" cy="4032448"/>
          </a:xfrm>
        </p:spPr>
        <p:txBody>
          <a:bodyPr>
            <a:noAutofit/>
          </a:bodyPr>
          <a:lstStyle/>
          <a:p>
            <a:pPr marL="0" indent="0" algn="just">
              <a:buNone/>
            </a:pPr>
            <a:r>
              <a:rPr lang="pt-BR" sz="2200" dirty="0"/>
              <a:t>1º CÁLCULO – </a:t>
            </a:r>
            <a:r>
              <a:rPr lang="pt-BR" sz="2200" dirty="0" smtClean="0"/>
              <a:t>RA 10/2014</a:t>
            </a:r>
          </a:p>
          <a:p>
            <a:pPr marL="0" indent="0" algn="just">
              <a:buNone/>
            </a:pPr>
            <a:endParaRPr lang="pt-BR" sz="2200" dirty="0"/>
          </a:p>
          <a:p>
            <a:pPr algn="just"/>
            <a:r>
              <a:rPr lang="pt-BR" sz="2200" dirty="0"/>
              <a:t>Com o impacto das </a:t>
            </a:r>
            <a:r>
              <a:rPr lang="pt-BR" sz="2200" u="sng" dirty="0"/>
              <a:t>ocorrências</a:t>
            </a:r>
            <a:r>
              <a:rPr lang="pt-BR" sz="2200" dirty="0"/>
              <a:t>, </a:t>
            </a:r>
            <a:r>
              <a:rPr lang="pt-BR" sz="2200" b="1" dirty="0"/>
              <a:t>os saldos de caixa </a:t>
            </a:r>
            <a:r>
              <a:rPr lang="pt-BR" sz="2200" b="1" dirty="0" smtClean="0"/>
              <a:t>anuais (entradas  menos saídas) </a:t>
            </a:r>
            <a:r>
              <a:rPr lang="pt-BR" sz="2200" b="1" dirty="0"/>
              <a:t>do empreendimento</a:t>
            </a:r>
            <a:r>
              <a:rPr lang="pt-BR" sz="2200" dirty="0"/>
              <a:t>, sem financiamento (não alavancado), ao longo do período de </a:t>
            </a:r>
            <a:r>
              <a:rPr lang="pt-BR" sz="2200" dirty="0" smtClean="0"/>
              <a:t>concessão (25 anos), </a:t>
            </a:r>
            <a:r>
              <a:rPr lang="pt-BR" sz="2200" dirty="0"/>
              <a:t>totalizaram R$ 332.127.855,49 em valores nominais com data-base em outubro de </a:t>
            </a:r>
            <a:r>
              <a:rPr lang="pt-BR" sz="2200" dirty="0" smtClean="0"/>
              <a:t>1998;</a:t>
            </a:r>
          </a:p>
          <a:p>
            <a:pPr hangingPunct="0"/>
            <a:r>
              <a:rPr lang="pt-BR" sz="2000" b="1" dirty="0" smtClean="0"/>
              <a:t>A</a:t>
            </a:r>
            <a:r>
              <a:rPr lang="x-none" sz="2000" b="1" smtClean="0"/>
              <a:t> </a:t>
            </a:r>
            <a:r>
              <a:rPr lang="x-none" sz="2000" b="1"/>
              <a:t>equação econômico-financeira do empreendimento aponta para uma Taxa Interna de Retorno (TIR) de projeto </a:t>
            </a:r>
            <a:r>
              <a:rPr lang="x-none" sz="2000" b="1" smtClean="0"/>
              <a:t>de </a:t>
            </a:r>
            <a:r>
              <a:rPr lang="x-none" sz="2000" b="1"/>
              <a:t>27,39</a:t>
            </a:r>
            <a:r>
              <a:rPr lang="x-none" sz="2000" b="1" smtClean="0"/>
              <a:t>%</a:t>
            </a:r>
            <a:r>
              <a:rPr lang="pt-BR" sz="2000" b="1" dirty="0" smtClean="0"/>
              <a:t> </a:t>
            </a:r>
            <a:r>
              <a:rPr lang="pt-BR" sz="2000" b="1" dirty="0" err="1" smtClean="0"/>
              <a:t>a.a</a:t>
            </a:r>
            <a:r>
              <a:rPr lang="pt-BR" sz="2000" dirty="0" smtClean="0"/>
              <a:t>;</a:t>
            </a:r>
            <a:endParaRPr lang="pt-BR" sz="2200" dirty="0">
              <a:solidFill>
                <a:srgbClr val="FF0000"/>
              </a:solidFill>
            </a:endParaRPr>
          </a:p>
        </p:txBody>
      </p:sp>
    </p:spTree>
    <p:extLst>
      <p:ext uri="{BB962C8B-B14F-4D97-AF65-F5344CB8AC3E}">
        <p14:creationId xmlns:p14="http://schemas.microsoft.com/office/powerpoint/2010/main" val="1423622441"/>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III.   DAS IRREGULARIDADES</a:t>
            </a:r>
            <a:endParaRPr lang="pt-BR" sz="2800" dirty="0">
              <a:solidFill>
                <a:schemeClr val="bg1"/>
              </a:solidFill>
              <a:latin typeface="Arial Black" panose="020B0A04020102020204" pitchFamily="34" charset="0"/>
            </a:endParaRPr>
          </a:p>
        </p:txBody>
      </p:sp>
      <p:sp>
        <p:nvSpPr>
          <p:cNvPr id="2" name="Título 1"/>
          <p:cNvSpPr>
            <a:spLocks noGrp="1"/>
          </p:cNvSpPr>
          <p:nvPr>
            <p:ph type="title"/>
          </p:nvPr>
        </p:nvSpPr>
        <p:spPr>
          <a:xfrm>
            <a:off x="251520" y="1268760"/>
            <a:ext cx="8640960" cy="622062"/>
          </a:xfrm>
        </p:spPr>
        <p:txBody>
          <a:bodyPr>
            <a:noAutofit/>
          </a:bodyPr>
          <a:lstStyle/>
          <a:p>
            <a:pPr marL="457200" indent="-457200" algn="l"/>
            <a:r>
              <a:rPr lang="pt-BR" sz="2400" b="1" dirty="0" smtClean="0"/>
              <a:t>17   </a:t>
            </a:r>
            <a:r>
              <a:rPr lang="pt-BR" sz="2400" b="1" dirty="0"/>
              <a:t>Desequilíbrio econômico-financeiro da Concessão do 	Sistema Rodovia do Sol</a:t>
            </a:r>
            <a:r>
              <a:rPr lang="pt-BR" sz="2400" b="1" dirty="0" smtClean="0"/>
              <a:t>.</a:t>
            </a:r>
            <a:endParaRPr lang="pt-BR" sz="2400" b="1" dirty="0"/>
          </a:p>
        </p:txBody>
      </p:sp>
      <p:sp>
        <p:nvSpPr>
          <p:cNvPr id="4" name="Espaço Reservado para Conteúdo 3"/>
          <p:cNvSpPr>
            <a:spLocks noGrp="1"/>
          </p:cNvSpPr>
          <p:nvPr>
            <p:ph sz="half" idx="2"/>
          </p:nvPr>
        </p:nvSpPr>
        <p:spPr>
          <a:xfrm>
            <a:off x="323528" y="2060848"/>
            <a:ext cx="8579296" cy="4032448"/>
          </a:xfrm>
        </p:spPr>
        <p:txBody>
          <a:bodyPr>
            <a:noAutofit/>
          </a:bodyPr>
          <a:lstStyle/>
          <a:p>
            <a:pPr marL="0" indent="0" algn="just">
              <a:buNone/>
            </a:pPr>
            <a:r>
              <a:rPr lang="pt-BR" sz="2200" dirty="0"/>
              <a:t>1º CÁLCULO – </a:t>
            </a:r>
            <a:r>
              <a:rPr lang="pt-BR" sz="2200" dirty="0" smtClean="0"/>
              <a:t>RA 10/2014 </a:t>
            </a:r>
          </a:p>
          <a:p>
            <a:pPr marL="0" indent="0" algn="just">
              <a:buNone/>
            </a:pPr>
            <a:endParaRPr lang="pt-BR" sz="2200" dirty="0"/>
          </a:p>
          <a:p>
            <a:pPr algn="just">
              <a:spcAft>
                <a:spcPts val="1200"/>
              </a:spcAft>
            </a:pPr>
            <a:r>
              <a:rPr lang="pt-BR" sz="2200" b="1" dirty="0" smtClean="0"/>
              <a:t>Utilizando </a:t>
            </a:r>
            <a:r>
              <a:rPr lang="pt-BR" sz="2200" b="1" dirty="0"/>
              <a:t>como taxa de desconto a TIR projetada na Proposta Comercial (16,80</a:t>
            </a:r>
            <a:r>
              <a:rPr lang="pt-BR" sz="2200" b="1" dirty="0" smtClean="0"/>
              <a:t>%)</a:t>
            </a:r>
            <a:r>
              <a:rPr lang="pt-BR" sz="2200" dirty="0" smtClean="0"/>
              <a:t>, no mesmo fluxo de caixa, obtém-se </a:t>
            </a:r>
            <a:r>
              <a:rPr lang="pt-BR" sz="2200" dirty="0"/>
              <a:t>o Valor Presente Líquido </a:t>
            </a:r>
            <a:r>
              <a:rPr lang="pt-BR" sz="2200" dirty="0" smtClean="0"/>
              <a:t>(VPL) de </a:t>
            </a:r>
            <a:r>
              <a:rPr lang="pt-BR" sz="2200" dirty="0"/>
              <a:t>Caixa no Período 0 – “zero” </a:t>
            </a:r>
            <a:r>
              <a:rPr lang="pt-BR" sz="2200" dirty="0" smtClean="0"/>
              <a:t>igual </a:t>
            </a:r>
            <a:r>
              <a:rPr lang="pt-BR" sz="2200" dirty="0"/>
              <a:t>a </a:t>
            </a:r>
            <a:r>
              <a:rPr lang="pt-BR" sz="2200" b="1" dirty="0"/>
              <a:t>R$ 22.637.724,97</a:t>
            </a:r>
            <a:r>
              <a:rPr lang="pt-BR" sz="2200" dirty="0"/>
              <a:t>, com data-base em outubro de 1998.  </a:t>
            </a:r>
            <a:endParaRPr lang="pt-BR" sz="2200" dirty="0" smtClean="0"/>
          </a:p>
          <a:p>
            <a:pPr lvl="0" algn="just">
              <a:spcAft>
                <a:spcPts val="1200"/>
              </a:spcAft>
            </a:pPr>
            <a:r>
              <a:rPr lang="pt-BR" sz="2000" b="1" dirty="0"/>
              <a:t>VPL &gt; 0 </a:t>
            </a:r>
            <a:r>
              <a:rPr lang="pt-BR" sz="2000" dirty="0">
                <a:sym typeface="Wingdings"/>
              </a:rPr>
              <a:t></a:t>
            </a:r>
            <a:r>
              <a:rPr lang="pt-BR" sz="2000" dirty="0"/>
              <a:t> </a:t>
            </a:r>
            <a:r>
              <a:rPr lang="pt-BR" sz="2000" dirty="0" smtClean="0"/>
              <a:t> </a:t>
            </a:r>
            <a:r>
              <a:rPr lang="pt-BR" sz="2200" b="1" dirty="0" smtClean="0"/>
              <a:t>GANHO EXORBITANTE A FAVOR DA CONCESSIONARIA.</a:t>
            </a:r>
            <a:endParaRPr lang="pt-BR" sz="2200" b="1" dirty="0"/>
          </a:p>
        </p:txBody>
      </p:sp>
    </p:spTree>
    <p:extLst>
      <p:ext uri="{BB962C8B-B14F-4D97-AF65-F5344CB8AC3E}">
        <p14:creationId xmlns:p14="http://schemas.microsoft.com/office/powerpoint/2010/main" val="1727120555"/>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III.   DAS IRREGULARIDADES</a:t>
            </a:r>
            <a:endParaRPr lang="pt-BR" sz="2800" dirty="0">
              <a:solidFill>
                <a:schemeClr val="bg1"/>
              </a:solidFill>
              <a:latin typeface="Arial Black" panose="020B0A04020102020204" pitchFamily="34" charset="0"/>
            </a:endParaRPr>
          </a:p>
        </p:txBody>
      </p:sp>
      <p:sp>
        <p:nvSpPr>
          <p:cNvPr id="2" name="Título 1"/>
          <p:cNvSpPr>
            <a:spLocks noGrp="1"/>
          </p:cNvSpPr>
          <p:nvPr>
            <p:ph type="title"/>
          </p:nvPr>
        </p:nvSpPr>
        <p:spPr>
          <a:xfrm>
            <a:off x="251520" y="1268760"/>
            <a:ext cx="8640960" cy="622062"/>
          </a:xfrm>
        </p:spPr>
        <p:txBody>
          <a:bodyPr>
            <a:noAutofit/>
          </a:bodyPr>
          <a:lstStyle/>
          <a:p>
            <a:pPr marL="457200" indent="-457200" algn="l"/>
            <a:r>
              <a:rPr lang="pt-BR" sz="2400" b="1" dirty="0" smtClean="0"/>
              <a:t>17   </a:t>
            </a:r>
            <a:r>
              <a:rPr lang="pt-BR" sz="2400" b="1" dirty="0"/>
              <a:t>Desequilíbrio econômico-financeiro da Concessão do 	Sistema Rodovia do Sol</a:t>
            </a:r>
            <a:r>
              <a:rPr lang="pt-BR" sz="2400" b="1" dirty="0" smtClean="0"/>
              <a:t>.</a:t>
            </a:r>
            <a:endParaRPr lang="pt-BR" sz="2400" b="1" dirty="0"/>
          </a:p>
        </p:txBody>
      </p:sp>
      <p:sp>
        <p:nvSpPr>
          <p:cNvPr id="4" name="Espaço Reservado para Conteúdo 3"/>
          <p:cNvSpPr>
            <a:spLocks noGrp="1"/>
          </p:cNvSpPr>
          <p:nvPr>
            <p:ph sz="half" idx="2"/>
          </p:nvPr>
        </p:nvSpPr>
        <p:spPr>
          <a:xfrm>
            <a:off x="323528" y="1988840"/>
            <a:ext cx="8579296" cy="4032448"/>
          </a:xfrm>
        </p:spPr>
        <p:txBody>
          <a:bodyPr>
            <a:noAutofit/>
          </a:bodyPr>
          <a:lstStyle/>
          <a:p>
            <a:pPr marL="0" indent="0" algn="just">
              <a:buNone/>
            </a:pPr>
            <a:r>
              <a:rPr lang="pt-BR" sz="2200" dirty="0"/>
              <a:t>1º CÁLCULO – RA </a:t>
            </a:r>
            <a:r>
              <a:rPr lang="pt-BR" sz="2200" dirty="0" smtClean="0"/>
              <a:t>10/2014</a:t>
            </a:r>
          </a:p>
          <a:p>
            <a:pPr marL="0" indent="0" algn="just">
              <a:buNone/>
            </a:pPr>
            <a:r>
              <a:rPr lang="pt-BR" sz="2200" dirty="0" smtClean="0"/>
              <a:t> </a:t>
            </a:r>
          </a:p>
          <a:p>
            <a:pPr marL="0" indent="0" algn="just">
              <a:buNone/>
            </a:pPr>
            <a:r>
              <a:rPr lang="pt-BR" sz="2200" b="1" dirty="0" smtClean="0"/>
              <a:t>Conhecendo o tamanho do desequilíbrio econômico-financeiro:</a:t>
            </a:r>
            <a:endParaRPr lang="pt-BR" sz="2200" b="1" dirty="0"/>
          </a:p>
          <a:p>
            <a:pPr algn="just"/>
            <a:r>
              <a:rPr lang="x-none" sz="2200"/>
              <a:t>A capitalização do valor do VPL até 2014 </a:t>
            </a:r>
            <a:r>
              <a:rPr lang="x-none" sz="2200" smtClean="0"/>
              <a:t>(</a:t>
            </a:r>
            <a:r>
              <a:rPr lang="pt-BR" sz="2200" dirty="0" smtClean="0"/>
              <a:t>ano de entrega do Relatório - </a:t>
            </a:r>
            <a:r>
              <a:rPr lang="x-none" sz="2200" smtClean="0"/>
              <a:t>16 </a:t>
            </a:r>
            <a:r>
              <a:rPr lang="x-none" sz="2200"/>
              <a:t>anos de Concessão) é obtida pela multiplicação de seu valor no período zero (ano 1998) pela TIR projetada na Proposta Comercial (16,80%), elevada a </a:t>
            </a:r>
            <a:r>
              <a:rPr lang="pt-BR" sz="2200" dirty="0" smtClean="0"/>
              <a:t>16</a:t>
            </a:r>
            <a:r>
              <a:rPr lang="pt-BR" sz="2200" dirty="0"/>
              <a:t> </a:t>
            </a:r>
            <a:r>
              <a:rPr lang="pt-BR" sz="2200" dirty="0" smtClean="0"/>
              <a:t>e </a:t>
            </a:r>
            <a:r>
              <a:rPr lang="pt-BR" sz="2200" dirty="0" err="1" smtClean="0"/>
              <a:t>mutiplicado</a:t>
            </a:r>
            <a:r>
              <a:rPr lang="pt-BR" sz="2200" dirty="0" smtClean="0"/>
              <a:t> pelo </a:t>
            </a:r>
            <a:r>
              <a:rPr lang="pt-BR" sz="2200" b="1" dirty="0" err="1" smtClean="0"/>
              <a:t>indíce</a:t>
            </a:r>
            <a:r>
              <a:rPr lang="pt-BR" sz="2200" b="1" dirty="0" smtClean="0"/>
              <a:t> de reajuste estabelecido no Contrato </a:t>
            </a:r>
            <a:r>
              <a:rPr lang="pt-BR" sz="2200" dirty="0" smtClean="0"/>
              <a:t>(fator = 2,94 ou 194% até agosto/2013).   </a:t>
            </a:r>
          </a:p>
          <a:p>
            <a:pPr marL="0" indent="0" algn="just">
              <a:buNone/>
            </a:pPr>
            <a:endParaRPr lang="pt-BR" sz="2200" dirty="0" smtClean="0"/>
          </a:p>
          <a:p>
            <a:pPr marL="0" indent="0" algn="just">
              <a:buNone/>
            </a:pPr>
            <a:r>
              <a:rPr lang="pt-BR" sz="2200" dirty="0" smtClean="0"/>
              <a:t>      VPL 2014 = VPL 1998 x (1,1680)</a:t>
            </a:r>
            <a:r>
              <a:rPr lang="pt-BR" sz="2200" baseline="30000" dirty="0" smtClean="0"/>
              <a:t>16</a:t>
            </a:r>
            <a:r>
              <a:rPr lang="pt-BR" sz="2200" dirty="0" smtClean="0"/>
              <a:t> x (2,94) </a:t>
            </a:r>
            <a:endParaRPr lang="pt-BR" sz="2200" baseline="30000" dirty="0"/>
          </a:p>
        </p:txBody>
      </p:sp>
    </p:spTree>
    <p:extLst>
      <p:ext uri="{BB962C8B-B14F-4D97-AF65-F5344CB8AC3E}">
        <p14:creationId xmlns:p14="http://schemas.microsoft.com/office/powerpoint/2010/main" val="1169793881"/>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III.   DAS IRREGULARIDADES</a:t>
            </a:r>
            <a:endParaRPr lang="pt-BR" sz="2800" dirty="0">
              <a:solidFill>
                <a:schemeClr val="bg1"/>
              </a:solidFill>
              <a:latin typeface="Arial Black" panose="020B0A04020102020204" pitchFamily="34" charset="0"/>
            </a:endParaRPr>
          </a:p>
        </p:txBody>
      </p:sp>
      <p:sp>
        <p:nvSpPr>
          <p:cNvPr id="2" name="Título 1"/>
          <p:cNvSpPr>
            <a:spLocks noGrp="1"/>
          </p:cNvSpPr>
          <p:nvPr>
            <p:ph type="title"/>
          </p:nvPr>
        </p:nvSpPr>
        <p:spPr>
          <a:xfrm>
            <a:off x="251520" y="1268760"/>
            <a:ext cx="8640960" cy="622062"/>
          </a:xfrm>
        </p:spPr>
        <p:txBody>
          <a:bodyPr>
            <a:noAutofit/>
          </a:bodyPr>
          <a:lstStyle/>
          <a:p>
            <a:pPr marL="457200" indent="-457200" algn="l"/>
            <a:r>
              <a:rPr lang="pt-BR" sz="2400" b="1" dirty="0" smtClean="0"/>
              <a:t>17   </a:t>
            </a:r>
            <a:r>
              <a:rPr lang="pt-BR" sz="2400" b="1" dirty="0"/>
              <a:t>Desequilíbrio econômico-financeiro da Concessão do 	Sistema Rodovia do Sol</a:t>
            </a:r>
            <a:r>
              <a:rPr lang="pt-BR" sz="2400" b="1" dirty="0" smtClean="0"/>
              <a:t>.</a:t>
            </a:r>
            <a:endParaRPr lang="pt-BR" sz="2400" b="1" dirty="0"/>
          </a:p>
        </p:txBody>
      </p:sp>
      <p:sp>
        <p:nvSpPr>
          <p:cNvPr id="4" name="Espaço Reservado para Conteúdo 3"/>
          <p:cNvSpPr>
            <a:spLocks noGrp="1"/>
          </p:cNvSpPr>
          <p:nvPr>
            <p:ph sz="half" idx="2"/>
          </p:nvPr>
        </p:nvSpPr>
        <p:spPr>
          <a:xfrm>
            <a:off x="323528" y="1988840"/>
            <a:ext cx="8579296" cy="4032448"/>
          </a:xfrm>
        </p:spPr>
        <p:txBody>
          <a:bodyPr>
            <a:noAutofit/>
          </a:bodyPr>
          <a:lstStyle/>
          <a:p>
            <a:pPr marL="0" indent="0" algn="just">
              <a:buNone/>
            </a:pPr>
            <a:endParaRPr lang="pt-BR" sz="2200" dirty="0" smtClean="0"/>
          </a:p>
          <a:p>
            <a:pPr marL="0" indent="0" algn="just">
              <a:buNone/>
            </a:pPr>
            <a:r>
              <a:rPr lang="pt-BR" sz="2200" b="1" dirty="0" smtClean="0"/>
              <a:t>1º </a:t>
            </a:r>
            <a:r>
              <a:rPr lang="pt-BR" sz="2200" b="1" dirty="0"/>
              <a:t>CÁLCULO – RA </a:t>
            </a:r>
            <a:r>
              <a:rPr lang="pt-BR" sz="2200" b="1" dirty="0" smtClean="0"/>
              <a:t>10/2014</a:t>
            </a:r>
          </a:p>
          <a:p>
            <a:pPr marL="0" indent="0" algn="just">
              <a:buNone/>
            </a:pPr>
            <a:r>
              <a:rPr lang="pt-BR" sz="2200" dirty="0" smtClean="0"/>
              <a:t> </a:t>
            </a:r>
            <a:endParaRPr lang="pt-BR" sz="2200" dirty="0"/>
          </a:p>
          <a:p>
            <a:pPr algn="just"/>
            <a:r>
              <a:rPr lang="pt-BR" dirty="0" smtClean="0"/>
              <a:t>Esse </a:t>
            </a:r>
            <a:r>
              <a:rPr lang="pt-BR" dirty="0"/>
              <a:t>valor, capitalizado  até 2014 (entrega do RA 10/2014),  equivale a </a:t>
            </a:r>
            <a:r>
              <a:rPr lang="pt-BR" sz="3200" b="1" u="sng" dirty="0">
                <a:solidFill>
                  <a:schemeClr val="accent2"/>
                </a:solidFill>
              </a:rPr>
              <a:t>R$ 798.797.863,66</a:t>
            </a:r>
            <a:r>
              <a:rPr lang="pt-BR" dirty="0"/>
              <a:t>, com data-base em outubro de </a:t>
            </a:r>
            <a:r>
              <a:rPr lang="pt-BR" dirty="0" smtClean="0"/>
              <a:t>2013 ( ou ocorrências até outubro/2013)</a:t>
            </a:r>
          </a:p>
          <a:p>
            <a:pPr marL="0" indent="0" algn="just">
              <a:buNone/>
            </a:pPr>
            <a:endParaRPr lang="pt-BR" dirty="0" smtClean="0"/>
          </a:p>
          <a:p>
            <a:pPr marL="0" indent="0" algn="just">
              <a:buNone/>
            </a:pPr>
            <a:endParaRPr lang="pt-BR" dirty="0"/>
          </a:p>
        </p:txBody>
      </p:sp>
    </p:spTree>
    <p:extLst>
      <p:ext uri="{BB962C8B-B14F-4D97-AF65-F5344CB8AC3E}">
        <p14:creationId xmlns:p14="http://schemas.microsoft.com/office/powerpoint/2010/main" val="2221415671"/>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III.   DAS IRREGULARIDADES</a:t>
            </a:r>
            <a:endParaRPr lang="pt-BR" sz="2800" dirty="0">
              <a:solidFill>
                <a:schemeClr val="bg1"/>
              </a:solidFill>
              <a:latin typeface="Arial Black" panose="020B0A04020102020204" pitchFamily="34" charset="0"/>
            </a:endParaRPr>
          </a:p>
        </p:txBody>
      </p:sp>
      <p:sp>
        <p:nvSpPr>
          <p:cNvPr id="2" name="Título 1"/>
          <p:cNvSpPr>
            <a:spLocks noGrp="1"/>
          </p:cNvSpPr>
          <p:nvPr>
            <p:ph type="title"/>
          </p:nvPr>
        </p:nvSpPr>
        <p:spPr>
          <a:xfrm>
            <a:off x="251520" y="1268760"/>
            <a:ext cx="8640960" cy="622062"/>
          </a:xfrm>
        </p:spPr>
        <p:txBody>
          <a:bodyPr>
            <a:noAutofit/>
          </a:bodyPr>
          <a:lstStyle/>
          <a:p>
            <a:pPr marL="457200" indent="-457200" algn="l"/>
            <a:r>
              <a:rPr lang="pt-BR" sz="2400" b="1" dirty="0" smtClean="0"/>
              <a:t>17   </a:t>
            </a:r>
            <a:r>
              <a:rPr lang="pt-BR" sz="2400" b="1" dirty="0"/>
              <a:t>Desequilíbrio econômico-financeiro da Concessão do 	Sistema Rodovia do Sol</a:t>
            </a:r>
            <a:r>
              <a:rPr lang="pt-BR" sz="2400" b="1" dirty="0" smtClean="0"/>
              <a:t>.</a:t>
            </a:r>
            <a:endParaRPr lang="pt-BR" sz="2400" b="1" dirty="0"/>
          </a:p>
        </p:txBody>
      </p:sp>
      <p:sp>
        <p:nvSpPr>
          <p:cNvPr id="4" name="Espaço Reservado para Conteúdo 3"/>
          <p:cNvSpPr>
            <a:spLocks noGrp="1"/>
          </p:cNvSpPr>
          <p:nvPr>
            <p:ph sz="half" idx="2"/>
          </p:nvPr>
        </p:nvSpPr>
        <p:spPr>
          <a:xfrm>
            <a:off x="323528" y="2060848"/>
            <a:ext cx="8579296" cy="4032448"/>
          </a:xfrm>
        </p:spPr>
        <p:txBody>
          <a:bodyPr>
            <a:noAutofit/>
          </a:bodyPr>
          <a:lstStyle/>
          <a:p>
            <a:pPr marL="0" indent="0" algn="just">
              <a:buNone/>
            </a:pPr>
            <a:r>
              <a:rPr lang="pt-BR" sz="2200" dirty="0"/>
              <a:t>1º CÁLCULO – </a:t>
            </a:r>
            <a:r>
              <a:rPr lang="pt-BR" sz="2200" dirty="0" smtClean="0"/>
              <a:t>RA 10/2014 </a:t>
            </a:r>
          </a:p>
          <a:p>
            <a:pPr marL="0" indent="0" algn="just">
              <a:buNone/>
            </a:pPr>
            <a:endParaRPr lang="pt-BR" sz="2200" dirty="0"/>
          </a:p>
          <a:p>
            <a:pPr algn="just">
              <a:spcAft>
                <a:spcPts val="1200"/>
              </a:spcAft>
            </a:pPr>
            <a:r>
              <a:rPr lang="pt-BR" sz="2200" dirty="0" smtClean="0"/>
              <a:t>A área técnica constatou que o</a:t>
            </a:r>
            <a:r>
              <a:rPr lang="pt-BR" sz="2200" b="1" dirty="0" smtClean="0"/>
              <a:t> desequilíbrio apurado é tão significativo </a:t>
            </a:r>
            <a:r>
              <a:rPr lang="pt-BR" sz="2200" dirty="0" smtClean="0"/>
              <a:t>que, considerando o prazo para o advento do termo contratual, o reequilíbrio econômico-financeiro não é mais economicamente viável.      </a:t>
            </a:r>
          </a:p>
          <a:p>
            <a:pPr algn="just">
              <a:spcAft>
                <a:spcPts val="1200"/>
              </a:spcAft>
            </a:pPr>
            <a:r>
              <a:rPr lang="pt-BR" sz="2200" dirty="0" smtClean="0"/>
              <a:t>Para retornar ao equilíbrio,  o empreendimento deveria ser capaz de gerar, na soma dos saldos de caixa anuais dos períodos restantes (2013 a 2023), um Valor Presente Líquido de Caixa no Período 0 (ano 1998; descontado à TIR de 16,80%) no mesmo valor supramencionado. </a:t>
            </a:r>
            <a:endParaRPr lang="pt-BR" sz="2200" dirty="0"/>
          </a:p>
        </p:txBody>
      </p:sp>
    </p:spTree>
    <p:extLst>
      <p:ext uri="{BB962C8B-B14F-4D97-AF65-F5344CB8AC3E}">
        <p14:creationId xmlns:p14="http://schemas.microsoft.com/office/powerpoint/2010/main" val="1027590989"/>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III.   DAS IRREGULARIDADES</a:t>
            </a:r>
            <a:endParaRPr lang="pt-BR" sz="2800" dirty="0">
              <a:solidFill>
                <a:schemeClr val="bg1"/>
              </a:solidFill>
              <a:latin typeface="Arial Black" panose="020B0A04020102020204" pitchFamily="34" charset="0"/>
            </a:endParaRPr>
          </a:p>
        </p:txBody>
      </p:sp>
      <p:sp>
        <p:nvSpPr>
          <p:cNvPr id="2" name="Título 1"/>
          <p:cNvSpPr>
            <a:spLocks noGrp="1"/>
          </p:cNvSpPr>
          <p:nvPr>
            <p:ph type="title"/>
          </p:nvPr>
        </p:nvSpPr>
        <p:spPr>
          <a:xfrm>
            <a:off x="251520" y="1268760"/>
            <a:ext cx="8640960" cy="622062"/>
          </a:xfrm>
        </p:spPr>
        <p:txBody>
          <a:bodyPr>
            <a:noAutofit/>
          </a:bodyPr>
          <a:lstStyle/>
          <a:p>
            <a:pPr marL="457200" indent="-457200" algn="l"/>
            <a:r>
              <a:rPr lang="pt-BR" sz="2400" b="1" dirty="0" smtClean="0"/>
              <a:t>17   </a:t>
            </a:r>
            <a:r>
              <a:rPr lang="pt-BR" sz="2400" b="1" dirty="0"/>
              <a:t>Desequilíbrio econômico-financeiro da Concessão do 	Sistema Rodovia do Sol</a:t>
            </a:r>
            <a:r>
              <a:rPr lang="pt-BR" sz="2400" b="1" dirty="0" smtClean="0"/>
              <a:t>.</a:t>
            </a:r>
            <a:endParaRPr lang="pt-BR" sz="2400" b="1" dirty="0"/>
          </a:p>
        </p:txBody>
      </p:sp>
      <p:sp>
        <p:nvSpPr>
          <p:cNvPr id="4" name="Espaço Reservado para Conteúdo 3"/>
          <p:cNvSpPr>
            <a:spLocks noGrp="1"/>
          </p:cNvSpPr>
          <p:nvPr>
            <p:ph sz="half" idx="2"/>
          </p:nvPr>
        </p:nvSpPr>
        <p:spPr>
          <a:xfrm>
            <a:off x="323528" y="2276872"/>
            <a:ext cx="8579296" cy="4032448"/>
          </a:xfrm>
        </p:spPr>
        <p:txBody>
          <a:bodyPr>
            <a:noAutofit/>
          </a:bodyPr>
          <a:lstStyle/>
          <a:p>
            <a:pPr marL="0" indent="0" algn="just">
              <a:buNone/>
            </a:pPr>
            <a:r>
              <a:rPr lang="pt-BR" sz="2200" dirty="0"/>
              <a:t>1º CÁLCULO – RA </a:t>
            </a:r>
            <a:r>
              <a:rPr lang="pt-BR" sz="2200" dirty="0" smtClean="0"/>
              <a:t>10/2014</a:t>
            </a:r>
          </a:p>
          <a:p>
            <a:pPr marL="0" indent="0" algn="just">
              <a:buNone/>
            </a:pPr>
            <a:endParaRPr lang="pt-BR" sz="2200" dirty="0"/>
          </a:p>
          <a:p>
            <a:pPr algn="just"/>
            <a:r>
              <a:rPr lang="pt-BR" sz="2200" dirty="0"/>
              <a:t>Mesmo sem cobrar tarifa a partir do ano de 2013, nem na Terceira Ponte, nem na Rodovia do Sol (“tarifa zero”), ao se descontar os saldos anuais do fluxo de caixa, utilizando como taxa de desconto a TIR projetada na Proposta Comercial (16,80%), obtém-se o VPL no Período 0 igual a R$ 7.793.104,76, com data-base em outubro de 1998. Esse valor, capitalizado até 2014, equivale a R$ 274.988.561,93, com data-base em outubro de 2013. A</a:t>
            </a:r>
            <a:r>
              <a:rPr lang="pt-BR" sz="2200" b="1" dirty="0"/>
              <a:t> Concessionária ainda deveria uma quantia remanescente.</a:t>
            </a:r>
            <a:endParaRPr lang="pt-BR" sz="2200" dirty="0"/>
          </a:p>
        </p:txBody>
      </p:sp>
    </p:spTree>
    <p:extLst>
      <p:ext uri="{BB962C8B-B14F-4D97-AF65-F5344CB8AC3E}">
        <p14:creationId xmlns:p14="http://schemas.microsoft.com/office/powerpoint/2010/main" val="26534942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I.   INTRODUÇÃO</a:t>
            </a:r>
            <a:endParaRPr lang="pt-BR" sz="2800" dirty="0">
              <a:solidFill>
                <a:schemeClr val="bg1"/>
              </a:solidFill>
              <a:latin typeface="Arial Black" panose="020B0A04020102020204" pitchFamily="34" charset="0"/>
            </a:endParaRPr>
          </a:p>
        </p:txBody>
      </p:sp>
      <p:sp>
        <p:nvSpPr>
          <p:cNvPr id="2" name="Título 1"/>
          <p:cNvSpPr>
            <a:spLocks noGrp="1"/>
          </p:cNvSpPr>
          <p:nvPr>
            <p:ph type="title"/>
          </p:nvPr>
        </p:nvSpPr>
        <p:spPr>
          <a:xfrm>
            <a:off x="467544" y="790714"/>
            <a:ext cx="8424936" cy="626924"/>
          </a:xfrm>
        </p:spPr>
        <p:txBody>
          <a:bodyPr>
            <a:noAutofit/>
          </a:bodyPr>
          <a:lstStyle/>
          <a:p>
            <a:pPr algn="l"/>
            <a:r>
              <a:rPr lang="pt-BR" sz="2400" b="1" dirty="0"/>
              <a:t>I</a:t>
            </a:r>
            <a:r>
              <a:rPr lang="pt-BR" sz="2400" b="1" dirty="0" smtClean="0"/>
              <a:t>.2  </a:t>
            </a:r>
            <a:r>
              <a:rPr lang="pt-BR" sz="2400" b="1" dirty="0"/>
              <a:t>Da Construção da Terceira Ponte ao Contrato de Concessão</a:t>
            </a:r>
          </a:p>
        </p:txBody>
      </p:sp>
      <p:sp>
        <p:nvSpPr>
          <p:cNvPr id="3" name="Espaço Reservado para Texto 2"/>
          <p:cNvSpPr>
            <a:spLocks noGrp="1"/>
          </p:cNvSpPr>
          <p:nvPr>
            <p:ph type="body" idx="1"/>
          </p:nvPr>
        </p:nvSpPr>
        <p:spPr>
          <a:xfrm>
            <a:off x="457200" y="1535113"/>
            <a:ext cx="8435280" cy="639762"/>
          </a:xfrm>
        </p:spPr>
        <p:txBody>
          <a:bodyPr/>
          <a:lstStyle/>
          <a:p>
            <a:r>
              <a:rPr lang="pt-BR" u="sng" dirty="0">
                <a:latin typeface="+mj-lt"/>
              </a:rPr>
              <a:t>Os Aditivos do Contrato de Concessão</a:t>
            </a:r>
          </a:p>
        </p:txBody>
      </p:sp>
      <p:sp>
        <p:nvSpPr>
          <p:cNvPr id="4" name="Espaço Reservado para Conteúdo 3"/>
          <p:cNvSpPr>
            <a:spLocks noGrp="1"/>
          </p:cNvSpPr>
          <p:nvPr>
            <p:ph sz="half" idx="2"/>
          </p:nvPr>
        </p:nvSpPr>
        <p:spPr>
          <a:xfrm>
            <a:off x="457200" y="2174875"/>
            <a:ext cx="8435280" cy="3951288"/>
          </a:xfrm>
        </p:spPr>
        <p:txBody>
          <a:bodyPr>
            <a:normAutofit/>
          </a:bodyPr>
          <a:lstStyle/>
          <a:p>
            <a:pPr lvl="0" algn="just"/>
            <a:endParaRPr lang="pt-BR" sz="2200" b="1" dirty="0" smtClean="0"/>
          </a:p>
          <a:p>
            <a:pPr lvl="0" algn="just"/>
            <a:r>
              <a:rPr lang="pt-BR" b="1" dirty="0" smtClean="0"/>
              <a:t>1º </a:t>
            </a:r>
            <a:r>
              <a:rPr lang="pt-BR" b="1" dirty="0"/>
              <a:t>Aditivo  – 10/10/2002</a:t>
            </a:r>
            <a:r>
              <a:rPr lang="pt-BR" dirty="0"/>
              <a:t>: alteração no cronograma dos investimentos programados e a substancial modificação do traçado do contorno de Guarapari, a partir da Rodovia Jones dos Santos </a:t>
            </a:r>
            <a:r>
              <a:rPr lang="pt-BR" dirty="0" smtClean="0"/>
              <a:t>Neves;</a:t>
            </a:r>
            <a:endParaRPr lang="pt-BR" dirty="0"/>
          </a:p>
          <a:p>
            <a:pPr lvl="0" algn="just"/>
            <a:endParaRPr lang="pt-BR" dirty="0"/>
          </a:p>
          <a:p>
            <a:pPr lvl="0" algn="just"/>
            <a:r>
              <a:rPr lang="pt-BR" b="1" dirty="0"/>
              <a:t>2º Aditivo  - 16/12/2005</a:t>
            </a:r>
            <a:r>
              <a:rPr lang="pt-BR" dirty="0"/>
              <a:t>:  tratou do reajuste tarifário anual e da revisão da tarifa básica, especialmente em razão da não homologação anterior dos reajustes previstos para entrar em vigor nos anos de 2004, 2005 e </a:t>
            </a:r>
            <a:r>
              <a:rPr lang="pt-BR" dirty="0" smtClean="0"/>
              <a:t>2006</a:t>
            </a:r>
            <a:r>
              <a:rPr lang="pt-BR" dirty="0"/>
              <a:t>;</a:t>
            </a:r>
          </a:p>
        </p:txBody>
      </p:sp>
    </p:spTree>
    <p:extLst>
      <p:ext uri="{BB962C8B-B14F-4D97-AF65-F5344CB8AC3E}">
        <p14:creationId xmlns:p14="http://schemas.microsoft.com/office/powerpoint/2010/main" val="4091846306"/>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III.   DAS IRREGULARIDADES</a:t>
            </a:r>
            <a:endParaRPr lang="pt-BR" sz="2800" dirty="0">
              <a:solidFill>
                <a:schemeClr val="bg1"/>
              </a:solidFill>
              <a:latin typeface="Arial Black" panose="020B0A04020102020204" pitchFamily="34" charset="0"/>
            </a:endParaRPr>
          </a:p>
        </p:txBody>
      </p:sp>
      <p:sp>
        <p:nvSpPr>
          <p:cNvPr id="2" name="Título 1"/>
          <p:cNvSpPr>
            <a:spLocks noGrp="1"/>
          </p:cNvSpPr>
          <p:nvPr>
            <p:ph type="title"/>
          </p:nvPr>
        </p:nvSpPr>
        <p:spPr>
          <a:xfrm>
            <a:off x="251520" y="1268760"/>
            <a:ext cx="8640960" cy="622062"/>
          </a:xfrm>
        </p:spPr>
        <p:txBody>
          <a:bodyPr>
            <a:noAutofit/>
          </a:bodyPr>
          <a:lstStyle/>
          <a:p>
            <a:pPr marL="457200" indent="-457200" algn="l"/>
            <a:r>
              <a:rPr lang="pt-BR" sz="2400" b="1" dirty="0" smtClean="0"/>
              <a:t>17   </a:t>
            </a:r>
            <a:r>
              <a:rPr lang="pt-BR" sz="2400" b="1" dirty="0"/>
              <a:t>Desequilíbrio econômico-financeiro da Concessão do 	Sistema Rodovia do Sol</a:t>
            </a:r>
            <a:r>
              <a:rPr lang="pt-BR" sz="2400" b="1" dirty="0" smtClean="0"/>
              <a:t>.</a:t>
            </a:r>
            <a:endParaRPr lang="pt-BR" sz="2400" b="1" dirty="0"/>
          </a:p>
        </p:txBody>
      </p:sp>
      <p:sp>
        <p:nvSpPr>
          <p:cNvPr id="4" name="Espaço Reservado para Conteúdo 3"/>
          <p:cNvSpPr>
            <a:spLocks noGrp="1"/>
          </p:cNvSpPr>
          <p:nvPr>
            <p:ph sz="half" idx="2"/>
          </p:nvPr>
        </p:nvSpPr>
        <p:spPr>
          <a:xfrm>
            <a:off x="323528" y="2276872"/>
            <a:ext cx="8579296" cy="4032448"/>
          </a:xfrm>
        </p:spPr>
        <p:txBody>
          <a:bodyPr>
            <a:noAutofit/>
          </a:bodyPr>
          <a:lstStyle/>
          <a:p>
            <a:pPr marL="0" indent="0" algn="just">
              <a:buNone/>
            </a:pPr>
            <a:r>
              <a:rPr lang="pt-BR" sz="2200" b="1" dirty="0"/>
              <a:t>ANÁLISE DO CONTRADITÓRIO </a:t>
            </a:r>
          </a:p>
          <a:p>
            <a:pPr marL="0" indent="0" algn="just">
              <a:buNone/>
            </a:pPr>
            <a:r>
              <a:rPr lang="pt-BR" sz="2200" b="1" dirty="0"/>
              <a:t> </a:t>
            </a:r>
          </a:p>
          <a:p>
            <a:pPr algn="just">
              <a:spcAft>
                <a:spcPts val="1200"/>
              </a:spcAft>
            </a:pPr>
            <a:r>
              <a:rPr lang="pt-BR" sz="2200" dirty="0"/>
              <a:t>A </a:t>
            </a:r>
            <a:r>
              <a:rPr lang="x-none" sz="2200"/>
              <a:t>ARSI </a:t>
            </a:r>
            <a:r>
              <a:rPr lang="pt-BR" sz="2200" dirty="0"/>
              <a:t>(atual ARSP) </a:t>
            </a:r>
            <a:r>
              <a:rPr lang="x-none" sz="2200"/>
              <a:t>afirmou que adotou a mesma metodologia definida no estudo da FGV, citado no Relatório de Auditoria</a:t>
            </a:r>
            <a:r>
              <a:rPr lang="pt-BR" sz="2200" dirty="0"/>
              <a:t> (</a:t>
            </a:r>
            <a:r>
              <a:rPr lang="x-none" sz="2200" b="1"/>
              <a:t>Processo TC 4.574/09</a:t>
            </a:r>
            <a:r>
              <a:rPr lang="pt-BR" sz="2200" b="1" dirty="0"/>
              <a:t>)</a:t>
            </a:r>
            <a:r>
              <a:rPr lang="x-none" sz="2200"/>
              <a:t> e que não encontrou o “exorbitante” desequilíbrio apontado pela Equipe de Auditoria</a:t>
            </a:r>
            <a:r>
              <a:rPr lang="pt-BR" sz="2200" dirty="0"/>
              <a:t>;</a:t>
            </a:r>
          </a:p>
          <a:p>
            <a:pPr algn="just">
              <a:spcAft>
                <a:spcPts val="1200"/>
              </a:spcAft>
            </a:pPr>
            <a:r>
              <a:rPr lang="pt-BR" sz="2200" dirty="0"/>
              <a:t> O processo em epígrafe não</a:t>
            </a:r>
            <a:r>
              <a:rPr lang="x-none" sz="2200"/>
              <a:t> abrangeu o escopo da auditoria atual, que trata da licitação, da execução de todo o período contratual e da possibilidade de se reequilibrá-lo ou não. </a:t>
            </a:r>
            <a:endParaRPr lang="pt-BR" sz="2200" dirty="0"/>
          </a:p>
        </p:txBody>
      </p:sp>
    </p:spTree>
    <p:extLst>
      <p:ext uri="{BB962C8B-B14F-4D97-AF65-F5344CB8AC3E}">
        <p14:creationId xmlns:p14="http://schemas.microsoft.com/office/powerpoint/2010/main" val="3623781807"/>
      </p:ext>
    </p:extLst>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III.   DAS IRREGULARIDADES</a:t>
            </a:r>
            <a:endParaRPr lang="pt-BR" sz="2800" dirty="0">
              <a:solidFill>
                <a:schemeClr val="bg1"/>
              </a:solidFill>
              <a:latin typeface="Arial Black" panose="020B0A04020102020204" pitchFamily="34" charset="0"/>
            </a:endParaRPr>
          </a:p>
        </p:txBody>
      </p:sp>
      <p:sp>
        <p:nvSpPr>
          <p:cNvPr id="2" name="Título 1"/>
          <p:cNvSpPr>
            <a:spLocks noGrp="1"/>
          </p:cNvSpPr>
          <p:nvPr>
            <p:ph type="title"/>
          </p:nvPr>
        </p:nvSpPr>
        <p:spPr>
          <a:xfrm>
            <a:off x="251520" y="1268760"/>
            <a:ext cx="8640960" cy="622062"/>
          </a:xfrm>
        </p:spPr>
        <p:txBody>
          <a:bodyPr>
            <a:noAutofit/>
          </a:bodyPr>
          <a:lstStyle/>
          <a:p>
            <a:pPr marL="457200" indent="-457200" algn="l"/>
            <a:r>
              <a:rPr lang="pt-BR" sz="2400" b="1" dirty="0" smtClean="0"/>
              <a:t>17   </a:t>
            </a:r>
            <a:r>
              <a:rPr lang="pt-BR" sz="2400" b="1" dirty="0"/>
              <a:t>Desequilíbrio econômico-financeiro da Concessão do 	Sistema Rodovia do Sol</a:t>
            </a:r>
            <a:r>
              <a:rPr lang="pt-BR" sz="2400" b="1" dirty="0" smtClean="0"/>
              <a:t>.</a:t>
            </a:r>
            <a:endParaRPr lang="pt-BR" sz="2400" b="1" dirty="0"/>
          </a:p>
        </p:txBody>
      </p:sp>
      <p:sp>
        <p:nvSpPr>
          <p:cNvPr id="4" name="Espaço Reservado para Conteúdo 3"/>
          <p:cNvSpPr>
            <a:spLocks noGrp="1"/>
          </p:cNvSpPr>
          <p:nvPr>
            <p:ph sz="half" idx="2"/>
          </p:nvPr>
        </p:nvSpPr>
        <p:spPr>
          <a:xfrm>
            <a:off x="323528" y="2276872"/>
            <a:ext cx="8579296" cy="4032448"/>
          </a:xfrm>
        </p:spPr>
        <p:txBody>
          <a:bodyPr>
            <a:noAutofit/>
          </a:bodyPr>
          <a:lstStyle/>
          <a:p>
            <a:pPr marL="0" indent="0" algn="just">
              <a:buNone/>
            </a:pPr>
            <a:r>
              <a:rPr lang="pt-BR" sz="2200" b="1" dirty="0"/>
              <a:t>ANÁLISE DO CONTRADITÓRIO </a:t>
            </a:r>
          </a:p>
          <a:p>
            <a:pPr marL="0" indent="0" algn="just">
              <a:buNone/>
            </a:pPr>
            <a:r>
              <a:rPr lang="pt-BR" sz="2200" b="1" dirty="0"/>
              <a:t> </a:t>
            </a:r>
          </a:p>
          <a:p>
            <a:pPr algn="just"/>
            <a:r>
              <a:rPr lang="pt-BR" sz="2200" dirty="0"/>
              <a:t>A  análise da FGV parte do pressuposto do equilíbrio da equação econômico-financeira e da </a:t>
            </a:r>
            <a:r>
              <a:rPr lang="pt-BR" sz="2200" u="sng" dirty="0"/>
              <a:t>premissa de que todas as obras previstas foram realizadas dentro dos valores informados na planilha de fluxo de caixa</a:t>
            </a:r>
            <a:r>
              <a:rPr lang="pt-BR" sz="2200" dirty="0"/>
              <a:t>, </a:t>
            </a:r>
            <a:r>
              <a:rPr lang="pt-BR" sz="2200" b="1" dirty="0"/>
              <a:t>a equipe de auditoria ampliou a análise, auditando se realmente o contrato estava sendo cumprido conforme assinado</a:t>
            </a:r>
            <a:r>
              <a:rPr lang="pt-BR" sz="2200" dirty="0"/>
              <a:t>, situação que extrapolou </a:t>
            </a:r>
            <a:r>
              <a:rPr lang="pt-BR" sz="2200" dirty="0" smtClean="0"/>
              <a:t>a </a:t>
            </a:r>
            <a:r>
              <a:rPr lang="pt-BR" sz="2200" dirty="0"/>
              <a:t>área de atuação da FGV.</a:t>
            </a:r>
            <a:endParaRPr lang="pt-BR" sz="2200" b="1" dirty="0"/>
          </a:p>
        </p:txBody>
      </p:sp>
    </p:spTree>
    <p:extLst>
      <p:ext uri="{BB962C8B-B14F-4D97-AF65-F5344CB8AC3E}">
        <p14:creationId xmlns:p14="http://schemas.microsoft.com/office/powerpoint/2010/main" val="4031186483"/>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III.   DAS IRREGULARIDADES</a:t>
            </a:r>
            <a:endParaRPr lang="pt-BR" sz="2800" dirty="0">
              <a:solidFill>
                <a:schemeClr val="bg1"/>
              </a:solidFill>
              <a:latin typeface="Arial Black" panose="020B0A04020102020204" pitchFamily="34" charset="0"/>
            </a:endParaRPr>
          </a:p>
        </p:txBody>
      </p:sp>
      <p:sp>
        <p:nvSpPr>
          <p:cNvPr id="2" name="Título 1"/>
          <p:cNvSpPr>
            <a:spLocks noGrp="1"/>
          </p:cNvSpPr>
          <p:nvPr>
            <p:ph type="title"/>
          </p:nvPr>
        </p:nvSpPr>
        <p:spPr>
          <a:xfrm>
            <a:off x="251520" y="1268760"/>
            <a:ext cx="8640960" cy="622062"/>
          </a:xfrm>
        </p:spPr>
        <p:txBody>
          <a:bodyPr>
            <a:noAutofit/>
          </a:bodyPr>
          <a:lstStyle/>
          <a:p>
            <a:pPr marL="457200" indent="-457200" algn="l"/>
            <a:r>
              <a:rPr lang="pt-BR" sz="2400" b="1" dirty="0" smtClean="0"/>
              <a:t>17   </a:t>
            </a:r>
            <a:r>
              <a:rPr lang="pt-BR" sz="2400" b="1" dirty="0"/>
              <a:t>Desequilíbrio econômico-financeiro da Concessão do 	Sistema Rodovia do Sol</a:t>
            </a:r>
            <a:r>
              <a:rPr lang="pt-BR" sz="2400" b="1" dirty="0" smtClean="0"/>
              <a:t>.</a:t>
            </a:r>
            <a:endParaRPr lang="pt-BR" sz="2400" b="1" dirty="0"/>
          </a:p>
        </p:txBody>
      </p:sp>
      <p:sp>
        <p:nvSpPr>
          <p:cNvPr id="4" name="Espaço Reservado para Conteúdo 3"/>
          <p:cNvSpPr>
            <a:spLocks noGrp="1"/>
          </p:cNvSpPr>
          <p:nvPr>
            <p:ph sz="half" idx="2"/>
          </p:nvPr>
        </p:nvSpPr>
        <p:spPr>
          <a:xfrm>
            <a:off x="323528" y="2276872"/>
            <a:ext cx="8579296" cy="4032448"/>
          </a:xfrm>
        </p:spPr>
        <p:txBody>
          <a:bodyPr>
            <a:noAutofit/>
          </a:bodyPr>
          <a:lstStyle/>
          <a:p>
            <a:pPr marL="0" indent="0" algn="just">
              <a:buNone/>
            </a:pPr>
            <a:r>
              <a:rPr lang="pt-BR" sz="2200" b="1" dirty="0"/>
              <a:t>ANÁLISE DO CONTRADITÓRIO </a:t>
            </a:r>
          </a:p>
          <a:p>
            <a:pPr marL="0" indent="0" algn="just">
              <a:buNone/>
            </a:pPr>
            <a:r>
              <a:rPr lang="pt-BR" sz="2200" b="1" dirty="0"/>
              <a:t> </a:t>
            </a:r>
          </a:p>
          <a:p>
            <a:pPr algn="just"/>
            <a:r>
              <a:rPr lang="pt-BR" sz="2200" dirty="0"/>
              <a:t>Ultrapassada esta questão, surgiu outra </a:t>
            </a:r>
            <a:r>
              <a:rPr lang="pt-BR" sz="2200" dirty="0" smtClean="0"/>
              <a:t>relevante</a:t>
            </a:r>
            <a:r>
              <a:rPr lang="pt-BR" sz="2200" dirty="0"/>
              <a:t>:</a:t>
            </a:r>
          </a:p>
          <a:p>
            <a:pPr marL="0" indent="0" algn="just">
              <a:buNone/>
            </a:pPr>
            <a:endParaRPr lang="pt-BR" sz="2200" dirty="0"/>
          </a:p>
          <a:p>
            <a:pPr marL="0" indent="0" algn="just">
              <a:buNone/>
            </a:pPr>
            <a:r>
              <a:rPr lang="pt-BR" sz="2200" b="1" i="1" dirty="0"/>
              <a:t>“Verificado o </a:t>
            </a:r>
            <a:r>
              <a:rPr lang="pt-BR" sz="2200" b="1" i="1" dirty="0" err="1"/>
              <a:t>sobrepreço</a:t>
            </a:r>
            <a:r>
              <a:rPr lang="pt-BR" sz="2200" b="1" i="1" dirty="0"/>
              <a:t> na estimativa da Administração Pública e também na proposta vencedora (conforme demonstrado no item 3.16 da ITC), é tecnicamente correto alterar os valores que deram origem à equação econômico-financeira e calcular o reequilíbrio a partir desses novos valores inseridos?”</a:t>
            </a:r>
          </a:p>
        </p:txBody>
      </p:sp>
    </p:spTree>
    <p:extLst>
      <p:ext uri="{BB962C8B-B14F-4D97-AF65-F5344CB8AC3E}">
        <p14:creationId xmlns:p14="http://schemas.microsoft.com/office/powerpoint/2010/main" val="4145002358"/>
      </p:ext>
    </p:extLst>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III.   DAS IRREGULARIDADES</a:t>
            </a:r>
            <a:endParaRPr lang="pt-BR" sz="2800" dirty="0">
              <a:solidFill>
                <a:schemeClr val="bg1"/>
              </a:solidFill>
              <a:latin typeface="Arial Black" panose="020B0A04020102020204" pitchFamily="34" charset="0"/>
            </a:endParaRPr>
          </a:p>
        </p:txBody>
      </p:sp>
      <p:sp>
        <p:nvSpPr>
          <p:cNvPr id="2" name="Título 1"/>
          <p:cNvSpPr>
            <a:spLocks noGrp="1"/>
          </p:cNvSpPr>
          <p:nvPr>
            <p:ph type="title"/>
          </p:nvPr>
        </p:nvSpPr>
        <p:spPr>
          <a:xfrm>
            <a:off x="251520" y="1268760"/>
            <a:ext cx="8640960" cy="622062"/>
          </a:xfrm>
        </p:spPr>
        <p:txBody>
          <a:bodyPr>
            <a:noAutofit/>
          </a:bodyPr>
          <a:lstStyle/>
          <a:p>
            <a:pPr marL="457200" indent="-457200" algn="l"/>
            <a:r>
              <a:rPr lang="pt-BR" sz="2400" b="1" dirty="0" smtClean="0"/>
              <a:t>17   </a:t>
            </a:r>
            <a:r>
              <a:rPr lang="pt-BR" sz="2400" b="1" dirty="0"/>
              <a:t>Desequilíbrio econômico-financeiro da Concessão do 	Sistema Rodovia do Sol</a:t>
            </a:r>
            <a:r>
              <a:rPr lang="pt-BR" sz="2400" b="1" dirty="0" smtClean="0"/>
              <a:t>.</a:t>
            </a:r>
            <a:endParaRPr lang="pt-BR" sz="2400" b="1" dirty="0"/>
          </a:p>
        </p:txBody>
      </p:sp>
      <p:sp>
        <p:nvSpPr>
          <p:cNvPr id="4" name="Espaço Reservado para Conteúdo 3"/>
          <p:cNvSpPr>
            <a:spLocks noGrp="1"/>
          </p:cNvSpPr>
          <p:nvPr>
            <p:ph sz="half" idx="2"/>
          </p:nvPr>
        </p:nvSpPr>
        <p:spPr>
          <a:xfrm>
            <a:off x="323528" y="2276872"/>
            <a:ext cx="8579296" cy="4032448"/>
          </a:xfrm>
        </p:spPr>
        <p:txBody>
          <a:bodyPr>
            <a:noAutofit/>
          </a:bodyPr>
          <a:lstStyle/>
          <a:p>
            <a:pPr marL="0" indent="0" algn="just">
              <a:buNone/>
            </a:pPr>
            <a:r>
              <a:rPr lang="pt-BR" sz="2200" b="1" dirty="0"/>
              <a:t>ANÁLISE DO CONTRADITÓRIO </a:t>
            </a:r>
            <a:r>
              <a:rPr lang="pt-BR" sz="2200" b="1" dirty="0" smtClean="0"/>
              <a:t> </a:t>
            </a:r>
          </a:p>
          <a:p>
            <a:pPr marL="0" indent="0" algn="just">
              <a:buNone/>
            </a:pPr>
            <a:endParaRPr lang="pt-BR" b="1" dirty="0"/>
          </a:p>
          <a:p>
            <a:pPr algn="just"/>
            <a:r>
              <a:rPr lang="pt-BR" dirty="0"/>
              <a:t>Existem correntes doutrinárias que entendem que sim e outras que não entendem ser possível alterar os valores que deram origem à equação econômico-financeira e calcular o reequilíbrio a partir desses novos valores inseridos; </a:t>
            </a:r>
          </a:p>
        </p:txBody>
      </p:sp>
    </p:spTree>
    <p:extLst>
      <p:ext uri="{BB962C8B-B14F-4D97-AF65-F5344CB8AC3E}">
        <p14:creationId xmlns:p14="http://schemas.microsoft.com/office/powerpoint/2010/main" val="1507643354"/>
      </p:ext>
    </p:extLst>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III.   DAS IRREGULARIDADES</a:t>
            </a:r>
            <a:endParaRPr lang="pt-BR" sz="2800" dirty="0">
              <a:solidFill>
                <a:schemeClr val="bg1"/>
              </a:solidFill>
              <a:latin typeface="Arial Black" panose="020B0A04020102020204" pitchFamily="34" charset="0"/>
            </a:endParaRPr>
          </a:p>
        </p:txBody>
      </p:sp>
      <p:sp>
        <p:nvSpPr>
          <p:cNvPr id="2" name="Título 1"/>
          <p:cNvSpPr>
            <a:spLocks noGrp="1"/>
          </p:cNvSpPr>
          <p:nvPr>
            <p:ph type="title"/>
          </p:nvPr>
        </p:nvSpPr>
        <p:spPr>
          <a:xfrm>
            <a:off x="251520" y="1268760"/>
            <a:ext cx="8640960" cy="622062"/>
          </a:xfrm>
        </p:spPr>
        <p:txBody>
          <a:bodyPr>
            <a:noAutofit/>
          </a:bodyPr>
          <a:lstStyle/>
          <a:p>
            <a:pPr marL="457200" indent="-457200" algn="l"/>
            <a:r>
              <a:rPr lang="pt-BR" sz="2400" b="1" dirty="0" smtClean="0"/>
              <a:t>17   </a:t>
            </a:r>
            <a:r>
              <a:rPr lang="pt-BR" sz="2400" b="1" dirty="0"/>
              <a:t>Desequilíbrio econômico-financeiro da Concessão do 	Sistema Rodovia do Sol</a:t>
            </a:r>
            <a:r>
              <a:rPr lang="pt-BR" sz="2400" b="1" dirty="0" smtClean="0"/>
              <a:t>.</a:t>
            </a:r>
            <a:endParaRPr lang="pt-BR" sz="2400" b="1" dirty="0"/>
          </a:p>
        </p:txBody>
      </p:sp>
      <p:sp>
        <p:nvSpPr>
          <p:cNvPr id="4" name="Espaço Reservado para Conteúdo 3"/>
          <p:cNvSpPr>
            <a:spLocks noGrp="1"/>
          </p:cNvSpPr>
          <p:nvPr>
            <p:ph sz="half" idx="2"/>
          </p:nvPr>
        </p:nvSpPr>
        <p:spPr>
          <a:xfrm>
            <a:off x="323528" y="2276872"/>
            <a:ext cx="8579296" cy="4032448"/>
          </a:xfrm>
        </p:spPr>
        <p:txBody>
          <a:bodyPr>
            <a:noAutofit/>
          </a:bodyPr>
          <a:lstStyle/>
          <a:p>
            <a:pPr marL="0" indent="0" algn="just">
              <a:buNone/>
            </a:pPr>
            <a:r>
              <a:rPr lang="pt-BR" sz="2200" b="1" dirty="0"/>
              <a:t>ANÁLISE DO CONTRADITÓRIO </a:t>
            </a:r>
            <a:r>
              <a:rPr lang="pt-BR" sz="2200" b="1" dirty="0" smtClean="0"/>
              <a:t> </a:t>
            </a:r>
          </a:p>
          <a:p>
            <a:pPr marL="0" indent="0" algn="just">
              <a:buNone/>
            </a:pPr>
            <a:endParaRPr lang="pt-BR" b="1" dirty="0"/>
          </a:p>
          <a:p>
            <a:pPr algn="just"/>
            <a:r>
              <a:rPr lang="pt-BR" dirty="0" smtClean="0"/>
              <a:t>A </a:t>
            </a:r>
            <a:r>
              <a:rPr lang="pt-BR" b="1" dirty="0"/>
              <a:t>defesa da </a:t>
            </a:r>
            <a:r>
              <a:rPr lang="pt-BR" b="1" dirty="0" err="1"/>
              <a:t>Rodosol</a:t>
            </a:r>
            <a:r>
              <a:rPr lang="pt-BR" dirty="0"/>
              <a:t> baseia-se </a:t>
            </a:r>
            <a:r>
              <a:rPr lang="pt-BR" dirty="0" smtClean="0"/>
              <a:t>no argumento de que se deve </a:t>
            </a:r>
            <a:r>
              <a:rPr lang="pt-BR" dirty="0"/>
              <a:t>observar a </a:t>
            </a:r>
            <a:r>
              <a:rPr lang="pt-BR" b="1" dirty="0"/>
              <a:t>matriz de risco do contrato</a:t>
            </a:r>
            <a:r>
              <a:rPr lang="pt-BR" dirty="0"/>
              <a:t>. Tudo que contratualmente for considerado risco da concessionária não pode ser reequilibrado, independente de ter havido algum </a:t>
            </a:r>
            <a:r>
              <a:rPr lang="pt-BR" dirty="0" err="1"/>
              <a:t>sobrepreço</a:t>
            </a:r>
            <a:r>
              <a:rPr lang="pt-BR" dirty="0"/>
              <a:t> na proposta, posto que </a:t>
            </a:r>
            <a:r>
              <a:rPr lang="pt-BR" b="1" dirty="0"/>
              <a:t>a concessão seria fiscalizada por parâmetros de desempenho e não pelo custo de seus serviços</a:t>
            </a:r>
            <a:r>
              <a:rPr lang="pt-BR" dirty="0"/>
              <a:t>.</a:t>
            </a:r>
            <a:endParaRPr lang="pt-BR" b="1" dirty="0"/>
          </a:p>
        </p:txBody>
      </p:sp>
    </p:spTree>
    <p:extLst>
      <p:ext uri="{BB962C8B-B14F-4D97-AF65-F5344CB8AC3E}">
        <p14:creationId xmlns:p14="http://schemas.microsoft.com/office/powerpoint/2010/main" val="3780639002"/>
      </p:ext>
    </p:extLst>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III.   DAS IRREGULARIDADES</a:t>
            </a:r>
            <a:endParaRPr lang="pt-BR" sz="2800" dirty="0">
              <a:solidFill>
                <a:schemeClr val="bg1"/>
              </a:solidFill>
              <a:latin typeface="Arial Black" panose="020B0A04020102020204" pitchFamily="34" charset="0"/>
            </a:endParaRPr>
          </a:p>
        </p:txBody>
      </p:sp>
      <p:sp>
        <p:nvSpPr>
          <p:cNvPr id="2" name="Título 1"/>
          <p:cNvSpPr>
            <a:spLocks noGrp="1"/>
          </p:cNvSpPr>
          <p:nvPr>
            <p:ph type="title"/>
          </p:nvPr>
        </p:nvSpPr>
        <p:spPr>
          <a:xfrm>
            <a:off x="251520" y="1268760"/>
            <a:ext cx="8640960" cy="622062"/>
          </a:xfrm>
        </p:spPr>
        <p:txBody>
          <a:bodyPr>
            <a:noAutofit/>
          </a:bodyPr>
          <a:lstStyle/>
          <a:p>
            <a:pPr marL="0" indent="0" hangingPunct="0"/>
            <a:r>
              <a:rPr lang="pt-BR" sz="2400" b="1" dirty="0"/>
              <a:t> </a:t>
            </a:r>
            <a:r>
              <a:rPr lang="x-none" sz="2400" b="1"/>
              <a:t>MATRIZ DE RISCO DA CONCESSÃO </a:t>
            </a:r>
            <a:r>
              <a:rPr lang="pt-BR" sz="2400" b="1" u="sng" dirty="0">
                <a:solidFill>
                  <a:schemeClr val="accent2"/>
                </a:solidFill>
              </a:rPr>
              <a:t>SEGUNDO A </a:t>
            </a:r>
            <a:r>
              <a:rPr lang="x-none" sz="2400" b="1" u="sng">
                <a:solidFill>
                  <a:schemeClr val="accent2"/>
                </a:solidFill>
              </a:rPr>
              <a:t> </a:t>
            </a:r>
            <a:r>
              <a:rPr lang="pt-BR" sz="2400" b="1" u="sng" dirty="0">
                <a:solidFill>
                  <a:schemeClr val="accent2"/>
                </a:solidFill>
              </a:rPr>
              <a:t>CONCESSIONÁRIA</a:t>
            </a:r>
            <a:endParaRPr lang="pt-BR" sz="2400" u="sng" dirty="0">
              <a:solidFill>
                <a:schemeClr val="accent2"/>
              </a:solidFill>
            </a:endParaRPr>
          </a:p>
        </p:txBody>
      </p:sp>
      <p:graphicFrame>
        <p:nvGraphicFramePr>
          <p:cNvPr id="4" name="Espaço Reservado para Conteúdo 3"/>
          <p:cNvGraphicFramePr>
            <a:graphicFrameLocks noGrp="1"/>
          </p:cNvGraphicFramePr>
          <p:nvPr>
            <p:ph sz="half" idx="2"/>
            <p:extLst>
              <p:ext uri="{D42A27DB-BD31-4B8C-83A1-F6EECF244321}">
                <p14:modId xmlns:p14="http://schemas.microsoft.com/office/powerpoint/2010/main" val="2055248395"/>
              </p:ext>
            </p:extLst>
          </p:nvPr>
        </p:nvGraphicFramePr>
        <p:xfrm>
          <a:off x="457200" y="1916833"/>
          <a:ext cx="8147249" cy="4337484"/>
        </p:xfrm>
        <a:graphic>
          <a:graphicData uri="http://schemas.openxmlformats.org/drawingml/2006/table">
            <a:tbl>
              <a:tblPr firstRow="1" firstCol="1" bandRow="1"/>
              <a:tblGrid>
                <a:gridCol w="2469897"/>
                <a:gridCol w="2838676"/>
                <a:gridCol w="2838676"/>
              </a:tblGrid>
              <a:tr h="148224">
                <a:tc>
                  <a:txBody>
                    <a:bodyPr/>
                    <a:lstStyle/>
                    <a:p>
                      <a:pPr algn="ctr">
                        <a:lnSpc>
                          <a:spcPct val="115000"/>
                        </a:lnSpc>
                        <a:spcAft>
                          <a:spcPts val="0"/>
                        </a:spcAft>
                      </a:pPr>
                      <a:r>
                        <a:rPr lang="pt-BR" sz="1400" b="1" dirty="0">
                          <a:effectLst/>
                          <a:latin typeface="Arial"/>
                          <a:ea typeface="Times New Roman"/>
                        </a:rPr>
                        <a:t>EVENTOS</a:t>
                      </a:r>
                      <a:endParaRPr lang="pt-BR" sz="1400" dirty="0">
                        <a:effectLst/>
                        <a:latin typeface="Times New Roman"/>
                        <a:ea typeface="Times New Roman"/>
                      </a:endParaRPr>
                    </a:p>
                  </a:txBody>
                  <a:tcPr marL="60958" marR="609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400" b="1" dirty="0">
                          <a:effectLst/>
                          <a:latin typeface="Arial"/>
                          <a:ea typeface="Times New Roman"/>
                        </a:rPr>
                        <a:t>ESTADO</a:t>
                      </a:r>
                      <a:endParaRPr lang="pt-BR" sz="1400" dirty="0">
                        <a:effectLst/>
                        <a:latin typeface="Times New Roman"/>
                        <a:ea typeface="Times New Roman"/>
                      </a:endParaRPr>
                    </a:p>
                  </a:txBody>
                  <a:tcPr marL="60958" marR="609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400" b="1" dirty="0">
                          <a:effectLst/>
                          <a:latin typeface="Arial"/>
                          <a:ea typeface="Times New Roman"/>
                        </a:rPr>
                        <a:t>CONCESSIONÁRIA</a:t>
                      </a:r>
                      <a:endParaRPr lang="pt-BR" sz="1400" dirty="0">
                        <a:effectLst/>
                        <a:latin typeface="Times New Roman"/>
                        <a:ea typeface="Times New Roman"/>
                      </a:endParaRPr>
                    </a:p>
                  </a:txBody>
                  <a:tcPr marL="60958" marR="609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2896">
                <a:tc>
                  <a:txBody>
                    <a:bodyPr/>
                    <a:lstStyle/>
                    <a:p>
                      <a:pPr algn="just">
                        <a:lnSpc>
                          <a:spcPct val="115000"/>
                        </a:lnSpc>
                        <a:spcAft>
                          <a:spcPts val="0"/>
                        </a:spcAft>
                      </a:pPr>
                      <a:r>
                        <a:rPr lang="pt-BR" sz="1200" dirty="0">
                          <a:effectLst/>
                          <a:latin typeface="Arial"/>
                          <a:ea typeface="Times New Roman"/>
                        </a:rPr>
                        <a:t>ATOS OU FATOS ANTERIORES À TRANSFERÊNCIA DO CONTROLE</a:t>
                      </a:r>
                      <a:endParaRPr lang="pt-BR" sz="1200" dirty="0">
                        <a:effectLst/>
                        <a:latin typeface="Times New Roman"/>
                        <a:ea typeface="Times New Roman"/>
                      </a:endParaRPr>
                    </a:p>
                  </a:txBody>
                  <a:tcPr marL="60958" marR="609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pt-BR" sz="1200" dirty="0">
                          <a:effectLst/>
                          <a:latin typeface="Arial"/>
                          <a:ea typeface="Times New Roman"/>
                        </a:rPr>
                        <a:t>ESTADO</a:t>
                      </a:r>
                      <a:endParaRPr lang="pt-BR" sz="1200" dirty="0">
                        <a:effectLst/>
                        <a:latin typeface="Times New Roman"/>
                        <a:ea typeface="Times New Roman"/>
                      </a:endParaRPr>
                    </a:p>
                  </a:txBody>
                  <a:tcPr marL="60958" marR="609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pt-BR" sz="1200">
                          <a:effectLst/>
                          <a:latin typeface="Arial"/>
                          <a:ea typeface="Times New Roman"/>
                        </a:rPr>
                        <a:t> </a:t>
                      </a:r>
                      <a:endParaRPr lang="pt-BR" sz="1200">
                        <a:effectLst/>
                        <a:latin typeface="Times New Roman"/>
                        <a:ea typeface="Times New Roman"/>
                      </a:endParaRPr>
                    </a:p>
                  </a:txBody>
                  <a:tcPr marL="60958" marR="609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4672">
                <a:tc>
                  <a:txBody>
                    <a:bodyPr/>
                    <a:lstStyle/>
                    <a:p>
                      <a:pPr algn="just">
                        <a:lnSpc>
                          <a:spcPct val="115000"/>
                        </a:lnSpc>
                        <a:spcAft>
                          <a:spcPts val="0"/>
                        </a:spcAft>
                      </a:pPr>
                      <a:r>
                        <a:rPr lang="pt-BR" sz="1200">
                          <a:effectLst/>
                          <a:latin typeface="Arial"/>
                          <a:ea typeface="Times New Roman"/>
                        </a:rPr>
                        <a:t>DESAPROPRIAÇÃO</a:t>
                      </a:r>
                      <a:endParaRPr lang="pt-BR" sz="1200">
                        <a:effectLst/>
                        <a:latin typeface="Times New Roman"/>
                        <a:ea typeface="Times New Roman"/>
                      </a:endParaRPr>
                    </a:p>
                  </a:txBody>
                  <a:tcPr marL="60958" marR="609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pt-BR" sz="1200" dirty="0">
                          <a:effectLst/>
                          <a:latin typeface="Arial"/>
                          <a:ea typeface="Times New Roman"/>
                        </a:rPr>
                        <a:t>ESTADO – valor maior que a verba indenizatória prevista</a:t>
                      </a:r>
                      <a:endParaRPr lang="pt-BR" sz="1200" dirty="0">
                        <a:effectLst/>
                        <a:latin typeface="Times New Roman"/>
                        <a:ea typeface="Times New Roman"/>
                      </a:endParaRPr>
                    </a:p>
                  </a:txBody>
                  <a:tcPr marL="60958" marR="609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pt-BR" sz="1200">
                          <a:effectLst/>
                          <a:latin typeface="Arial"/>
                          <a:ea typeface="Times New Roman"/>
                        </a:rPr>
                        <a:t>CONCESSIONÁRIA – até o valor da verba indenizatória prevista</a:t>
                      </a:r>
                      <a:endParaRPr lang="pt-BR" sz="1200">
                        <a:effectLst/>
                        <a:latin typeface="Times New Roman"/>
                        <a:ea typeface="Times New Roman"/>
                      </a:endParaRPr>
                    </a:p>
                  </a:txBody>
                  <a:tcPr marL="60958" marR="609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4672">
                <a:tc>
                  <a:txBody>
                    <a:bodyPr/>
                    <a:lstStyle/>
                    <a:p>
                      <a:pPr algn="just">
                        <a:lnSpc>
                          <a:spcPct val="115000"/>
                        </a:lnSpc>
                        <a:spcAft>
                          <a:spcPts val="0"/>
                        </a:spcAft>
                      </a:pPr>
                      <a:r>
                        <a:rPr lang="pt-BR" sz="1200">
                          <a:effectLst/>
                          <a:latin typeface="Arial"/>
                          <a:ea typeface="Times New Roman"/>
                        </a:rPr>
                        <a:t>RESCISÃO CONTRATOS DE OBRAS E SERVIÇOS</a:t>
                      </a:r>
                      <a:endParaRPr lang="pt-BR" sz="1200">
                        <a:effectLst/>
                        <a:latin typeface="Times New Roman"/>
                        <a:ea typeface="Times New Roman"/>
                      </a:endParaRPr>
                    </a:p>
                  </a:txBody>
                  <a:tcPr marL="60958" marR="609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pt-BR" sz="1200" dirty="0">
                          <a:effectLst/>
                          <a:latin typeface="Arial"/>
                          <a:ea typeface="Times New Roman"/>
                        </a:rPr>
                        <a:t>ESTADO – valor maior que a verba indenizatória prevista</a:t>
                      </a:r>
                      <a:endParaRPr lang="pt-BR" sz="1200" dirty="0">
                        <a:effectLst/>
                        <a:latin typeface="Times New Roman"/>
                        <a:ea typeface="Times New Roman"/>
                      </a:endParaRPr>
                    </a:p>
                  </a:txBody>
                  <a:tcPr marL="60958" marR="609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pt-BR" sz="1200" dirty="0">
                          <a:effectLst/>
                          <a:latin typeface="Arial"/>
                          <a:ea typeface="Times New Roman"/>
                        </a:rPr>
                        <a:t>CONCESSIONÁRIA – até o valor da verba indenizatória prevista</a:t>
                      </a:r>
                      <a:endParaRPr lang="pt-BR" sz="1200" dirty="0">
                        <a:effectLst/>
                        <a:latin typeface="Times New Roman"/>
                        <a:ea typeface="Times New Roman"/>
                      </a:endParaRPr>
                    </a:p>
                  </a:txBody>
                  <a:tcPr marL="60958" marR="609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89344">
                <a:tc rowSpan="2">
                  <a:txBody>
                    <a:bodyPr/>
                    <a:lstStyle/>
                    <a:p>
                      <a:pPr algn="just">
                        <a:lnSpc>
                          <a:spcPct val="115000"/>
                        </a:lnSpc>
                        <a:spcAft>
                          <a:spcPts val="0"/>
                        </a:spcAft>
                      </a:pPr>
                      <a:r>
                        <a:rPr lang="pt-BR" sz="1200">
                          <a:effectLst/>
                          <a:latin typeface="Arial"/>
                          <a:ea typeface="Times New Roman"/>
                        </a:rPr>
                        <a:t>RISCOS DE QUANTITATIVO DE EXECUÇÃO DOS SERVIÇOS E OBRAS</a:t>
                      </a:r>
                      <a:endParaRPr lang="pt-BR" sz="1200">
                        <a:effectLst/>
                        <a:latin typeface="Times New Roman"/>
                        <a:ea typeface="Times New Roman"/>
                      </a:endParaRPr>
                    </a:p>
                  </a:txBody>
                  <a:tcPr marL="60958" marR="609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pt-BR" sz="1200">
                          <a:effectLst/>
                          <a:latin typeface="Arial"/>
                          <a:ea typeface="Times New Roman"/>
                        </a:rPr>
                        <a:t>ESTADO: acréscimos e supressões de obras ou serviços/força maior, caso fortuito, fato do príncipe, fato da Administração ou de interferências imprevistas</a:t>
                      </a:r>
                      <a:endParaRPr lang="pt-BR" sz="1200">
                        <a:effectLst/>
                        <a:latin typeface="Times New Roman"/>
                        <a:ea typeface="Times New Roman"/>
                      </a:endParaRPr>
                    </a:p>
                  </a:txBody>
                  <a:tcPr marL="60958" marR="609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pt-BR" sz="1200" dirty="0">
                          <a:effectLst/>
                          <a:latin typeface="Arial"/>
                          <a:ea typeface="Times New Roman"/>
                        </a:rPr>
                        <a:t>CONCESSIONÁRIA: Os quantitativos a serem utilizados para </a:t>
                      </a:r>
                      <a:r>
                        <a:rPr lang="pt-BR" sz="1200" b="1" dirty="0">
                          <a:effectLst/>
                          <a:latin typeface="Arial"/>
                          <a:ea typeface="Times New Roman"/>
                        </a:rPr>
                        <a:t>operação, obras e serviços </a:t>
                      </a:r>
                      <a:r>
                        <a:rPr lang="pt-BR" sz="1200" dirty="0">
                          <a:effectLst/>
                          <a:latin typeface="Arial"/>
                          <a:ea typeface="Times New Roman"/>
                        </a:rPr>
                        <a:t>de engenharia, conforme previstos na proposta original</a:t>
                      </a:r>
                      <a:endParaRPr lang="pt-BR" sz="1200" dirty="0">
                        <a:effectLst/>
                        <a:latin typeface="Times New Roman"/>
                        <a:ea typeface="Times New Roman"/>
                      </a:endParaRPr>
                    </a:p>
                  </a:txBody>
                  <a:tcPr marL="60958" marR="609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89344">
                <a:tc vMerge="1">
                  <a:txBody>
                    <a:bodyPr/>
                    <a:lstStyle/>
                    <a:p>
                      <a:endParaRPr lang="pt-BR"/>
                    </a:p>
                  </a:txBody>
                  <a:tcPr/>
                </a:tc>
                <a:tc>
                  <a:txBody>
                    <a:bodyPr/>
                    <a:lstStyle/>
                    <a:p>
                      <a:pPr algn="just">
                        <a:lnSpc>
                          <a:spcPct val="115000"/>
                        </a:lnSpc>
                        <a:spcAft>
                          <a:spcPts val="0"/>
                        </a:spcAft>
                      </a:pPr>
                      <a:r>
                        <a:rPr lang="pt-BR" sz="1200">
                          <a:effectLst/>
                          <a:latin typeface="Arial"/>
                          <a:ea typeface="Times New Roman"/>
                        </a:rPr>
                        <a:t>ESTADO: Alteração unilateral do contrato que altere os encargos da CONCESSIONÁRIA </a:t>
                      </a:r>
                      <a:endParaRPr lang="pt-BR" sz="1200">
                        <a:effectLst/>
                        <a:latin typeface="Times New Roman"/>
                        <a:ea typeface="Times New Roman"/>
                      </a:endParaRPr>
                    </a:p>
                  </a:txBody>
                  <a:tcPr marL="60958" marR="609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pt-BR" sz="1200" dirty="0">
                          <a:effectLst/>
                          <a:latin typeface="Arial"/>
                          <a:ea typeface="Times New Roman"/>
                        </a:rPr>
                        <a:t>CONCESSIONÁRIA: Máximo de 50 </a:t>
                      </a:r>
                      <a:r>
                        <a:rPr lang="pt-BR" sz="1200" dirty="0" err="1">
                          <a:effectLst/>
                          <a:latin typeface="Arial"/>
                          <a:ea typeface="Times New Roman"/>
                        </a:rPr>
                        <a:t>hs</a:t>
                      </a:r>
                      <a:r>
                        <a:rPr lang="pt-BR" sz="1200" dirty="0">
                          <a:effectLst/>
                          <a:latin typeface="Arial"/>
                          <a:ea typeface="Times New Roman"/>
                        </a:rPr>
                        <a:t> com nível de serviço inferior ao “D”- execução de obras de expansão de capacidade (exceto Terceira Ponte)</a:t>
                      </a:r>
                      <a:endParaRPr lang="pt-BR" sz="1200" dirty="0">
                        <a:effectLst/>
                        <a:latin typeface="Times New Roman"/>
                        <a:ea typeface="Times New Roman"/>
                      </a:endParaRPr>
                    </a:p>
                  </a:txBody>
                  <a:tcPr marL="60958" marR="609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4672">
                <a:tc>
                  <a:txBody>
                    <a:bodyPr/>
                    <a:lstStyle/>
                    <a:p>
                      <a:pPr algn="just">
                        <a:lnSpc>
                          <a:spcPct val="115000"/>
                        </a:lnSpc>
                        <a:spcAft>
                          <a:spcPts val="0"/>
                        </a:spcAft>
                      </a:pPr>
                      <a:r>
                        <a:rPr lang="pt-BR" sz="1200">
                          <a:effectLst/>
                          <a:latin typeface="Arial"/>
                          <a:ea typeface="Times New Roman"/>
                        </a:rPr>
                        <a:t>RISCO DE CRONOGRAMA</a:t>
                      </a:r>
                      <a:endParaRPr lang="pt-BR" sz="1200">
                        <a:effectLst/>
                        <a:latin typeface="Times New Roman"/>
                        <a:ea typeface="Times New Roman"/>
                      </a:endParaRPr>
                    </a:p>
                  </a:txBody>
                  <a:tcPr marL="60958" marR="609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pt-BR" sz="1200">
                          <a:effectLst/>
                          <a:latin typeface="Arial"/>
                          <a:ea typeface="Times New Roman"/>
                        </a:rPr>
                        <a:t> </a:t>
                      </a:r>
                      <a:endParaRPr lang="pt-BR" sz="1200">
                        <a:effectLst/>
                        <a:latin typeface="Times New Roman"/>
                        <a:ea typeface="Times New Roman"/>
                      </a:endParaRPr>
                    </a:p>
                  </a:txBody>
                  <a:tcPr marL="60958" marR="609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pt-BR" sz="1200" dirty="0">
                          <a:effectLst/>
                          <a:latin typeface="Arial"/>
                          <a:ea typeface="Times New Roman"/>
                        </a:rPr>
                        <a:t>CONCESSIONÁRIA: deve encaminhar a execução mensal das obras e serviços</a:t>
                      </a:r>
                      <a:endParaRPr lang="pt-BR" sz="1200" dirty="0">
                        <a:effectLst/>
                        <a:latin typeface="Times New Roman"/>
                        <a:ea typeface="Times New Roman"/>
                      </a:endParaRPr>
                    </a:p>
                  </a:txBody>
                  <a:tcPr marL="60958" marR="609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64867315"/>
      </p:ext>
    </p:extLst>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III.   DAS IRREGULARIDADES</a:t>
            </a:r>
            <a:endParaRPr lang="pt-BR" sz="2800" dirty="0">
              <a:solidFill>
                <a:schemeClr val="bg1"/>
              </a:solidFill>
              <a:latin typeface="Arial Black" panose="020B0A04020102020204" pitchFamily="34" charset="0"/>
            </a:endParaRPr>
          </a:p>
        </p:txBody>
      </p:sp>
      <p:sp>
        <p:nvSpPr>
          <p:cNvPr id="2" name="Título 1"/>
          <p:cNvSpPr>
            <a:spLocks noGrp="1"/>
          </p:cNvSpPr>
          <p:nvPr>
            <p:ph type="title"/>
          </p:nvPr>
        </p:nvSpPr>
        <p:spPr>
          <a:xfrm>
            <a:off x="251520" y="1268760"/>
            <a:ext cx="8640960" cy="622062"/>
          </a:xfrm>
        </p:spPr>
        <p:txBody>
          <a:bodyPr>
            <a:noAutofit/>
          </a:bodyPr>
          <a:lstStyle/>
          <a:p>
            <a:pPr marL="0" indent="0" hangingPunct="0"/>
            <a:r>
              <a:rPr lang="pt-BR" sz="2400" b="1" dirty="0"/>
              <a:t> </a:t>
            </a:r>
            <a:r>
              <a:rPr lang="x-none" sz="2400" b="1"/>
              <a:t>MATRIZ DE RISCO DA CONCESSÃO </a:t>
            </a:r>
            <a:r>
              <a:rPr lang="pt-BR" sz="2400" b="1" u="sng" dirty="0" smtClean="0">
                <a:solidFill>
                  <a:schemeClr val="accent2"/>
                </a:solidFill>
              </a:rPr>
              <a:t>SEGUNDO A </a:t>
            </a:r>
            <a:r>
              <a:rPr lang="x-none" sz="2400" b="1" u="sng" smtClean="0">
                <a:solidFill>
                  <a:schemeClr val="accent2"/>
                </a:solidFill>
              </a:rPr>
              <a:t> </a:t>
            </a:r>
            <a:r>
              <a:rPr lang="pt-BR" sz="2400" b="1" u="sng" dirty="0" smtClean="0">
                <a:solidFill>
                  <a:schemeClr val="accent2"/>
                </a:solidFill>
              </a:rPr>
              <a:t>CONCESSIONÁRIA</a:t>
            </a:r>
            <a:endParaRPr lang="pt-BR" sz="2400" u="sng" dirty="0">
              <a:solidFill>
                <a:schemeClr val="accent2"/>
              </a:solidFill>
            </a:endParaRPr>
          </a:p>
        </p:txBody>
      </p:sp>
      <p:graphicFrame>
        <p:nvGraphicFramePr>
          <p:cNvPr id="6" name="Espaço Reservado para Conteúdo 5"/>
          <p:cNvGraphicFramePr>
            <a:graphicFrameLocks noGrp="1"/>
          </p:cNvGraphicFramePr>
          <p:nvPr>
            <p:ph sz="half" idx="2"/>
            <p:extLst>
              <p:ext uri="{D42A27DB-BD31-4B8C-83A1-F6EECF244321}">
                <p14:modId xmlns:p14="http://schemas.microsoft.com/office/powerpoint/2010/main" val="530087057"/>
              </p:ext>
            </p:extLst>
          </p:nvPr>
        </p:nvGraphicFramePr>
        <p:xfrm>
          <a:off x="467544" y="1916832"/>
          <a:ext cx="8213382" cy="3967884"/>
        </p:xfrm>
        <a:graphic>
          <a:graphicData uri="http://schemas.openxmlformats.org/drawingml/2006/table">
            <a:tbl>
              <a:tblPr firstRow="1" firstCol="1" bandRow="1"/>
              <a:tblGrid>
                <a:gridCol w="2654072"/>
                <a:gridCol w="2604875"/>
                <a:gridCol w="2954435"/>
              </a:tblGrid>
              <a:tr h="324036">
                <a:tc>
                  <a:txBody>
                    <a:bodyPr/>
                    <a:lstStyle/>
                    <a:p>
                      <a:pPr algn="ctr">
                        <a:lnSpc>
                          <a:spcPct val="115000"/>
                        </a:lnSpc>
                        <a:spcAft>
                          <a:spcPts val="0"/>
                        </a:spcAft>
                      </a:pPr>
                      <a:r>
                        <a:rPr lang="pt-BR" sz="1200" b="1" dirty="0">
                          <a:effectLst/>
                          <a:latin typeface="Arial"/>
                          <a:ea typeface="Times New Roman"/>
                        </a:rPr>
                        <a:t>EVENTOS</a:t>
                      </a:r>
                      <a:endParaRPr lang="pt-BR"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200" b="1" dirty="0">
                          <a:effectLst/>
                          <a:latin typeface="Arial"/>
                          <a:ea typeface="Times New Roman"/>
                        </a:rPr>
                        <a:t>ESTADO</a:t>
                      </a:r>
                      <a:endParaRPr lang="pt-BR"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200" b="1">
                          <a:effectLst/>
                          <a:latin typeface="Arial"/>
                          <a:ea typeface="Times New Roman"/>
                        </a:rPr>
                        <a:t>CONCESSIONÁRIA</a:t>
                      </a:r>
                      <a:endParaRPr lang="pt-BR"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72108">
                <a:tc>
                  <a:txBody>
                    <a:bodyPr/>
                    <a:lstStyle/>
                    <a:p>
                      <a:pPr algn="just">
                        <a:lnSpc>
                          <a:spcPct val="115000"/>
                        </a:lnSpc>
                        <a:spcAft>
                          <a:spcPts val="0"/>
                        </a:spcAft>
                      </a:pPr>
                      <a:r>
                        <a:rPr lang="pt-BR" sz="1200">
                          <a:effectLst/>
                          <a:latin typeface="Arial"/>
                          <a:ea typeface="Times New Roman"/>
                        </a:rPr>
                        <a:t>FAIXA DE DOMÍNIO</a:t>
                      </a:r>
                      <a:endParaRPr lang="pt-BR"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pt-BR" sz="1200" dirty="0">
                          <a:effectLst/>
                          <a:latin typeface="Arial"/>
                          <a:ea typeface="Times New Roman"/>
                        </a:rPr>
                        <a:t>Convênios e autorizações por entidades prestadoras de serviços permanecem em vigor e não implicam qualquer ônus para a concessionária</a:t>
                      </a:r>
                      <a:endParaRPr lang="pt-BR"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pt-BR" sz="1200" dirty="0">
                          <a:effectLst/>
                          <a:latin typeface="Arial"/>
                          <a:ea typeface="Times New Roman"/>
                        </a:rPr>
                        <a:t> </a:t>
                      </a:r>
                      <a:endParaRPr lang="pt-BR"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20180">
                <a:tc>
                  <a:txBody>
                    <a:bodyPr/>
                    <a:lstStyle/>
                    <a:p>
                      <a:pPr algn="just">
                        <a:lnSpc>
                          <a:spcPct val="115000"/>
                        </a:lnSpc>
                        <a:spcAft>
                          <a:spcPts val="0"/>
                        </a:spcAft>
                      </a:pPr>
                      <a:r>
                        <a:rPr lang="pt-BR" sz="1200" dirty="0">
                          <a:effectLst/>
                          <a:latin typeface="Arial"/>
                          <a:ea typeface="Times New Roman"/>
                        </a:rPr>
                        <a:t>RISCO DE OPERAÇÃO &amp; MANUTENÇÃO</a:t>
                      </a:r>
                      <a:endParaRPr lang="pt-BR"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pt-BR" sz="1200">
                          <a:effectLst/>
                          <a:latin typeface="Arial"/>
                          <a:ea typeface="Times New Roman"/>
                        </a:rPr>
                        <a:t> </a:t>
                      </a:r>
                      <a:endParaRPr lang="pt-BR"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pt-BR" sz="1200" dirty="0">
                          <a:effectLst/>
                          <a:latin typeface="Arial"/>
                          <a:ea typeface="Times New Roman"/>
                        </a:rPr>
                        <a:t>CONCESSIONÁRIA: controle por resultados, para os serviços de operação, conservação e manutenção, com ênfase na observância das especificações, parâmetros e padrões de qualidade estabelecidos no PER e nas normas técnicas aplicáveis. </a:t>
                      </a:r>
                      <a:endParaRPr lang="pt-BR"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72108">
                <a:tc>
                  <a:txBody>
                    <a:bodyPr/>
                    <a:lstStyle/>
                    <a:p>
                      <a:pPr algn="just">
                        <a:lnSpc>
                          <a:spcPct val="115000"/>
                        </a:lnSpc>
                        <a:spcAft>
                          <a:spcPts val="0"/>
                        </a:spcAft>
                      </a:pPr>
                      <a:r>
                        <a:rPr lang="pt-BR" sz="1200">
                          <a:effectLst/>
                          <a:latin typeface="Arial"/>
                          <a:ea typeface="Times New Roman"/>
                        </a:rPr>
                        <a:t>RISCO DE FINANCIAMENTO</a:t>
                      </a:r>
                      <a:endParaRPr lang="pt-BR"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pt-BR" sz="1200">
                          <a:effectLst/>
                          <a:latin typeface="Arial"/>
                          <a:ea typeface="Times New Roman"/>
                        </a:rPr>
                        <a:t> </a:t>
                      </a:r>
                      <a:endParaRPr lang="pt-BR"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pt-BR" sz="1200" dirty="0">
                          <a:effectLst/>
                          <a:latin typeface="Arial"/>
                          <a:ea typeface="Times New Roman"/>
                        </a:rPr>
                        <a:t>CONCESSIONÁRIA é responsável por captar, aplicar e gerir os recursos financeiros necessários à  execução da concessão.</a:t>
                      </a:r>
                      <a:endParaRPr lang="pt-BR"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126837644"/>
      </p:ext>
    </p:extLst>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III.   DAS IRREGULARIDADES</a:t>
            </a:r>
            <a:endParaRPr lang="pt-BR" sz="2800" dirty="0">
              <a:solidFill>
                <a:schemeClr val="bg1"/>
              </a:solidFill>
              <a:latin typeface="Arial Black" panose="020B0A04020102020204" pitchFamily="34" charset="0"/>
            </a:endParaRPr>
          </a:p>
        </p:txBody>
      </p:sp>
      <p:sp>
        <p:nvSpPr>
          <p:cNvPr id="2" name="Título 1"/>
          <p:cNvSpPr>
            <a:spLocks noGrp="1"/>
          </p:cNvSpPr>
          <p:nvPr>
            <p:ph type="title"/>
          </p:nvPr>
        </p:nvSpPr>
        <p:spPr>
          <a:xfrm>
            <a:off x="323528" y="805927"/>
            <a:ext cx="8640960" cy="622062"/>
          </a:xfrm>
        </p:spPr>
        <p:txBody>
          <a:bodyPr>
            <a:noAutofit/>
          </a:bodyPr>
          <a:lstStyle/>
          <a:p>
            <a:pPr marL="0" indent="0" hangingPunct="0"/>
            <a:r>
              <a:rPr lang="pt-BR" sz="2400" b="1" dirty="0"/>
              <a:t> </a:t>
            </a:r>
            <a:r>
              <a:rPr lang="x-none" sz="2400" b="1"/>
              <a:t>MATRIZ DE RISCO DA CONCESSÃO </a:t>
            </a:r>
            <a:r>
              <a:rPr lang="pt-BR" sz="2400" b="1" dirty="0" smtClean="0"/>
              <a:t>SEGUNDO A </a:t>
            </a:r>
            <a:r>
              <a:rPr lang="x-none" sz="2400" b="1" smtClean="0"/>
              <a:t> </a:t>
            </a:r>
            <a:r>
              <a:rPr lang="pt-BR" sz="2400" b="1" dirty="0" smtClean="0"/>
              <a:t>CONCESSIONÁRIA</a:t>
            </a:r>
            <a:endParaRPr lang="pt-BR" sz="2400" dirty="0"/>
          </a:p>
        </p:txBody>
      </p:sp>
      <p:graphicFrame>
        <p:nvGraphicFramePr>
          <p:cNvPr id="4" name="Espaço Reservado para Conteúdo 3"/>
          <p:cNvGraphicFramePr>
            <a:graphicFrameLocks noGrp="1"/>
          </p:cNvGraphicFramePr>
          <p:nvPr>
            <p:ph sz="half" idx="2"/>
            <p:extLst>
              <p:ext uri="{D42A27DB-BD31-4B8C-83A1-F6EECF244321}">
                <p14:modId xmlns:p14="http://schemas.microsoft.com/office/powerpoint/2010/main" val="3838285692"/>
              </p:ext>
            </p:extLst>
          </p:nvPr>
        </p:nvGraphicFramePr>
        <p:xfrm>
          <a:off x="488774" y="1340768"/>
          <a:ext cx="8155770" cy="5047488"/>
        </p:xfrm>
        <a:graphic>
          <a:graphicData uri="http://schemas.openxmlformats.org/drawingml/2006/table">
            <a:tbl>
              <a:tblPr firstRow="1" firstCol="1" bandRow="1"/>
              <a:tblGrid>
                <a:gridCol w="2527870"/>
                <a:gridCol w="2813950"/>
                <a:gridCol w="2813950"/>
              </a:tblGrid>
              <a:tr h="157572">
                <a:tc>
                  <a:txBody>
                    <a:bodyPr/>
                    <a:lstStyle/>
                    <a:p>
                      <a:pPr algn="ctr">
                        <a:lnSpc>
                          <a:spcPct val="115000"/>
                        </a:lnSpc>
                        <a:spcAft>
                          <a:spcPts val="0"/>
                        </a:spcAft>
                      </a:pPr>
                      <a:r>
                        <a:rPr lang="pt-BR" sz="1200" b="1" dirty="0">
                          <a:effectLst/>
                          <a:latin typeface="Arial"/>
                          <a:ea typeface="Times New Roman"/>
                        </a:rPr>
                        <a:t>EVENTOS</a:t>
                      </a:r>
                      <a:endParaRPr lang="pt-BR" sz="1200" dirty="0">
                        <a:effectLst/>
                        <a:latin typeface="Times New Roman"/>
                        <a:ea typeface="Times New Roman"/>
                      </a:endParaRPr>
                    </a:p>
                  </a:txBody>
                  <a:tcPr marL="56844" marR="568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200" b="1">
                          <a:effectLst/>
                          <a:latin typeface="Arial"/>
                          <a:ea typeface="Times New Roman"/>
                        </a:rPr>
                        <a:t>ESTADO</a:t>
                      </a:r>
                      <a:endParaRPr lang="pt-BR" sz="1200">
                        <a:effectLst/>
                        <a:latin typeface="Times New Roman"/>
                        <a:ea typeface="Times New Roman"/>
                      </a:endParaRPr>
                    </a:p>
                  </a:txBody>
                  <a:tcPr marL="56844" marR="568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200" b="1">
                          <a:effectLst/>
                          <a:latin typeface="Arial"/>
                          <a:ea typeface="Times New Roman"/>
                        </a:rPr>
                        <a:t>CONCESSIONÁRIA</a:t>
                      </a:r>
                      <a:endParaRPr lang="pt-BR" sz="1200">
                        <a:effectLst/>
                        <a:latin typeface="Times New Roman"/>
                        <a:ea typeface="Times New Roman"/>
                      </a:endParaRPr>
                    </a:p>
                  </a:txBody>
                  <a:tcPr marL="56844" marR="568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9073">
                <a:tc>
                  <a:txBody>
                    <a:bodyPr/>
                    <a:lstStyle/>
                    <a:p>
                      <a:pPr algn="just">
                        <a:lnSpc>
                          <a:spcPct val="115000"/>
                        </a:lnSpc>
                        <a:spcAft>
                          <a:spcPts val="0"/>
                        </a:spcAft>
                      </a:pPr>
                      <a:r>
                        <a:rPr lang="pt-BR" sz="1200" dirty="0">
                          <a:effectLst/>
                          <a:latin typeface="Arial"/>
                          <a:ea typeface="Times New Roman"/>
                        </a:rPr>
                        <a:t>IMPOSTOS E TRIBUTOS</a:t>
                      </a:r>
                      <a:endParaRPr lang="pt-BR" sz="1200" dirty="0">
                        <a:effectLst/>
                        <a:latin typeface="Times New Roman"/>
                        <a:ea typeface="Times New Roman"/>
                      </a:endParaRPr>
                    </a:p>
                    <a:p>
                      <a:pPr algn="just">
                        <a:lnSpc>
                          <a:spcPct val="115000"/>
                        </a:lnSpc>
                        <a:spcAft>
                          <a:spcPts val="0"/>
                        </a:spcAft>
                      </a:pPr>
                      <a:r>
                        <a:rPr lang="pt-BR" sz="1200" dirty="0">
                          <a:effectLst/>
                          <a:latin typeface="Arial"/>
                          <a:ea typeface="Times New Roman"/>
                        </a:rPr>
                        <a:t>RISCO DE RECEITA/TRÁFEGO</a:t>
                      </a:r>
                      <a:endParaRPr lang="pt-BR" sz="1200" dirty="0">
                        <a:effectLst/>
                        <a:latin typeface="Times New Roman"/>
                        <a:ea typeface="Times New Roman"/>
                      </a:endParaRPr>
                    </a:p>
                  </a:txBody>
                  <a:tcPr marL="56844" marR="568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pt-BR" sz="1200" dirty="0">
                          <a:effectLst/>
                          <a:latin typeface="Arial"/>
                          <a:ea typeface="Times New Roman"/>
                        </a:rPr>
                        <a:t>ESTADO, ressalvados os impostos sobre a renda</a:t>
                      </a:r>
                      <a:endParaRPr lang="pt-BR" sz="1200" dirty="0">
                        <a:effectLst/>
                        <a:latin typeface="Times New Roman"/>
                        <a:ea typeface="Times New Roman"/>
                      </a:endParaRPr>
                    </a:p>
                  </a:txBody>
                  <a:tcPr marL="56844" marR="568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pt-BR" sz="1200">
                          <a:effectLst/>
                          <a:latin typeface="Arial"/>
                          <a:ea typeface="Times New Roman"/>
                        </a:rPr>
                        <a:t>CONCESSIONÁRIA – IMPOSTOS SOBRE A RENDA</a:t>
                      </a:r>
                      <a:endParaRPr lang="pt-BR" sz="1200">
                        <a:effectLst/>
                        <a:latin typeface="Times New Roman"/>
                        <a:ea typeface="Times New Roman"/>
                      </a:endParaRPr>
                    </a:p>
                  </a:txBody>
                  <a:tcPr marL="56844" marR="568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01080">
                <a:tc>
                  <a:txBody>
                    <a:bodyPr/>
                    <a:lstStyle/>
                    <a:p>
                      <a:pPr algn="just">
                        <a:lnSpc>
                          <a:spcPct val="115000"/>
                        </a:lnSpc>
                        <a:spcAft>
                          <a:spcPts val="0"/>
                        </a:spcAft>
                      </a:pPr>
                      <a:r>
                        <a:rPr lang="pt-BR" sz="1200" dirty="0">
                          <a:effectLst/>
                          <a:latin typeface="Arial"/>
                          <a:ea typeface="Times New Roman"/>
                        </a:rPr>
                        <a:t>RISCO DE OPERAÇÃO &amp; MANUTENÇÃO</a:t>
                      </a:r>
                      <a:endParaRPr lang="pt-BR" sz="1200" dirty="0">
                        <a:effectLst/>
                        <a:latin typeface="Times New Roman"/>
                        <a:ea typeface="Times New Roman"/>
                      </a:endParaRPr>
                    </a:p>
                  </a:txBody>
                  <a:tcPr marL="56844" marR="568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pt-BR" sz="1200" dirty="0">
                          <a:effectLst/>
                          <a:latin typeface="Arial"/>
                          <a:ea typeface="Times New Roman"/>
                        </a:rPr>
                        <a:t> </a:t>
                      </a:r>
                      <a:endParaRPr lang="pt-BR" sz="1200" dirty="0">
                        <a:effectLst/>
                        <a:latin typeface="Times New Roman"/>
                        <a:ea typeface="Times New Roman"/>
                      </a:endParaRPr>
                    </a:p>
                  </a:txBody>
                  <a:tcPr marL="56844" marR="568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pt-BR" sz="1200" dirty="0">
                          <a:effectLst/>
                          <a:latin typeface="Arial"/>
                          <a:ea typeface="Times New Roman"/>
                        </a:rPr>
                        <a:t>CONCESSIONÁRIA, inclusive em decorrência da transferência de trânsito para outras vias. Ressalvados os casos de determinação da suspensão da cobrança de pedágio ou redução do valor da tarifa. </a:t>
                      </a:r>
                      <a:r>
                        <a:rPr lang="pt-BR" sz="1200" b="1" dirty="0">
                          <a:effectLst/>
                          <a:latin typeface="Arial"/>
                          <a:ea typeface="Times New Roman"/>
                        </a:rPr>
                        <a:t>Os veículos que transitarem pela respectiva praça devem ser contados para calculo da receita que deixará de ser arrecadada.</a:t>
                      </a:r>
                      <a:endParaRPr lang="pt-BR" sz="1200" dirty="0">
                        <a:effectLst/>
                        <a:latin typeface="Times New Roman"/>
                        <a:ea typeface="Times New Roman"/>
                      </a:endParaRPr>
                    </a:p>
                  </a:txBody>
                  <a:tcPr marL="56844" marR="568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43576">
                <a:tc>
                  <a:txBody>
                    <a:bodyPr/>
                    <a:lstStyle/>
                    <a:p>
                      <a:pPr algn="just">
                        <a:lnSpc>
                          <a:spcPct val="115000"/>
                        </a:lnSpc>
                        <a:spcAft>
                          <a:spcPts val="0"/>
                        </a:spcAft>
                      </a:pPr>
                      <a:r>
                        <a:rPr lang="pt-BR" sz="1200">
                          <a:effectLst/>
                          <a:latin typeface="Arial"/>
                          <a:ea typeface="Times New Roman"/>
                        </a:rPr>
                        <a:t>RISCO DE CRONOGRAMA</a:t>
                      </a:r>
                      <a:endParaRPr lang="pt-BR" sz="1200">
                        <a:effectLst/>
                        <a:latin typeface="Times New Roman"/>
                        <a:ea typeface="Times New Roman"/>
                      </a:endParaRPr>
                    </a:p>
                  </a:txBody>
                  <a:tcPr marL="56844" marR="568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pt-BR" sz="1200" dirty="0">
                          <a:effectLst/>
                          <a:latin typeface="Arial"/>
                          <a:ea typeface="Times New Roman"/>
                        </a:rPr>
                        <a:t> </a:t>
                      </a:r>
                      <a:endParaRPr lang="pt-BR" sz="1200" dirty="0">
                        <a:effectLst/>
                        <a:latin typeface="Times New Roman"/>
                        <a:ea typeface="Times New Roman"/>
                      </a:endParaRPr>
                    </a:p>
                  </a:txBody>
                  <a:tcPr marL="56844" marR="568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pt-BR" sz="1200" dirty="0">
                          <a:effectLst/>
                          <a:latin typeface="Arial"/>
                          <a:ea typeface="Times New Roman"/>
                        </a:rPr>
                        <a:t>A CONCESSIONÁRIA poderá: bloquear, remover e reformular acessos, bem como evitar a fuga ao pagamento do pedágio/implantar novas praças de pedágio</a:t>
                      </a:r>
                      <a:endParaRPr lang="pt-BR" sz="1200" dirty="0">
                        <a:effectLst/>
                        <a:latin typeface="Times New Roman"/>
                        <a:ea typeface="Times New Roman"/>
                      </a:endParaRPr>
                    </a:p>
                  </a:txBody>
                  <a:tcPr marL="56844" marR="568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0574">
                <a:tc rowSpan="2">
                  <a:txBody>
                    <a:bodyPr/>
                    <a:lstStyle/>
                    <a:p>
                      <a:pPr algn="just">
                        <a:lnSpc>
                          <a:spcPct val="115000"/>
                        </a:lnSpc>
                        <a:spcAft>
                          <a:spcPts val="0"/>
                        </a:spcAft>
                      </a:pPr>
                      <a:r>
                        <a:rPr lang="pt-BR" sz="1200">
                          <a:effectLst/>
                          <a:latin typeface="Arial"/>
                          <a:ea typeface="Times New Roman"/>
                        </a:rPr>
                        <a:t>RISCO AMBIENTAL</a:t>
                      </a:r>
                      <a:endParaRPr lang="pt-BR" sz="1200">
                        <a:effectLst/>
                        <a:latin typeface="Times New Roman"/>
                        <a:ea typeface="Times New Roman"/>
                      </a:endParaRPr>
                    </a:p>
                    <a:p>
                      <a:pPr algn="just">
                        <a:lnSpc>
                          <a:spcPct val="115000"/>
                        </a:lnSpc>
                        <a:spcAft>
                          <a:spcPts val="0"/>
                        </a:spcAft>
                      </a:pPr>
                      <a:r>
                        <a:rPr lang="pt-BR" sz="1200">
                          <a:effectLst/>
                          <a:latin typeface="Arial"/>
                          <a:ea typeface="Times New Roman"/>
                        </a:rPr>
                        <a:t>RECEITAS ACESSÓRIAS</a:t>
                      </a:r>
                      <a:endParaRPr lang="pt-BR" sz="1200">
                        <a:effectLst/>
                        <a:latin typeface="Times New Roman"/>
                        <a:ea typeface="Times New Roman"/>
                      </a:endParaRPr>
                    </a:p>
                  </a:txBody>
                  <a:tcPr marL="56844" marR="568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pt-BR" sz="1200" dirty="0">
                          <a:effectLst/>
                          <a:latin typeface="Arial"/>
                          <a:ea typeface="Times New Roman"/>
                        </a:rPr>
                        <a:t>ESTADO – tomar as providências necessárias à obtenção de licenças prévias</a:t>
                      </a:r>
                      <a:endParaRPr lang="pt-BR" sz="1200" dirty="0">
                        <a:effectLst/>
                        <a:latin typeface="Times New Roman"/>
                        <a:ea typeface="Times New Roman"/>
                      </a:endParaRPr>
                    </a:p>
                  </a:txBody>
                  <a:tcPr marL="56844" marR="568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pt-BR" sz="1200" dirty="0">
                          <a:effectLst/>
                          <a:latin typeface="Arial"/>
                          <a:ea typeface="Times New Roman"/>
                        </a:rPr>
                        <a:t>CONCESSIONÁRIA – obter as demais licenças e autorizações</a:t>
                      </a:r>
                      <a:endParaRPr lang="pt-BR" sz="1200" dirty="0">
                        <a:effectLst/>
                        <a:latin typeface="Times New Roman"/>
                        <a:ea typeface="Times New Roman"/>
                      </a:endParaRPr>
                    </a:p>
                  </a:txBody>
                  <a:tcPr marL="56844" marR="568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0574">
                <a:tc vMerge="1">
                  <a:txBody>
                    <a:bodyPr/>
                    <a:lstStyle/>
                    <a:p>
                      <a:endParaRPr lang="pt-BR"/>
                    </a:p>
                  </a:txBody>
                  <a:tcPr/>
                </a:tc>
                <a:tc>
                  <a:txBody>
                    <a:bodyPr/>
                    <a:lstStyle/>
                    <a:p>
                      <a:pPr algn="just">
                        <a:lnSpc>
                          <a:spcPct val="115000"/>
                        </a:lnSpc>
                        <a:spcAft>
                          <a:spcPts val="0"/>
                        </a:spcAft>
                      </a:pPr>
                      <a:r>
                        <a:rPr lang="pt-BR" sz="1200" dirty="0">
                          <a:effectLst/>
                          <a:latin typeface="Arial"/>
                          <a:ea typeface="Times New Roman"/>
                        </a:rPr>
                        <a:t>Serão admitidas fontes acessórias de receitas, implicando a revisão do contrato</a:t>
                      </a:r>
                      <a:endParaRPr lang="pt-BR" sz="1200" dirty="0">
                        <a:effectLst/>
                        <a:latin typeface="Times New Roman"/>
                        <a:ea typeface="Times New Roman"/>
                      </a:endParaRPr>
                    </a:p>
                  </a:txBody>
                  <a:tcPr marL="56844" marR="568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pt-BR" sz="1200" dirty="0">
                          <a:effectLst/>
                          <a:latin typeface="Arial"/>
                          <a:ea typeface="Times New Roman"/>
                        </a:rPr>
                        <a:t> </a:t>
                      </a:r>
                      <a:endParaRPr lang="pt-BR" sz="1200" dirty="0">
                        <a:effectLst/>
                        <a:latin typeface="Times New Roman"/>
                        <a:ea typeface="Times New Roman"/>
                      </a:endParaRPr>
                    </a:p>
                  </a:txBody>
                  <a:tcPr marL="56844" marR="568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828059040"/>
      </p:ext>
    </p:extLst>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III.   DAS IRREGULARIDADES</a:t>
            </a:r>
            <a:endParaRPr lang="pt-BR" sz="2800" dirty="0">
              <a:solidFill>
                <a:schemeClr val="bg1"/>
              </a:solidFill>
              <a:latin typeface="Arial Black" panose="020B0A04020102020204" pitchFamily="34" charset="0"/>
            </a:endParaRPr>
          </a:p>
        </p:txBody>
      </p:sp>
      <p:sp>
        <p:nvSpPr>
          <p:cNvPr id="2" name="Título 1"/>
          <p:cNvSpPr>
            <a:spLocks noGrp="1"/>
          </p:cNvSpPr>
          <p:nvPr>
            <p:ph type="title"/>
          </p:nvPr>
        </p:nvSpPr>
        <p:spPr>
          <a:xfrm>
            <a:off x="251520" y="1268760"/>
            <a:ext cx="8640960" cy="622062"/>
          </a:xfrm>
        </p:spPr>
        <p:txBody>
          <a:bodyPr>
            <a:noAutofit/>
          </a:bodyPr>
          <a:lstStyle/>
          <a:p>
            <a:pPr marL="457200" indent="-457200" algn="l"/>
            <a:r>
              <a:rPr lang="pt-BR" sz="2400" b="1" dirty="0" smtClean="0"/>
              <a:t>17   </a:t>
            </a:r>
            <a:r>
              <a:rPr lang="pt-BR" sz="2400" b="1" dirty="0"/>
              <a:t>Desequilíbrio econômico-financeiro da Concessão do 	Sistema Rodovia do Sol</a:t>
            </a:r>
            <a:r>
              <a:rPr lang="pt-BR" sz="2400" b="1" dirty="0" smtClean="0"/>
              <a:t>.</a:t>
            </a:r>
            <a:endParaRPr lang="pt-BR" sz="2400" b="1" dirty="0"/>
          </a:p>
        </p:txBody>
      </p:sp>
      <p:sp>
        <p:nvSpPr>
          <p:cNvPr id="4" name="Espaço Reservado para Conteúdo 3"/>
          <p:cNvSpPr>
            <a:spLocks noGrp="1"/>
          </p:cNvSpPr>
          <p:nvPr>
            <p:ph sz="half" idx="2"/>
          </p:nvPr>
        </p:nvSpPr>
        <p:spPr>
          <a:xfrm>
            <a:off x="251520" y="2060848"/>
            <a:ext cx="8579296" cy="4032448"/>
          </a:xfrm>
        </p:spPr>
        <p:txBody>
          <a:bodyPr>
            <a:noAutofit/>
          </a:bodyPr>
          <a:lstStyle/>
          <a:p>
            <a:pPr marL="0" indent="0" algn="just">
              <a:buNone/>
            </a:pPr>
            <a:endParaRPr lang="pt-BR" sz="2200" b="1" dirty="0" smtClean="0"/>
          </a:p>
          <a:p>
            <a:pPr marL="0" indent="0" algn="just">
              <a:buNone/>
            </a:pPr>
            <a:r>
              <a:rPr lang="pt-BR" sz="2200" b="1" dirty="0" smtClean="0"/>
              <a:t>ANÁLISE </a:t>
            </a:r>
            <a:r>
              <a:rPr lang="pt-BR" sz="2200" b="1" dirty="0"/>
              <a:t>DO CONTRADITÓRIO </a:t>
            </a:r>
          </a:p>
          <a:p>
            <a:pPr marL="0" indent="0" algn="just">
              <a:buNone/>
            </a:pPr>
            <a:endParaRPr lang="pt-BR" sz="2200" b="1" dirty="0"/>
          </a:p>
          <a:p>
            <a:pPr algn="just"/>
            <a:r>
              <a:rPr lang="x-none"/>
              <a:t>Da matriz apresentada pela defesa, </a:t>
            </a:r>
            <a:r>
              <a:rPr lang="x-none" smtClean="0"/>
              <a:t>fo</a:t>
            </a:r>
            <a:r>
              <a:rPr lang="pt-BR" dirty="0" err="1" smtClean="0"/>
              <a:t>ram</a:t>
            </a:r>
            <a:r>
              <a:rPr lang="x-none" smtClean="0"/>
              <a:t> discutid</a:t>
            </a:r>
            <a:r>
              <a:rPr lang="pt-BR" dirty="0" smtClean="0"/>
              <a:t>os</a:t>
            </a:r>
            <a:r>
              <a:rPr lang="x-none" smtClean="0"/>
              <a:t> </a:t>
            </a:r>
            <a:r>
              <a:rPr lang="x-none"/>
              <a:t>apenas os eventos </a:t>
            </a:r>
            <a:r>
              <a:rPr lang="x-none" b="1"/>
              <a:t>“desapropriação”, “risco de operação &amp; manutenção” e “risco do quantitativo dos serviços e </a:t>
            </a:r>
            <a:r>
              <a:rPr lang="x-none" b="1" smtClean="0"/>
              <a:t>obras</a:t>
            </a:r>
            <a:r>
              <a:rPr lang="pt-BR" b="1" dirty="0" smtClean="0"/>
              <a:t>”.</a:t>
            </a:r>
            <a:endParaRPr lang="pt-BR" dirty="0" smtClean="0"/>
          </a:p>
          <a:p>
            <a:pPr marL="0" indent="0" algn="just">
              <a:buNone/>
            </a:pPr>
            <a:r>
              <a:rPr lang="pt-BR" sz="2200" dirty="0"/>
              <a:t>	</a:t>
            </a:r>
          </a:p>
        </p:txBody>
      </p:sp>
    </p:spTree>
    <p:extLst>
      <p:ext uri="{BB962C8B-B14F-4D97-AF65-F5344CB8AC3E}">
        <p14:creationId xmlns:p14="http://schemas.microsoft.com/office/powerpoint/2010/main" val="2891144222"/>
      </p:ext>
    </p:extLst>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III.   DAS IRREGULARIDADES</a:t>
            </a:r>
            <a:endParaRPr lang="pt-BR" sz="2800" dirty="0">
              <a:solidFill>
                <a:schemeClr val="bg1"/>
              </a:solidFill>
              <a:latin typeface="Arial Black" panose="020B0A04020102020204" pitchFamily="34" charset="0"/>
            </a:endParaRPr>
          </a:p>
        </p:txBody>
      </p:sp>
      <p:sp>
        <p:nvSpPr>
          <p:cNvPr id="2" name="Título 1"/>
          <p:cNvSpPr>
            <a:spLocks noGrp="1"/>
          </p:cNvSpPr>
          <p:nvPr>
            <p:ph type="title"/>
          </p:nvPr>
        </p:nvSpPr>
        <p:spPr>
          <a:xfrm>
            <a:off x="251520" y="1268760"/>
            <a:ext cx="8640960" cy="622062"/>
          </a:xfrm>
        </p:spPr>
        <p:txBody>
          <a:bodyPr>
            <a:noAutofit/>
          </a:bodyPr>
          <a:lstStyle/>
          <a:p>
            <a:pPr marL="457200" indent="-457200" algn="l"/>
            <a:r>
              <a:rPr lang="pt-BR" sz="2400" b="1" dirty="0" smtClean="0"/>
              <a:t>17   </a:t>
            </a:r>
            <a:r>
              <a:rPr lang="pt-BR" sz="2400" b="1" dirty="0"/>
              <a:t>Desequilíbrio econômico-financeiro da Concessão do 	Sistema Rodovia do Sol</a:t>
            </a:r>
            <a:r>
              <a:rPr lang="pt-BR" sz="2400" b="1" dirty="0" smtClean="0"/>
              <a:t>.</a:t>
            </a:r>
            <a:endParaRPr lang="pt-BR" sz="2400" b="1" dirty="0"/>
          </a:p>
        </p:txBody>
      </p:sp>
      <p:sp>
        <p:nvSpPr>
          <p:cNvPr id="4" name="Espaço Reservado para Conteúdo 3"/>
          <p:cNvSpPr>
            <a:spLocks noGrp="1"/>
          </p:cNvSpPr>
          <p:nvPr>
            <p:ph sz="half" idx="2"/>
          </p:nvPr>
        </p:nvSpPr>
        <p:spPr>
          <a:xfrm>
            <a:off x="323528" y="2204864"/>
            <a:ext cx="8579296" cy="4032448"/>
          </a:xfrm>
        </p:spPr>
        <p:txBody>
          <a:bodyPr>
            <a:noAutofit/>
          </a:bodyPr>
          <a:lstStyle/>
          <a:p>
            <a:pPr algn="just"/>
            <a:r>
              <a:rPr lang="pt-BR" sz="2200" b="1" dirty="0" smtClean="0"/>
              <a:t>O</a:t>
            </a:r>
            <a:r>
              <a:rPr lang="x-none" sz="2200" b="1" smtClean="0"/>
              <a:t>corrências</a:t>
            </a:r>
            <a:r>
              <a:rPr lang="pt-BR" sz="2200" b="1" dirty="0" smtClean="0"/>
              <a:t> avaliadas</a:t>
            </a:r>
            <a:r>
              <a:rPr lang="x-none" sz="2200" smtClean="0"/>
              <a:t>: </a:t>
            </a:r>
            <a:endParaRPr lang="pt-BR" sz="2200" dirty="0" smtClean="0"/>
          </a:p>
          <a:p>
            <a:pPr marL="0" indent="0" algn="just">
              <a:buNone/>
            </a:pPr>
            <a:r>
              <a:rPr lang="pt-BR" sz="2200" dirty="0"/>
              <a:t>	</a:t>
            </a:r>
            <a:r>
              <a:rPr lang="x-none" sz="2200" smtClean="0"/>
              <a:t>1</a:t>
            </a:r>
            <a:r>
              <a:rPr lang="pt-BR" sz="2200" dirty="0" smtClean="0"/>
              <a:t> </a:t>
            </a:r>
            <a:r>
              <a:rPr lang="x-none" sz="2200"/>
              <a:t>- investimentos;  </a:t>
            </a:r>
            <a:endParaRPr lang="pt-BR" sz="2200" dirty="0" smtClean="0"/>
          </a:p>
          <a:p>
            <a:pPr marL="0" indent="0" algn="just">
              <a:buNone/>
            </a:pPr>
            <a:r>
              <a:rPr lang="pt-BR" sz="2200" dirty="0"/>
              <a:t>	</a:t>
            </a:r>
            <a:r>
              <a:rPr lang="x-none" sz="2200" smtClean="0"/>
              <a:t>5 </a:t>
            </a:r>
            <a:r>
              <a:rPr lang="x-none" sz="2200"/>
              <a:t>- isenção de pedágio para ônibus do sistema Transcol;  </a:t>
            </a:r>
            <a:r>
              <a:rPr lang="pt-BR" sz="2200" dirty="0" smtClean="0"/>
              <a:t>	</a:t>
            </a:r>
          </a:p>
          <a:p>
            <a:pPr marL="0" indent="0" algn="just">
              <a:buNone/>
            </a:pPr>
            <a:r>
              <a:rPr lang="pt-BR" sz="2200" dirty="0"/>
              <a:t>	</a:t>
            </a:r>
            <a:r>
              <a:rPr lang="x-none" sz="2200" smtClean="0"/>
              <a:t>15 </a:t>
            </a:r>
            <a:r>
              <a:rPr lang="x-none" sz="2200"/>
              <a:t>- avaliação dos custos de mão de obra operacional e </a:t>
            </a:r>
            <a:r>
              <a:rPr lang="pt-BR" sz="2200" dirty="0" smtClean="0"/>
              <a:t>	</a:t>
            </a:r>
            <a:r>
              <a:rPr lang="x-none" sz="2200" smtClean="0"/>
              <a:t>administrativa</a:t>
            </a:r>
            <a:r>
              <a:rPr lang="x-none" sz="2200"/>
              <a:t>; </a:t>
            </a:r>
            <a:endParaRPr lang="pt-BR" sz="2200" dirty="0" smtClean="0"/>
          </a:p>
          <a:p>
            <a:pPr marL="0" indent="0" algn="just">
              <a:buNone/>
            </a:pPr>
            <a:r>
              <a:rPr lang="pt-BR" sz="2200" dirty="0"/>
              <a:t>	</a:t>
            </a:r>
            <a:r>
              <a:rPr lang="x-none" sz="2200" smtClean="0"/>
              <a:t>16 </a:t>
            </a:r>
            <a:r>
              <a:rPr lang="x-none" sz="2200"/>
              <a:t>- avaliação dos</a:t>
            </a:r>
            <a:r>
              <a:rPr lang="pt-BR" sz="2200" dirty="0"/>
              <a:t> custos</a:t>
            </a:r>
            <a:r>
              <a:rPr lang="x-none" sz="2200"/>
              <a:t> operacionais e administrativos, exclusive custos de mão de obra</a:t>
            </a:r>
            <a:r>
              <a:rPr lang="x-none" sz="2200" smtClean="0"/>
              <a:t>)</a:t>
            </a:r>
            <a:r>
              <a:rPr lang="pt-BR" sz="2200" dirty="0" smtClean="0"/>
              <a:t>; </a:t>
            </a:r>
          </a:p>
          <a:p>
            <a:pPr marL="0" indent="0" algn="just">
              <a:buNone/>
            </a:pPr>
            <a:endParaRPr lang="pt-BR" sz="2200" b="1" dirty="0"/>
          </a:p>
          <a:p>
            <a:pPr algn="just"/>
            <a:r>
              <a:rPr lang="pt-BR" sz="2200" b="1" u="sng" dirty="0" smtClean="0"/>
              <a:t>A </a:t>
            </a:r>
            <a:r>
              <a:rPr lang="x-none" sz="2200" b="1" u="sng" smtClean="0"/>
              <a:t>defesa </a:t>
            </a:r>
            <a:r>
              <a:rPr lang="x-none" sz="2200" b="1" u="sng"/>
              <a:t>concordou com as demais ocorrências </a:t>
            </a:r>
            <a:r>
              <a:rPr lang="x-none" sz="2200"/>
              <a:t>apresentadas pela Equipe de Auditoria (2, 3, 4, 6, 7, 8, 9, 10, 11, 12, 13 e 14).</a:t>
            </a:r>
            <a:endParaRPr lang="pt-BR" sz="2200" dirty="0"/>
          </a:p>
        </p:txBody>
      </p:sp>
    </p:spTree>
    <p:extLst>
      <p:ext uri="{BB962C8B-B14F-4D97-AF65-F5344CB8AC3E}">
        <p14:creationId xmlns:p14="http://schemas.microsoft.com/office/powerpoint/2010/main" val="1673053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I.   INTRODUÇÃO</a:t>
            </a:r>
            <a:endParaRPr lang="pt-BR" sz="2800" dirty="0">
              <a:solidFill>
                <a:schemeClr val="bg1"/>
              </a:solidFill>
              <a:latin typeface="Arial Black" panose="020B0A04020102020204" pitchFamily="34" charset="0"/>
            </a:endParaRPr>
          </a:p>
        </p:txBody>
      </p:sp>
      <p:sp>
        <p:nvSpPr>
          <p:cNvPr id="2" name="Título 1"/>
          <p:cNvSpPr>
            <a:spLocks noGrp="1"/>
          </p:cNvSpPr>
          <p:nvPr>
            <p:ph type="title"/>
          </p:nvPr>
        </p:nvSpPr>
        <p:spPr>
          <a:xfrm>
            <a:off x="467544" y="790714"/>
            <a:ext cx="8424936" cy="626924"/>
          </a:xfrm>
        </p:spPr>
        <p:txBody>
          <a:bodyPr>
            <a:noAutofit/>
          </a:bodyPr>
          <a:lstStyle/>
          <a:p>
            <a:pPr algn="l"/>
            <a:r>
              <a:rPr lang="pt-BR" sz="2400" b="1" dirty="0"/>
              <a:t>I</a:t>
            </a:r>
            <a:r>
              <a:rPr lang="pt-BR" sz="2400" b="1" dirty="0" smtClean="0"/>
              <a:t>.2  </a:t>
            </a:r>
            <a:r>
              <a:rPr lang="pt-BR" sz="2400" b="1" dirty="0"/>
              <a:t>Da Construção da Terceira Ponte ao Contrato de Concessão</a:t>
            </a:r>
          </a:p>
        </p:txBody>
      </p:sp>
      <p:sp>
        <p:nvSpPr>
          <p:cNvPr id="3" name="Espaço Reservado para Texto 2"/>
          <p:cNvSpPr>
            <a:spLocks noGrp="1"/>
          </p:cNvSpPr>
          <p:nvPr>
            <p:ph type="body" idx="1"/>
          </p:nvPr>
        </p:nvSpPr>
        <p:spPr>
          <a:xfrm>
            <a:off x="457200" y="1535113"/>
            <a:ext cx="8435280" cy="639762"/>
          </a:xfrm>
        </p:spPr>
        <p:txBody>
          <a:bodyPr/>
          <a:lstStyle/>
          <a:p>
            <a:r>
              <a:rPr lang="pt-BR" u="sng" dirty="0">
                <a:latin typeface="+mj-lt"/>
              </a:rPr>
              <a:t>Os Aditivos do Contrato de </a:t>
            </a:r>
            <a:r>
              <a:rPr lang="pt-BR" u="sng" dirty="0" smtClean="0">
                <a:latin typeface="+mj-lt"/>
              </a:rPr>
              <a:t>Concessão</a:t>
            </a:r>
            <a:endParaRPr lang="pt-BR" u="sng" dirty="0">
              <a:latin typeface="+mj-lt"/>
            </a:endParaRPr>
          </a:p>
        </p:txBody>
      </p:sp>
      <p:sp>
        <p:nvSpPr>
          <p:cNvPr id="4" name="Espaço Reservado para Conteúdo 3"/>
          <p:cNvSpPr>
            <a:spLocks noGrp="1"/>
          </p:cNvSpPr>
          <p:nvPr>
            <p:ph sz="half" idx="2"/>
          </p:nvPr>
        </p:nvSpPr>
        <p:spPr>
          <a:xfrm>
            <a:off x="457200" y="2174875"/>
            <a:ext cx="8435280" cy="3951288"/>
          </a:xfrm>
        </p:spPr>
        <p:txBody>
          <a:bodyPr>
            <a:normAutofit/>
          </a:bodyPr>
          <a:lstStyle/>
          <a:p>
            <a:pPr lvl="0"/>
            <a:endParaRPr lang="pt-BR" sz="2200" b="1" dirty="0" smtClean="0"/>
          </a:p>
          <a:p>
            <a:pPr lvl="0" algn="just"/>
            <a:r>
              <a:rPr lang="pt-BR" b="1" dirty="0" smtClean="0"/>
              <a:t>3º </a:t>
            </a:r>
            <a:r>
              <a:rPr lang="pt-BR" b="1" dirty="0"/>
              <a:t>Termo Aditivo – 16/11/2009</a:t>
            </a:r>
            <a:r>
              <a:rPr lang="pt-BR" dirty="0"/>
              <a:t> - tratou da sub-rogação de direitos e obrigações para a ARSI (atual ARSP);</a:t>
            </a:r>
          </a:p>
          <a:p>
            <a:pPr lvl="0" algn="just">
              <a:lnSpc>
                <a:spcPct val="150000"/>
              </a:lnSpc>
            </a:pPr>
            <a:endParaRPr lang="pt-BR" dirty="0"/>
          </a:p>
          <a:p>
            <a:pPr lvl="0" algn="just"/>
            <a:r>
              <a:rPr lang="pt-BR" b="1" dirty="0"/>
              <a:t>4º Termo Aditivo - 21/12/2010</a:t>
            </a:r>
            <a:r>
              <a:rPr lang="pt-BR" dirty="0"/>
              <a:t> – tratou da revogação da Verba para Custeio da Fiscalização, a alteração do multiplicador da tarifa aplicável às categorias 3 e 5, além do ajuste e esclarecimento das datas-bases utilizadas para o reajuste </a:t>
            </a:r>
            <a:r>
              <a:rPr lang="pt-BR" dirty="0" smtClean="0"/>
              <a:t>anual.</a:t>
            </a:r>
            <a:endParaRPr lang="pt-BR" dirty="0"/>
          </a:p>
        </p:txBody>
      </p:sp>
    </p:spTree>
    <p:extLst>
      <p:ext uri="{BB962C8B-B14F-4D97-AF65-F5344CB8AC3E}">
        <p14:creationId xmlns:p14="http://schemas.microsoft.com/office/powerpoint/2010/main" val="1725904065"/>
      </p:ext>
    </p:extLst>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III.   DAS IRREGULARIDADES</a:t>
            </a:r>
            <a:endParaRPr lang="pt-BR" sz="2800" dirty="0">
              <a:solidFill>
                <a:schemeClr val="bg1"/>
              </a:solidFill>
              <a:latin typeface="Arial Black" panose="020B0A04020102020204" pitchFamily="34" charset="0"/>
            </a:endParaRPr>
          </a:p>
        </p:txBody>
      </p:sp>
      <p:sp>
        <p:nvSpPr>
          <p:cNvPr id="2" name="Título 1"/>
          <p:cNvSpPr>
            <a:spLocks noGrp="1"/>
          </p:cNvSpPr>
          <p:nvPr>
            <p:ph type="title"/>
          </p:nvPr>
        </p:nvSpPr>
        <p:spPr>
          <a:xfrm>
            <a:off x="251520" y="1268760"/>
            <a:ext cx="8640960" cy="622062"/>
          </a:xfrm>
        </p:spPr>
        <p:txBody>
          <a:bodyPr>
            <a:noAutofit/>
          </a:bodyPr>
          <a:lstStyle/>
          <a:p>
            <a:pPr marL="457200" indent="-457200" algn="l"/>
            <a:r>
              <a:rPr lang="pt-BR" sz="2400" b="1" dirty="0" smtClean="0"/>
              <a:t>17   </a:t>
            </a:r>
            <a:r>
              <a:rPr lang="pt-BR" sz="2400" b="1" dirty="0"/>
              <a:t>Desequilíbrio econômico-financeiro da Concessão do 	Sistema Rodovia do Sol</a:t>
            </a:r>
            <a:r>
              <a:rPr lang="pt-BR" sz="2400" b="1" dirty="0" smtClean="0"/>
              <a:t>.</a:t>
            </a:r>
            <a:endParaRPr lang="pt-BR" sz="2400" b="1" dirty="0"/>
          </a:p>
        </p:txBody>
      </p:sp>
      <p:sp>
        <p:nvSpPr>
          <p:cNvPr id="4" name="Espaço Reservado para Conteúdo 3"/>
          <p:cNvSpPr>
            <a:spLocks noGrp="1"/>
          </p:cNvSpPr>
          <p:nvPr>
            <p:ph sz="half" idx="2"/>
          </p:nvPr>
        </p:nvSpPr>
        <p:spPr>
          <a:xfrm>
            <a:off x="323528" y="2276872"/>
            <a:ext cx="8579296" cy="4032448"/>
          </a:xfrm>
        </p:spPr>
        <p:txBody>
          <a:bodyPr>
            <a:noAutofit/>
          </a:bodyPr>
          <a:lstStyle/>
          <a:p>
            <a:pPr marL="0" indent="0" algn="just">
              <a:buNone/>
            </a:pPr>
            <a:r>
              <a:rPr lang="pt-BR" sz="2200" b="1" u="sng" dirty="0"/>
              <a:t>AS CLÁUSULAS CONTRATUAIS QUE TRATAM DO RISCO.</a:t>
            </a:r>
          </a:p>
          <a:p>
            <a:pPr marL="0" lvl="0" indent="0" algn="just">
              <a:buNone/>
            </a:pPr>
            <a:r>
              <a:rPr lang="pt-BR" sz="2200" b="1" dirty="0" smtClean="0"/>
              <a:t>Cláusula </a:t>
            </a:r>
            <a:r>
              <a:rPr lang="pt-BR" sz="2200" b="1" dirty="0"/>
              <a:t>XII - Da Assunção de </a:t>
            </a:r>
            <a:r>
              <a:rPr lang="pt-BR" sz="2200" b="1" dirty="0" smtClean="0"/>
              <a:t>Riscos</a:t>
            </a:r>
          </a:p>
          <a:p>
            <a:pPr algn="just"/>
            <a:r>
              <a:rPr lang="pt-BR" sz="2200" dirty="0" smtClean="0"/>
              <a:t>A </a:t>
            </a:r>
            <a:r>
              <a:rPr lang="pt-BR" sz="2200" dirty="0"/>
              <a:t>responsabilidade é integral ao concessionário, ressaltando </a:t>
            </a:r>
            <a:r>
              <a:rPr lang="pt-BR" sz="2200" u="sng" dirty="0"/>
              <a:t>a existência de exceções quanto a essa regra</a:t>
            </a:r>
          </a:p>
          <a:p>
            <a:pPr marL="0" lvl="0" indent="0" algn="just">
              <a:buNone/>
            </a:pPr>
            <a:endParaRPr lang="pt-BR" sz="2200" b="1" dirty="0"/>
          </a:p>
          <a:p>
            <a:pPr marL="0" lvl="0" indent="0" algn="just">
              <a:buNone/>
            </a:pPr>
            <a:r>
              <a:rPr lang="pt-BR" sz="2200" b="1" dirty="0"/>
              <a:t>Cláusula XIII - Do Risco Geral de Trânsito</a:t>
            </a:r>
            <a:endParaRPr lang="pt-BR" sz="2200" dirty="0"/>
          </a:p>
          <a:p>
            <a:pPr algn="just"/>
            <a:r>
              <a:rPr lang="pt-BR" sz="2200" dirty="0"/>
              <a:t>Fica a cargo da concessionária </a:t>
            </a:r>
            <a:r>
              <a:rPr lang="pt-BR" sz="2200" b="1" dirty="0"/>
              <a:t>o integral risco de trânsito</a:t>
            </a:r>
            <a:r>
              <a:rPr lang="pt-BR" sz="2200" dirty="0"/>
              <a:t>. </a:t>
            </a:r>
            <a:endParaRPr lang="pt-BR" sz="2200" b="1" dirty="0"/>
          </a:p>
        </p:txBody>
      </p:sp>
    </p:spTree>
    <p:extLst>
      <p:ext uri="{BB962C8B-B14F-4D97-AF65-F5344CB8AC3E}">
        <p14:creationId xmlns:p14="http://schemas.microsoft.com/office/powerpoint/2010/main" val="2511040267"/>
      </p:ext>
    </p:extLst>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III.   DAS IRREGULARIDADES</a:t>
            </a:r>
            <a:endParaRPr lang="pt-BR" sz="2800" dirty="0">
              <a:solidFill>
                <a:schemeClr val="bg1"/>
              </a:solidFill>
              <a:latin typeface="Arial Black" panose="020B0A04020102020204" pitchFamily="34" charset="0"/>
            </a:endParaRPr>
          </a:p>
        </p:txBody>
      </p:sp>
      <p:sp>
        <p:nvSpPr>
          <p:cNvPr id="2" name="Título 1"/>
          <p:cNvSpPr>
            <a:spLocks noGrp="1"/>
          </p:cNvSpPr>
          <p:nvPr>
            <p:ph type="title"/>
          </p:nvPr>
        </p:nvSpPr>
        <p:spPr>
          <a:xfrm>
            <a:off x="251520" y="1268760"/>
            <a:ext cx="8640960" cy="622062"/>
          </a:xfrm>
        </p:spPr>
        <p:txBody>
          <a:bodyPr>
            <a:noAutofit/>
          </a:bodyPr>
          <a:lstStyle/>
          <a:p>
            <a:pPr marL="457200" indent="-457200" algn="l"/>
            <a:r>
              <a:rPr lang="pt-BR" sz="2400" b="1" dirty="0" smtClean="0"/>
              <a:t>17   </a:t>
            </a:r>
            <a:r>
              <a:rPr lang="pt-BR" sz="2400" b="1" dirty="0"/>
              <a:t>Desequilíbrio econômico-financeiro da Concessão do 	Sistema Rodovia do Sol</a:t>
            </a:r>
            <a:r>
              <a:rPr lang="pt-BR" sz="2400" b="1" dirty="0" smtClean="0"/>
              <a:t>.</a:t>
            </a:r>
            <a:endParaRPr lang="pt-BR" sz="2400" b="1" dirty="0"/>
          </a:p>
        </p:txBody>
      </p:sp>
      <p:sp>
        <p:nvSpPr>
          <p:cNvPr id="4" name="Espaço Reservado para Conteúdo 3"/>
          <p:cNvSpPr>
            <a:spLocks noGrp="1"/>
          </p:cNvSpPr>
          <p:nvPr>
            <p:ph sz="half" idx="2"/>
          </p:nvPr>
        </p:nvSpPr>
        <p:spPr>
          <a:xfrm>
            <a:off x="323528" y="2060848"/>
            <a:ext cx="8579296" cy="4032448"/>
          </a:xfrm>
        </p:spPr>
        <p:txBody>
          <a:bodyPr>
            <a:noAutofit/>
          </a:bodyPr>
          <a:lstStyle/>
          <a:p>
            <a:pPr marL="0" indent="0" algn="just">
              <a:buNone/>
            </a:pPr>
            <a:endParaRPr lang="pt-BR" sz="2200" b="1" u="sng" dirty="0" smtClean="0"/>
          </a:p>
          <a:p>
            <a:pPr marL="0" indent="0" algn="just">
              <a:buNone/>
            </a:pPr>
            <a:r>
              <a:rPr lang="pt-BR" sz="2200" b="1" u="sng" dirty="0" smtClean="0"/>
              <a:t>AS </a:t>
            </a:r>
            <a:r>
              <a:rPr lang="pt-BR" sz="2200" b="1" u="sng" dirty="0"/>
              <a:t>CLÁUSULAS CONTRATUAIS QUE TRATAM DO RISCO</a:t>
            </a:r>
            <a:r>
              <a:rPr lang="pt-BR" sz="2200" b="1" u="sng" dirty="0" smtClean="0"/>
              <a:t>.</a:t>
            </a:r>
            <a:endParaRPr lang="pt-BR" sz="2200" b="1" u="sng" dirty="0"/>
          </a:p>
          <a:p>
            <a:pPr marL="0" lvl="0" indent="0" algn="just">
              <a:buNone/>
            </a:pPr>
            <a:r>
              <a:rPr lang="pt-BR" sz="2000" b="1" dirty="0" smtClean="0"/>
              <a:t>Cláusula </a:t>
            </a:r>
            <a:r>
              <a:rPr lang="pt-BR" sz="2000" b="1" dirty="0"/>
              <a:t>XX- Da Revisão da Tarifa Básica</a:t>
            </a:r>
            <a:endParaRPr lang="pt-BR" sz="2000" dirty="0"/>
          </a:p>
          <a:p>
            <a:pPr marL="400050" lvl="1" indent="0">
              <a:buNone/>
            </a:pPr>
            <a:endParaRPr lang="pt-BR" i="1" dirty="0" smtClean="0"/>
          </a:p>
          <a:p>
            <a:pPr marL="400050" lvl="1" indent="0">
              <a:buNone/>
            </a:pPr>
            <a:r>
              <a:rPr lang="pt-BR" i="1" dirty="0" smtClean="0"/>
              <a:t>3</a:t>
            </a:r>
            <a:r>
              <a:rPr lang="pt-BR" i="1" dirty="0"/>
              <a:t>. </a:t>
            </a:r>
            <a:r>
              <a:rPr lang="pt-BR" b="1" i="1" dirty="0"/>
              <a:t>Qualquer alteração nos encargos</a:t>
            </a:r>
            <a:r>
              <a:rPr lang="pt-BR" i="1" dirty="0"/>
              <a:t> da CONCESSIONÁRIA </a:t>
            </a:r>
            <a:r>
              <a:rPr lang="pt-BR" b="1" i="1" dirty="0"/>
              <a:t>importará na recomposição do equilíbrio econômico-financeiro deste CONTRATO</a:t>
            </a:r>
            <a:r>
              <a:rPr lang="pt-BR" i="1" dirty="0"/>
              <a:t>.</a:t>
            </a:r>
          </a:p>
          <a:p>
            <a:pPr marL="400050" lvl="1" indent="0">
              <a:buNone/>
            </a:pPr>
            <a:r>
              <a:rPr lang="pt-BR" i="1" dirty="0"/>
              <a:t>4. Para os efeitos previstos nos itens anteriores, a revisão dar-se-á nos seguintes casos</a:t>
            </a:r>
            <a:r>
              <a:rPr lang="pt-BR" i="1" dirty="0" smtClean="0"/>
              <a:t>:  [...]</a:t>
            </a:r>
            <a:endParaRPr lang="pt-BR" i="1" dirty="0"/>
          </a:p>
          <a:p>
            <a:pPr marL="400050" lvl="1" indent="0">
              <a:buNone/>
            </a:pPr>
            <a:r>
              <a:rPr lang="pt-BR" i="1" dirty="0"/>
              <a:t>b) </a:t>
            </a:r>
            <a:r>
              <a:rPr lang="pt-BR" b="1" i="1" dirty="0"/>
              <a:t>sempre que houver acréscimo ou supressão de encargos no PROGRAMA DE EXPLORAÇÃO DO SISTEMA RODOVIA DO SOL, para mais ou para menos</a:t>
            </a:r>
            <a:r>
              <a:rPr lang="pt-BR" i="1" dirty="0"/>
              <a:t>, conforme o caso;</a:t>
            </a:r>
            <a:endParaRPr lang="pt-BR" b="1" i="1" dirty="0"/>
          </a:p>
        </p:txBody>
      </p:sp>
    </p:spTree>
    <p:extLst>
      <p:ext uri="{BB962C8B-B14F-4D97-AF65-F5344CB8AC3E}">
        <p14:creationId xmlns:p14="http://schemas.microsoft.com/office/powerpoint/2010/main" val="1285682928"/>
      </p:ext>
    </p:extLst>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III.   DAS IRREGULARIDADES</a:t>
            </a:r>
            <a:endParaRPr lang="pt-BR" sz="2800" dirty="0">
              <a:solidFill>
                <a:schemeClr val="bg1"/>
              </a:solidFill>
              <a:latin typeface="Arial Black" panose="020B0A04020102020204" pitchFamily="34" charset="0"/>
            </a:endParaRPr>
          </a:p>
        </p:txBody>
      </p:sp>
      <p:sp>
        <p:nvSpPr>
          <p:cNvPr id="2" name="Título 1"/>
          <p:cNvSpPr>
            <a:spLocks noGrp="1"/>
          </p:cNvSpPr>
          <p:nvPr>
            <p:ph type="title"/>
          </p:nvPr>
        </p:nvSpPr>
        <p:spPr>
          <a:xfrm>
            <a:off x="251520" y="1268760"/>
            <a:ext cx="8640960" cy="622062"/>
          </a:xfrm>
        </p:spPr>
        <p:txBody>
          <a:bodyPr>
            <a:noAutofit/>
          </a:bodyPr>
          <a:lstStyle/>
          <a:p>
            <a:pPr marL="457200" indent="-457200" algn="l"/>
            <a:r>
              <a:rPr lang="pt-BR" sz="2400" b="1" dirty="0" smtClean="0"/>
              <a:t>17   </a:t>
            </a:r>
            <a:r>
              <a:rPr lang="pt-BR" sz="2400" b="1" dirty="0"/>
              <a:t>Desequilíbrio econômico-financeiro da Concessão do 	Sistema Rodovia do Sol</a:t>
            </a:r>
            <a:r>
              <a:rPr lang="pt-BR" sz="2400" b="1" dirty="0" smtClean="0"/>
              <a:t>.</a:t>
            </a:r>
            <a:endParaRPr lang="pt-BR" sz="2400" b="1" dirty="0"/>
          </a:p>
        </p:txBody>
      </p:sp>
      <p:sp>
        <p:nvSpPr>
          <p:cNvPr id="4" name="Espaço Reservado para Conteúdo 3"/>
          <p:cNvSpPr>
            <a:spLocks noGrp="1"/>
          </p:cNvSpPr>
          <p:nvPr>
            <p:ph sz="half" idx="2"/>
          </p:nvPr>
        </p:nvSpPr>
        <p:spPr>
          <a:xfrm>
            <a:off x="251520" y="1700808"/>
            <a:ext cx="8579296" cy="4032448"/>
          </a:xfrm>
        </p:spPr>
        <p:txBody>
          <a:bodyPr>
            <a:noAutofit/>
          </a:bodyPr>
          <a:lstStyle/>
          <a:p>
            <a:pPr marL="0" indent="0" algn="just">
              <a:buNone/>
            </a:pPr>
            <a:endParaRPr lang="pt-BR" sz="2200" b="1" dirty="0" smtClean="0"/>
          </a:p>
          <a:p>
            <a:pPr marL="0" indent="0" algn="just">
              <a:buNone/>
            </a:pPr>
            <a:r>
              <a:rPr lang="pt-BR" sz="2200" b="1" u="sng" dirty="0" smtClean="0"/>
              <a:t>AS </a:t>
            </a:r>
            <a:r>
              <a:rPr lang="pt-BR" sz="2200" b="1" u="sng" dirty="0"/>
              <a:t>CLÁUSULAS CONTRATUAIS QUE TRATAM DO RISCO</a:t>
            </a:r>
            <a:r>
              <a:rPr lang="pt-BR" sz="2200" b="1" u="sng" dirty="0" smtClean="0"/>
              <a:t>.</a:t>
            </a:r>
          </a:p>
          <a:p>
            <a:pPr marL="0" lvl="0" indent="0" algn="just">
              <a:buNone/>
            </a:pPr>
            <a:r>
              <a:rPr lang="pt-BR" sz="2000" b="1" dirty="0" smtClean="0"/>
              <a:t>Cláusula </a:t>
            </a:r>
            <a:r>
              <a:rPr lang="pt-BR" sz="2000" b="1" dirty="0"/>
              <a:t>XX- Da Revisão da Tarifa Básica</a:t>
            </a:r>
            <a:endParaRPr lang="pt-BR" sz="2000" dirty="0"/>
          </a:p>
          <a:p>
            <a:pPr algn="just">
              <a:spcAft>
                <a:spcPts val="1200"/>
              </a:spcAft>
            </a:pPr>
            <a:endParaRPr lang="pt-BR" sz="2200" dirty="0" smtClean="0"/>
          </a:p>
          <a:p>
            <a:pPr algn="just">
              <a:spcAft>
                <a:spcPts val="1200"/>
              </a:spcAft>
            </a:pPr>
            <a:r>
              <a:rPr lang="pt-BR" sz="2200" dirty="0" smtClean="0"/>
              <a:t>A </a:t>
            </a:r>
            <a:r>
              <a:rPr lang="pt-BR" sz="2200" dirty="0"/>
              <a:t>Cláusula XX, 4, “b”, diz que será feito o reequilíbrio contratual sempre que houver acréscimo ou supressão dos encargos constantes no PER. </a:t>
            </a:r>
            <a:r>
              <a:rPr lang="pt-BR" sz="2200" b="1" dirty="0"/>
              <a:t>Tal cláusula refere-se basicamente aos investimentos;</a:t>
            </a:r>
          </a:p>
          <a:p>
            <a:pPr algn="just">
              <a:spcAft>
                <a:spcPts val="1200"/>
              </a:spcAft>
            </a:pPr>
            <a:r>
              <a:rPr lang="pt-BR" sz="2200" dirty="0"/>
              <a:t>A </a:t>
            </a:r>
            <a:r>
              <a:rPr lang="pt-BR" sz="2200" dirty="0" err="1"/>
              <a:t>Rodosol</a:t>
            </a:r>
            <a:r>
              <a:rPr lang="pt-BR" sz="2200" dirty="0"/>
              <a:t> </a:t>
            </a:r>
            <a:r>
              <a:rPr lang="x-none" sz="2200"/>
              <a:t>interpreta essa cláusula como se fosse relativa a investimentos adicionais, exigidos pelo Poder Concedente, não previstos no PER original ou suprimidos deste a pedido da Autoridade Pública. </a:t>
            </a:r>
            <a:endParaRPr lang="pt-BR" sz="2200" dirty="0"/>
          </a:p>
        </p:txBody>
      </p:sp>
    </p:spTree>
    <p:extLst>
      <p:ext uri="{BB962C8B-B14F-4D97-AF65-F5344CB8AC3E}">
        <p14:creationId xmlns:p14="http://schemas.microsoft.com/office/powerpoint/2010/main" val="3916850293"/>
      </p:ext>
    </p:extLst>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III.   DAS IRREGULARIDADES</a:t>
            </a:r>
            <a:endParaRPr lang="pt-BR" sz="2800" dirty="0">
              <a:solidFill>
                <a:schemeClr val="bg1"/>
              </a:solidFill>
              <a:latin typeface="Arial Black" panose="020B0A04020102020204" pitchFamily="34" charset="0"/>
            </a:endParaRPr>
          </a:p>
        </p:txBody>
      </p:sp>
      <p:sp>
        <p:nvSpPr>
          <p:cNvPr id="2" name="Título 1"/>
          <p:cNvSpPr>
            <a:spLocks noGrp="1"/>
          </p:cNvSpPr>
          <p:nvPr>
            <p:ph type="title"/>
          </p:nvPr>
        </p:nvSpPr>
        <p:spPr>
          <a:xfrm>
            <a:off x="251520" y="1268760"/>
            <a:ext cx="8640960" cy="622062"/>
          </a:xfrm>
        </p:spPr>
        <p:txBody>
          <a:bodyPr>
            <a:noAutofit/>
          </a:bodyPr>
          <a:lstStyle/>
          <a:p>
            <a:pPr marL="457200" indent="-457200" algn="l"/>
            <a:r>
              <a:rPr lang="pt-BR" sz="2400" b="1" dirty="0" smtClean="0"/>
              <a:t>17   </a:t>
            </a:r>
            <a:r>
              <a:rPr lang="pt-BR" sz="2400" b="1" dirty="0"/>
              <a:t>Desequilíbrio econômico-financeiro da Concessão do 	Sistema Rodovia do Sol</a:t>
            </a:r>
            <a:r>
              <a:rPr lang="pt-BR" sz="2400" b="1" dirty="0" smtClean="0"/>
              <a:t>.</a:t>
            </a:r>
            <a:endParaRPr lang="pt-BR" sz="2400" b="1" dirty="0"/>
          </a:p>
        </p:txBody>
      </p:sp>
      <p:sp>
        <p:nvSpPr>
          <p:cNvPr id="4" name="Espaço Reservado para Conteúdo 3"/>
          <p:cNvSpPr>
            <a:spLocks noGrp="1"/>
          </p:cNvSpPr>
          <p:nvPr>
            <p:ph sz="half" idx="2"/>
          </p:nvPr>
        </p:nvSpPr>
        <p:spPr>
          <a:xfrm>
            <a:off x="323528" y="2276872"/>
            <a:ext cx="8579296" cy="4032448"/>
          </a:xfrm>
        </p:spPr>
        <p:txBody>
          <a:bodyPr>
            <a:noAutofit/>
          </a:bodyPr>
          <a:lstStyle/>
          <a:p>
            <a:pPr marL="0" indent="0" algn="just">
              <a:buNone/>
            </a:pPr>
            <a:r>
              <a:rPr lang="pt-BR" sz="2200" b="1" u="sng" dirty="0"/>
              <a:t>AS CLÁUSULAS CONTRATUAIS QUE TRATAM DO RISCO</a:t>
            </a:r>
            <a:r>
              <a:rPr lang="pt-BR" sz="2200" b="1" u="sng" dirty="0" smtClean="0"/>
              <a:t>.</a:t>
            </a:r>
          </a:p>
          <a:p>
            <a:pPr marL="0" lvl="0" indent="0" algn="just">
              <a:buNone/>
            </a:pPr>
            <a:r>
              <a:rPr lang="pt-BR" sz="2000" b="1" dirty="0" smtClean="0"/>
              <a:t>Cláusula </a:t>
            </a:r>
            <a:r>
              <a:rPr lang="pt-BR" sz="2000" b="1" dirty="0"/>
              <a:t>XX- Da Revisão da Tarifa </a:t>
            </a:r>
            <a:r>
              <a:rPr lang="pt-BR" sz="2000" b="1" dirty="0" smtClean="0"/>
              <a:t>Básica</a:t>
            </a:r>
          </a:p>
          <a:p>
            <a:pPr marL="0" lvl="0" indent="0" algn="just">
              <a:buNone/>
            </a:pPr>
            <a:endParaRPr lang="pt-BR" sz="2000" dirty="0"/>
          </a:p>
          <a:p>
            <a:pPr algn="just"/>
            <a:r>
              <a:rPr lang="x-none" sz="2200"/>
              <a:t>Um exemplo seria o Estado exigir a construção de uma passarela para pedestres não prevista no PER. Neste caso, seria um investimento novo, com risco para o contratante, cabendo reequilíbrio do contrato porque geraria um acréscimo nos custos da empresa não previsto no ajuste inicial. </a:t>
            </a:r>
            <a:endParaRPr lang="pt-BR" sz="2200" dirty="0"/>
          </a:p>
        </p:txBody>
      </p:sp>
    </p:spTree>
    <p:extLst>
      <p:ext uri="{BB962C8B-B14F-4D97-AF65-F5344CB8AC3E}">
        <p14:creationId xmlns:p14="http://schemas.microsoft.com/office/powerpoint/2010/main" val="3813112370"/>
      </p:ext>
    </p:extLst>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III.   DAS IRREGULARIDADES</a:t>
            </a:r>
            <a:endParaRPr lang="pt-BR" sz="2800" dirty="0">
              <a:solidFill>
                <a:schemeClr val="bg1"/>
              </a:solidFill>
              <a:latin typeface="Arial Black" panose="020B0A04020102020204" pitchFamily="34" charset="0"/>
            </a:endParaRPr>
          </a:p>
        </p:txBody>
      </p:sp>
      <p:sp>
        <p:nvSpPr>
          <p:cNvPr id="2" name="Título 1"/>
          <p:cNvSpPr>
            <a:spLocks noGrp="1"/>
          </p:cNvSpPr>
          <p:nvPr>
            <p:ph type="title"/>
          </p:nvPr>
        </p:nvSpPr>
        <p:spPr>
          <a:xfrm>
            <a:off x="251520" y="1268760"/>
            <a:ext cx="8640960" cy="622062"/>
          </a:xfrm>
        </p:spPr>
        <p:txBody>
          <a:bodyPr>
            <a:noAutofit/>
          </a:bodyPr>
          <a:lstStyle/>
          <a:p>
            <a:pPr marL="457200" indent="-457200" algn="l"/>
            <a:r>
              <a:rPr lang="pt-BR" sz="2400" b="1" dirty="0" smtClean="0"/>
              <a:t>17   </a:t>
            </a:r>
            <a:r>
              <a:rPr lang="pt-BR" sz="2400" b="1" dirty="0"/>
              <a:t>Desequilíbrio econômico-financeiro da Concessão do 	Sistema Rodovia do Sol</a:t>
            </a:r>
            <a:r>
              <a:rPr lang="pt-BR" sz="2400" b="1" dirty="0" smtClean="0"/>
              <a:t>.</a:t>
            </a:r>
            <a:endParaRPr lang="pt-BR" sz="2400" b="1" dirty="0"/>
          </a:p>
        </p:txBody>
      </p:sp>
      <p:sp>
        <p:nvSpPr>
          <p:cNvPr id="4" name="Espaço Reservado para Conteúdo 3"/>
          <p:cNvSpPr>
            <a:spLocks noGrp="1"/>
          </p:cNvSpPr>
          <p:nvPr>
            <p:ph sz="half" idx="2"/>
          </p:nvPr>
        </p:nvSpPr>
        <p:spPr>
          <a:xfrm>
            <a:off x="323528" y="2276872"/>
            <a:ext cx="8579296" cy="4032448"/>
          </a:xfrm>
        </p:spPr>
        <p:txBody>
          <a:bodyPr>
            <a:noAutofit/>
          </a:bodyPr>
          <a:lstStyle/>
          <a:p>
            <a:pPr marL="0" indent="0" algn="just">
              <a:buNone/>
            </a:pPr>
            <a:r>
              <a:rPr lang="pt-BR" sz="2200" b="1" u="sng" dirty="0"/>
              <a:t>AS CLÁUSULAS CONTRATUAIS QUE TRATAM DO RISCO</a:t>
            </a:r>
            <a:r>
              <a:rPr lang="pt-BR" sz="2200" b="1" u="sng" dirty="0" smtClean="0"/>
              <a:t>.</a:t>
            </a:r>
          </a:p>
          <a:p>
            <a:pPr marL="0" lvl="0" indent="0" algn="just">
              <a:buNone/>
            </a:pPr>
            <a:r>
              <a:rPr lang="pt-BR" sz="2000" b="1" dirty="0" smtClean="0"/>
              <a:t>Cláusula </a:t>
            </a:r>
            <a:r>
              <a:rPr lang="pt-BR" sz="2000" b="1" dirty="0"/>
              <a:t>XX- Da Revisão da Tarifa </a:t>
            </a:r>
            <a:r>
              <a:rPr lang="pt-BR" sz="2000" b="1" dirty="0" smtClean="0"/>
              <a:t>Básica</a:t>
            </a:r>
          </a:p>
          <a:p>
            <a:pPr marL="0" lvl="0" indent="0" algn="just">
              <a:buNone/>
            </a:pPr>
            <a:endParaRPr lang="pt-BR" sz="2000" dirty="0"/>
          </a:p>
          <a:p>
            <a:pPr algn="just"/>
            <a:r>
              <a:rPr lang="pt-BR" sz="2200" b="1" u="sng" dirty="0"/>
              <a:t>Segundo a matriz de risco da </a:t>
            </a:r>
            <a:r>
              <a:rPr lang="pt-BR" sz="2200" b="1" u="sng" dirty="0" err="1"/>
              <a:t>Rodosol</a:t>
            </a:r>
            <a:r>
              <a:rPr lang="pt-BR" sz="2200" dirty="0"/>
              <a:t>, os demais investimentos previstos no PER seriam de </a:t>
            </a:r>
            <a:r>
              <a:rPr lang="pt-BR" sz="2200" b="1" u="sng" dirty="0"/>
              <a:t>risco integral da empresa</a:t>
            </a:r>
            <a:r>
              <a:rPr lang="pt-BR" sz="2200" dirty="0"/>
              <a:t>, de forma que não caberia nenhuma análise sobre o custo destes, pois, se mais caros que os inicialmente previstos, gerariam ônus a ser suportado pela empresa e, se mais baratos, serviriam como bônus pela eficiência do setor privado. </a:t>
            </a:r>
          </a:p>
        </p:txBody>
      </p:sp>
    </p:spTree>
    <p:extLst>
      <p:ext uri="{BB962C8B-B14F-4D97-AF65-F5344CB8AC3E}">
        <p14:creationId xmlns:p14="http://schemas.microsoft.com/office/powerpoint/2010/main" val="4015060220"/>
      </p:ext>
    </p:extLst>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III.   DAS IRREGULARIDADES</a:t>
            </a:r>
            <a:endParaRPr lang="pt-BR" sz="2800" dirty="0">
              <a:solidFill>
                <a:schemeClr val="bg1"/>
              </a:solidFill>
              <a:latin typeface="Arial Black" panose="020B0A04020102020204" pitchFamily="34" charset="0"/>
            </a:endParaRPr>
          </a:p>
        </p:txBody>
      </p:sp>
      <p:sp>
        <p:nvSpPr>
          <p:cNvPr id="2" name="Título 1"/>
          <p:cNvSpPr>
            <a:spLocks noGrp="1"/>
          </p:cNvSpPr>
          <p:nvPr>
            <p:ph type="title"/>
          </p:nvPr>
        </p:nvSpPr>
        <p:spPr>
          <a:xfrm>
            <a:off x="251520" y="1268760"/>
            <a:ext cx="8640960" cy="622062"/>
          </a:xfrm>
        </p:spPr>
        <p:txBody>
          <a:bodyPr>
            <a:noAutofit/>
          </a:bodyPr>
          <a:lstStyle/>
          <a:p>
            <a:pPr marL="457200" indent="-457200" algn="l"/>
            <a:r>
              <a:rPr lang="pt-BR" sz="2400" b="1" dirty="0" smtClean="0"/>
              <a:t>17   </a:t>
            </a:r>
            <a:r>
              <a:rPr lang="pt-BR" sz="2400" b="1" dirty="0"/>
              <a:t>Desequilíbrio econômico-financeiro da Concessão do 	Sistema Rodovia do Sol</a:t>
            </a:r>
            <a:r>
              <a:rPr lang="pt-BR" sz="2400" b="1" dirty="0" smtClean="0"/>
              <a:t>.</a:t>
            </a:r>
            <a:endParaRPr lang="pt-BR" sz="2400" b="1" dirty="0"/>
          </a:p>
        </p:txBody>
      </p:sp>
      <p:sp>
        <p:nvSpPr>
          <p:cNvPr id="4" name="Espaço Reservado para Conteúdo 3"/>
          <p:cNvSpPr>
            <a:spLocks noGrp="1"/>
          </p:cNvSpPr>
          <p:nvPr>
            <p:ph sz="half" idx="2"/>
          </p:nvPr>
        </p:nvSpPr>
        <p:spPr>
          <a:xfrm>
            <a:off x="323528" y="2276872"/>
            <a:ext cx="8579296" cy="4032448"/>
          </a:xfrm>
        </p:spPr>
        <p:txBody>
          <a:bodyPr>
            <a:noAutofit/>
          </a:bodyPr>
          <a:lstStyle/>
          <a:p>
            <a:pPr marL="0" indent="0" algn="just">
              <a:buNone/>
            </a:pPr>
            <a:r>
              <a:rPr lang="pt-BR" sz="2200" b="1" u="sng" dirty="0"/>
              <a:t>AS CLÁUSULAS CONTRATUAIS QUE TRATAM DO RISCO</a:t>
            </a:r>
            <a:r>
              <a:rPr lang="pt-BR" sz="2200" b="1" u="sng" dirty="0" smtClean="0"/>
              <a:t>.</a:t>
            </a:r>
          </a:p>
          <a:p>
            <a:pPr marL="0" lvl="0" indent="0" algn="just">
              <a:buNone/>
            </a:pPr>
            <a:r>
              <a:rPr lang="pt-BR" sz="2000" b="1" dirty="0" smtClean="0"/>
              <a:t>Cláusula </a:t>
            </a:r>
            <a:r>
              <a:rPr lang="pt-BR" sz="2000" b="1" dirty="0"/>
              <a:t>XX- Da Revisão da Tarifa </a:t>
            </a:r>
            <a:r>
              <a:rPr lang="pt-BR" sz="2000" b="1" dirty="0" smtClean="0"/>
              <a:t>Básica</a:t>
            </a:r>
          </a:p>
          <a:p>
            <a:pPr marL="0" lvl="0" indent="0" algn="just">
              <a:buNone/>
            </a:pPr>
            <a:endParaRPr lang="pt-BR" sz="2000" dirty="0"/>
          </a:p>
          <a:p>
            <a:pPr algn="just"/>
            <a:r>
              <a:rPr lang="pt-BR" sz="2200" dirty="0"/>
              <a:t>No entanto, </a:t>
            </a:r>
            <a:r>
              <a:rPr lang="pt-BR" sz="2200" u="sng" dirty="0"/>
              <a:t>há outra cláusula contratual que </a:t>
            </a:r>
            <a:r>
              <a:rPr lang="pt-BR" sz="2200" b="1" u="sng" dirty="0"/>
              <a:t>transfere o risco de todos</a:t>
            </a:r>
            <a:r>
              <a:rPr lang="pt-BR" sz="2200" u="sng" dirty="0"/>
              <a:t> os investimentos </a:t>
            </a:r>
            <a:r>
              <a:rPr lang="pt-BR" sz="2200" b="1" u="sng" dirty="0"/>
              <a:t>ao Poder Concedente</a:t>
            </a:r>
            <a:r>
              <a:rPr lang="pt-BR" sz="2200" dirty="0"/>
              <a:t>, contrariando a tese apresentada pela defesa de que o risco desse tipo de investimento era da concessionária</a:t>
            </a:r>
          </a:p>
        </p:txBody>
      </p:sp>
    </p:spTree>
    <p:extLst>
      <p:ext uri="{BB962C8B-B14F-4D97-AF65-F5344CB8AC3E}">
        <p14:creationId xmlns:p14="http://schemas.microsoft.com/office/powerpoint/2010/main" val="3911370208"/>
      </p:ext>
    </p:extLst>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III.   DAS IRREGULARIDADES</a:t>
            </a:r>
            <a:endParaRPr lang="pt-BR" sz="2800" dirty="0">
              <a:solidFill>
                <a:schemeClr val="bg1"/>
              </a:solidFill>
              <a:latin typeface="Arial Black" panose="020B0A04020102020204" pitchFamily="34" charset="0"/>
            </a:endParaRPr>
          </a:p>
        </p:txBody>
      </p:sp>
      <p:sp>
        <p:nvSpPr>
          <p:cNvPr id="2" name="Título 1"/>
          <p:cNvSpPr>
            <a:spLocks noGrp="1"/>
          </p:cNvSpPr>
          <p:nvPr>
            <p:ph type="title"/>
          </p:nvPr>
        </p:nvSpPr>
        <p:spPr>
          <a:xfrm>
            <a:off x="251520" y="1268760"/>
            <a:ext cx="8640960" cy="622062"/>
          </a:xfrm>
        </p:spPr>
        <p:txBody>
          <a:bodyPr>
            <a:noAutofit/>
          </a:bodyPr>
          <a:lstStyle/>
          <a:p>
            <a:pPr marL="457200" indent="-457200" algn="l"/>
            <a:r>
              <a:rPr lang="pt-BR" sz="2400" b="1" dirty="0" smtClean="0"/>
              <a:t>17   </a:t>
            </a:r>
            <a:r>
              <a:rPr lang="pt-BR" sz="2400" b="1" dirty="0"/>
              <a:t>Desequilíbrio econômico-financeiro da Concessão do 	Sistema Rodovia do Sol</a:t>
            </a:r>
            <a:r>
              <a:rPr lang="pt-BR" sz="2400" b="1" dirty="0" smtClean="0"/>
              <a:t>.</a:t>
            </a:r>
            <a:endParaRPr lang="pt-BR" sz="2400" b="1" dirty="0"/>
          </a:p>
        </p:txBody>
      </p:sp>
      <p:sp>
        <p:nvSpPr>
          <p:cNvPr id="4" name="Espaço Reservado para Conteúdo 3"/>
          <p:cNvSpPr>
            <a:spLocks noGrp="1"/>
          </p:cNvSpPr>
          <p:nvPr>
            <p:ph sz="half" idx="2"/>
          </p:nvPr>
        </p:nvSpPr>
        <p:spPr>
          <a:xfrm>
            <a:off x="323528" y="2276872"/>
            <a:ext cx="8579296" cy="4032448"/>
          </a:xfrm>
        </p:spPr>
        <p:txBody>
          <a:bodyPr>
            <a:noAutofit/>
          </a:bodyPr>
          <a:lstStyle/>
          <a:p>
            <a:pPr marL="0" indent="0" algn="just">
              <a:buNone/>
            </a:pPr>
            <a:r>
              <a:rPr lang="pt-BR" sz="2200" b="1" u="sng" dirty="0"/>
              <a:t>AS CLÁUSULAS CONTRATUAIS QUE TRATAM DO RISCO</a:t>
            </a:r>
            <a:r>
              <a:rPr lang="pt-BR" sz="2200" b="1" u="sng" dirty="0" smtClean="0"/>
              <a:t>.</a:t>
            </a:r>
          </a:p>
          <a:p>
            <a:pPr marL="0" lvl="0" indent="0">
              <a:buNone/>
            </a:pPr>
            <a:r>
              <a:rPr lang="pt-BR" sz="2200" b="1" dirty="0" smtClean="0"/>
              <a:t>Cláusula </a:t>
            </a:r>
            <a:r>
              <a:rPr lang="pt-BR" sz="2200" b="1" dirty="0"/>
              <a:t>LXI - Do Programa de Exploração do Sistema Rodovia do Sol</a:t>
            </a:r>
            <a:endParaRPr lang="pt-BR" sz="2200" dirty="0"/>
          </a:p>
          <a:p>
            <a:pPr algn="just"/>
            <a:endParaRPr lang="pt-BR" sz="2200" dirty="0" smtClean="0"/>
          </a:p>
          <a:p>
            <a:pPr algn="just"/>
            <a:r>
              <a:rPr lang="x-none" sz="2200" smtClean="0"/>
              <a:t>Na </a:t>
            </a:r>
            <a:r>
              <a:rPr lang="x-none" sz="2200"/>
              <a:t>Cláusula LXI, “1” e “2”, há previsão de que as obras a serem realizadas pela Concessionária devem obedecer aos projetos básicos exigidos pelo contratante, constantes no PER. Diz ainda que </a:t>
            </a:r>
            <a:r>
              <a:rPr lang="x-none" sz="2200" u="sng"/>
              <a:t>o concessionário pode solicitar modificação no encargo e se essa modificação implicar em aumento do custo da obra para a empresa, tal aumento deve ser justificado</a:t>
            </a:r>
            <a:r>
              <a:rPr lang="x-none" sz="2200"/>
              <a:t> mediante </a:t>
            </a:r>
            <a:r>
              <a:rPr lang="x-none" sz="2200" smtClean="0"/>
              <a:t>Relatório</a:t>
            </a:r>
            <a:r>
              <a:rPr lang="pt-BR" sz="2200" dirty="0" smtClean="0"/>
              <a:t>.</a:t>
            </a:r>
            <a:endParaRPr lang="pt-BR" sz="2200" dirty="0"/>
          </a:p>
        </p:txBody>
      </p:sp>
    </p:spTree>
    <p:extLst>
      <p:ext uri="{BB962C8B-B14F-4D97-AF65-F5344CB8AC3E}">
        <p14:creationId xmlns:p14="http://schemas.microsoft.com/office/powerpoint/2010/main" val="74580092"/>
      </p:ext>
    </p:extLst>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III.   DAS IRREGULARIDADES</a:t>
            </a:r>
            <a:endParaRPr lang="pt-BR" sz="2800" dirty="0">
              <a:solidFill>
                <a:schemeClr val="bg1"/>
              </a:solidFill>
              <a:latin typeface="Arial Black" panose="020B0A04020102020204" pitchFamily="34" charset="0"/>
            </a:endParaRPr>
          </a:p>
        </p:txBody>
      </p:sp>
      <p:sp>
        <p:nvSpPr>
          <p:cNvPr id="2" name="Título 1"/>
          <p:cNvSpPr>
            <a:spLocks noGrp="1"/>
          </p:cNvSpPr>
          <p:nvPr>
            <p:ph type="title"/>
          </p:nvPr>
        </p:nvSpPr>
        <p:spPr>
          <a:xfrm>
            <a:off x="251520" y="1268760"/>
            <a:ext cx="8640960" cy="622062"/>
          </a:xfrm>
        </p:spPr>
        <p:txBody>
          <a:bodyPr>
            <a:noAutofit/>
          </a:bodyPr>
          <a:lstStyle/>
          <a:p>
            <a:pPr marL="457200" indent="-457200" algn="l"/>
            <a:r>
              <a:rPr lang="pt-BR" sz="2400" b="1" dirty="0" smtClean="0"/>
              <a:t>17   </a:t>
            </a:r>
            <a:r>
              <a:rPr lang="pt-BR" sz="2400" b="1" dirty="0"/>
              <a:t>Desequilíbrio econômico-financeiro da Concessão do 	Sistema Rodovia do Sol</a:t>
            </a:r>
            <a:r>
              <a:rPr lang="pt-BR" sz="2400" b="1" dirty="0" smtClean="0"/>
              <a:t>.</a:t>
            </a:r>
            <a:endParaRPr lang="pt-BR" sz="2400" b="1" dirty="0"/>
          </a:p>
        </p:txBody>
      </p:sp>
      <p:sp>
        <p:nvSpPr>
          <p:cNvPr id="4" name="Espaço Reservado para Conteúdo 3"/>
          <p:cNvSpPr>
            <a:spLocks noGrp="1"/>
          </p:cNvSpPr>
          <p:nvPr>
            <p:ph sz="half" idx="2"/>
          </p:nvPr>
        </p:nvSpPr>
        <p:spPr>
          <a:xfrm>
            <a:off x="323528" y="2276872"/>
            <a:ext cx="8579296" cy="4032448"/>
          </a:xfrm>
        </p:spPr>
        <p:txBody>
          <a:bodyPr>
            <a:noAutofit/>
          </a:bodyPr>
          <a:lstStyle/>
          <a:p>
            <a:pPr marL="0" indent="0" algn="just">
              <a:buNone/>
            </a:pPr>
            <a:r>
              <a:rPr lang="pt-BR" sz="2200" b="1" u="sng" dirty="0"/>
              <a:t>AS CLÁUSULAS CONTRATUAIS QUE TRATAM DO RISCO</a:t>
            </a:r>
            <a:r>
              <a:rPr lang="pt-BR" sz="2200" b="1" u="sng" dirty="0" smtClean="0"/>
              <a:t>.</a:t>
            </a:r>
          </a:p>
          <a:p>
            <a:pPr marL="0" lvl="0" indent="0">
              <a:buNone/>
            </a:pPr>
            <a:r>
              <a:rPr lang="pt-BR" sz="2200" b="1" dirty="0" smtClean="0"/>
              <a:t>Cláusula </a:t>
            </a:r>
            <a:r>
              <a:rPr lang="pt-BR" sz="2200" b="1" dirty="0"/>
              <a:t>LXI - Do Programa de Exploração do Sistema Rodovia do Sol</a:t>
            </a:r>
            <a:endParaRPr lang="pt-BR" sz="2200" dirty="0"/>
          </a:p>
          <a:p>
            <a:pPr algn="just"/>
            <a:endParaRPr lang="pt-BR" sz="2200" dirty="0" smtClean="0"/>
          </a:p>
          <a:p>
            <a:pPr algn="just"/>
            <a:r>
              <a:rPr lang="x-none" sz="2200" smtClean="0"/>
              <a:t>Os </a:t>
            </a:r>
            <a:r>
              <a:rPr lang="x-none" sz="2200"/>
              <a:t>investimentos do PER são aqueles exigidos pelo Poder Concedente, sobre os quais, em tese, deveria incidir risco integral para a concessionária. </a:t>
            </a:r>
            <a:r>
              <a:rPr lang="x-none" sz="2200" b="1"/>
              <a:t>Ora, se o investimento fosse risco integral da concessionária, qual a necessidade desta apresentar os acréscimos nos seus custos? </a:t>
            </a:r>
            <a:endParaRPr lang="pt-BR" sz="2200" dirty="0"/>
          </a:p>
        </p:txBody>
      </p:sp>
    </p:spTree>
    <p:extLst>
      <p:ext uri="{BB962C8B-B14F-4D97-AF65-F5344CB8AC3E}">
        <p14:creationId xmlns:p14="http://schemas.microsoft.com/office/powerpoint/2010/main" val="3257251441"/>
      </p:ext>
    </p:extLst>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III.   DAS IRREGULARIDADES</a:t>
            </a:r>
            <a:endParaRPr lang="pt-BR" sz="2800" dirty="0">
              <a:solidFill>
                <a:schemeClr val="bg1"/>
              </a:solidFill>
              <a:latin typeface="Arial Black" panose="020B0A04020102020204" pitchFamily="34" charset="0"/>
            </a:endParaRPr>
          </a:p>
        </p:txBody>
      </p:sp>
      <p:sp>
        <p:nvSpPr>
          <p:cNvPr id="2" name="Título 1"/>
          <p:cNvSpPr>
            <a:spLocks noGrp="1"/>
          </p:cNvSpPr>
          <p:nvPr>
            <p:ph type="title"/>
          </p:nvPr>
        </p:nvSpPr>
        <p:spPr>
          <a:xfrm>
            <a:off x="251520" y="1268760"/>
            <a:ext cx="8640960" cy="622062"/>
          </a:xfrm>
        </p:spPr>
        <p:txBody>
          <a:bodyPr>
            <a:noAutofit/>
          </a:bodyPr>
          <a:lstStyle/>
          <a:p>
            <a:pPr marL="457200" indent="-457200" algn="l"/>
            <a:r>
              <a:rPr lang="pt-BR" sz="2400" b="1" dirty="0" smtClean="0"/>
              <a:t>17   </a:t>
            </a:r>
            <a:r>
              <a:rPr lang="pt-BR" sz="2400" b="1" dirty="0"/>
              <a:t>Desequilíbrio econômico-financeiro da Concessão do 	Sistema Rodovia do Sol</a:t>
            </a:r>
            <a:r>
              <a:rPr lang="pt-BR" sz="2400" b="1" dirty="0" smtClean="0"/>
              <a:t>.</a:t>
            </a:r>
            <a:endParaRPr lang="pt-BR" sz="2400" b="1" dirty="0"/>
          </a:p>
        </p:txBody>
      </p:sp>
      <p:sp>
        <p:nvSpPr>
          <p:cNvPr id="4" name="Espaço Reservado para Conteúdo 3"/>
          <p:cNvSpPr>
            <a:spLocks noGrp="1"/>
          </p:cNvSpPr>
          <p:nvPr>
            <p:ph sz="half" idx="2"/>
          </p:nvPr>
        </p:nvSpPr>
        <p:spPr>
          <a:xfrm>
            <a:off x="323528" y="2276872"/>
            <a:ext cx="8579296" cy="4032448"/>
          </a:xfrm>
        </p:spPr>
        <p:txBody>
          <a:bodyPr>
            <a:noAutofit/>
          </a:bodyPr>
          <a:lstStyle/>
          <a:p>
            <a:pPr marL="0" indent="0" algn="just">
              <a:buNone/>
            </a:pPr>
            <a:r>
              <a:rPr lang="pt-BR" sz="2200" b="1" u="sng" dirty="0"/>
              <a:t>AS CLÁUSULAS CONTRATUAIS QUE TRATAM DO RISCO</a:t>
            </a:r>
            <a:r>
              <a:rPr lang="pt-BR" sz="2200" b="1" u="sng" dirty="0" smtClean="0"/>
              <a:t>.</a:t>
            </a:r>
          </a:p>
          <a:p>
            <a:pPr marL="0" lvl="0" indent="0">
              <a:buNone/>
            </a:pPr>
            <a:r>
              <a:rPr lang="pt-BR" sz="2200" b="1" dirty="0" smtClean="0"/>
              <a:t>Cláusula </a:t>
            </a:r>
            <a:r>
              <a:rPr lang="pt-BR" sz="2200" b="1" dirty="0"/>
              <a:t>LXV - Da Fiscalização da Concessão</a:t>
            </a:r>
            <a:endParaRPr lang="pt-BR" sz="2200" dirty="0"/>
          </a:p>
          <a:p>
            <a:pPr marL="0" lvl="0" indent="0">
              <a:buNone/>
            </a:pPr>
            <a:endParaRPr lang="pt-BR" sz="2200" dirty="0"/>
          </a:p>
          <a:p>
            <a:pPr algn="just"/>
            <a:r>
              <a:rPr lang="pt-BR" sz="2200" dirty="0"/>
              <a:t>A</a:t>
            </a:r>
            <a:r>
              <a:rPr lang="x-none" sz="2200"/>
              <a:t> fiscalização das obras de ampliação e de recuperação da rodovia </a:t>
            </a:r>
            <a:r>
              <a:rPr lang="x-none" sz="2200" smtClean="0"/>
              <a:t>ser</a:t>
            </a:r>
            <a:r>
              <a:rPr lang="pt-BR" sz="2200" dirty="0" smtClean="0"/>
              <a:t>á</a:t>
            </a:r>
            <a:r>
              <a:rPr lang="x-none" sz="2200" smtClean="0"/>
              <a:t> </a:t>
            </a:r>
            <a:r>
              <a:rPr lang="x-none" sz="2200"/>
              <a:t>feita </a:t>
            </a:r>
            <a:r>
              <a:rPr lang="x-none" sz="2200" b="1" u="sng"/>
              <a:t>por medição</a:t>
            </a:r>
            <a:r>
              <a:rPr lang="x-none" sz="2200"/>
              <a:t>, observando os quantitativos e especificações estabelecidos no PER e nos projetos básicos. </a:t>
            </a:r>
            <a:endParaRPr lang="pt-BR" sz="2200" dirty="0"/>
          </a:p>
        </p:txBody>
      </p:sp>
    </p:spTree>
    <p:extLst>
      <p:ext uri="{BB962C8B-B14F-4D97-AF65-F5344CB8AC3E}">
        <p14:creationId xmlns:p14="http://schemas.microsoft.com/office/powerpoint/2010/main" val="118859325"/>
      </p:ext>
    </p:extLst>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III.   DAS IRREGULARIDADES</a:t>
            </a:r>
            <a:endParaRPr lang="pt-BR" sz="2800" dirty="0">
              <a:solidFill>
                <a:schemeClr val="bg1"/>
              </a:solidFill>
              <a:latin typeface="Arial Black" panose="020B0A04020102020204" pitchFamily="34" charset="0"/>
            </a:endParaRPr>
          </a:p>
        </p:txBody>
      </p:sp>
      <p:sp>
        <p:nvSpPr>
          <p:cNvPr id="2" name="Título 1"/>
          <p:cNvSpPr>
            <a:spLocks noGrp="1"/>
          </p:cNvSpPr>
          <p:nvPr>
            <p:ph type="title"/>
          </p:nvPr>
        </p:nvSpPr>
        <p:spPr>
          <a:xfrm>
            <a:off x="251520" y="1268760"/>
            <a:ext cx="8640960" cy="622062"/>
          </a:xfrm>
        </p:spPr>
        <p:txBody>
          <a:bodyPr>
            <a:noAutofit/>
          </a:bodyPr>
          <a:lstStyle/>
          <a:p>
            <a:pPr marL="457200" indent="-457200" algn="l"/>
            <a:r>
              <a:rPr lang="pt-BR" sz="2400" b="1" dirty="0" smtClean="0"/>
              <a:t>17   </a:t>
            </a:r>
            <a:r>
              <a:rPr lang="pt-BR" sz="2400" b="1" dirty="0"/>
              <a:t>Desequilíbrio econômico-financeiro da Concessão do 	Sistema Rodovia do Sol</a:t>
            </a:r>
            <a:r>
              <a:rPr lang="pt-BR" sz="2400" b="1" dirty="0" smtClean="0"/>
              <a:t>.</a:t>
            </a:r>
            <a:endParaRPr lang="pt-BR" sz="2400" b="1" dirty="0"/>
          </a:p>
        </p:txBody>
      </p:sp>
      <p:sp>
        <p:nvSpPr>
          <p:cNvPr id="4" name="Espaço Reservado para Conteúdo 3"/>
          <p:cNvSpPr>
            <a:spLocks noGrp="1"/>
          </p:cNvSpPr>
          <p:nvPr>
            <p:ph sz="half" idx="2"/>
          </p:nvPr>
        </p:nvSpPr>
        <p:spPr>
          <a:xfrm>
            <a:off x="323528" y="2276872"/>
            <a:ext cx="8579296" cy="4032448"/>
          </a:xfrm>
        </p:spPr>
        <p:txBody>
          <a:bodyPr>
            <a:noAutofit/>
          </a:bodyPr>
          <a:lstStyle/>
          <a:p>
            <a:pPr marL="0" indent="0" algn="just">
              <a:buNone/>
            </a:pPr>
            <a:r>
              <a:rPr lang="pt-BR" sz="2200" b="1" u="sng" dirty="0"/>
              <a:t>AS CLÁUSULAS CONTRATUAIS QUE TRATAM DO RISCO</a:t>
            </a:r>
            <a:r>
              <a:rPr lang="pt-BR" sz="2200" b="1" u="sng" dirty="0" smtClean="0"/>
              <a:t>.</a:t>
            </a:r>
          </a:p>
          <a:p>
            <a:pPr marL="0" lvl="0" indent="0">
              <a:buNone/>
            </a:pPr>
            <a:r>
              <a:rPr lang="pt-BR" sz="2200" b="1" dirty="0" smtClean="0"/>
              <a:t>Cláusula </a:t>
            </a:r>
            <a:r>
              <a:rPr lang="pt-BR" sz="2200" b="1" dirty="0"/>
              <a:t>LXV - Da Fiscalização da Concessão</a:t>
            </a:r>
            <a:endParaRPr lang="pt-BR" sz="2200" dirty="0"/>
          </a:p>
          <a:p>
            <a:pPr marL="0" lvl="0" indent="0">
              <a:buNone/>
            </a:pPr>
            <a:endParaRPr lang="pt-BR" sz="2200" dirty="0"/>
          </a:p>
          <a:p>
            <a:pPr algn="just"/>
            <a:r>
              <a:rPr lang="pt-BR" sz="2200" dirty="0" smtClean="0"/>
              <a:t>Mesmo que prevalecesse a interpretação contratual quanto ao risco conforme alega a Concessionária, e</a:t>
            </a:r>
            <a:r>
              <a:rPr lang="x-none" sz="2200" smtClean="0"/>
              <a:t>xiste </a:t>
            </a:r>
            <a:r>
              <a:rPr lang="x-none" sz="2200"/>
              <a:t>determinação do </a:t>
            </a:r>
            <a:r>
              <a:rPr lang="x-none" sz="2200" smtClean="0"/>
              <a:t>TCU</a:t>
            </a:r>
            <a:r>
              <a:rPr lang="pt-BR" sz="2200" dirty="0" smtClean="0"/>
              <a:t> à ANTT</a:t>
            </a:r>
            <a:r>
              <a:rPr lang="x-none" sz="2200" smtClean="0"/>
              <a:t> </a:t>
            </a:r>
            <a:r>
              <a:rPr lang="x-none" sz="2200"/>
              <a:t>(Decisão TCU 1502/2002-Plenário e Acórdão TCU 346/2012 – Plenário) para que </a:t>
            </a:r>
            <a:r>
              <a:rPr lang="x-none" sz="2200" b="1"/>
              <a:t>toda a alteração </a:t>
            </a:r>
            <a:r>
              <a:rPr lang="x-none" sz="2200" b="1" smtClean="0"/>
              <a:t>d</a:t>
            </a:r>
            <a:r>
              <a:rPr lang="pt-BR" sz="2200" b="1" dirty="0" smtClean="0"/>
              <a:t>os</a:t>
            </a:r>
            <a:r>
              <a:rPr lang="x-none" sz="2200" b="1" smtClean="0"/>
              <a:t> </a:t>
            </a:r>
            <a:r>
              <a:rPr lang="x-none" sz="2200" b="1"/>
              <a:t>investimentos previstos no PER seja avaliada (e entre no fluxo de caixa) pelo preço constante nas tabelas referenciais de obras de engenharia</a:t>
            </a:r>
            <a:r>
              <a:rPr lang="x-none" sz="2200"/>
              <a:t>.</a:t>
            </a:r>
            <a:endParaRPr lang="pt-BR" sz="2200" dirty="0"/>
          </a:p>
        </p:txBody>
      </p:sp>
    </p:spTree>
    <p:extLst>
      <p:ext uri="{BB962C8B-B14F-4D97-AF65-F5344CB8AC3E}">
        <p14:creationId xmlns:p14="http://schemas.microsoft.com/office/powerpoint/2010/main" val="10087281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smtClean="0">
                <a:solidFill>
                  <a:schemeClr val="accent1">
                    <a:lumMod val="50000"/>
                  </a:schemeClr>
                </a:solidFill>
                <a:effectLst>
                  <a:outerShdw blurRad="38100" dist="38100" dir="2700000" algn="tl">
                    <a:srgbClr val="DDDDDD"/>
                  </a:outerShdw>
                </a:effectLst>
                <a:latin typeface="Calibri" charset="0"/>
                <a:cs typeface="Arial" charset="0"/>
              </a:rPr>
              <a:t>IDÉIAS-FORÇA DA APRESENTAÇÃO DO VOTO</a:t>
            </a:r>
            <a:endParaRPr lang="pt-BR" sz="2800" dirty="0">
              <a:solidFill>
                <a:schemeClr val="bg1"/>
              </a:solidFill>
              <a:latin typeface="Arial Black" panose="020B0A04020102020204" pitchFamily="34" charset="0"/>
            </a:endParaRPr>
          </a:p>
        </p:txBody>
      </p:sp>
      <p:sp>
        <p:nvSpPr>
          <p:cNvPr id="4" name="Espaço Reservado para Conteúdo 3"/>
          <p:cNvSpPr>
            <a:spLocks noGrp="1"/>
          </p:cNvSpPr>
          <p:nvPr>
            <p:ph sz="half" idx="2"/>
          </p:nvPr>
        </p:nvSpPr>
        <p:spPr>
          <a:xfrm>
            <a:off x="467544" y="980728"/>
            <a:ext cx="8435280" cy="4713387"/>
          </a:xfrm>
        </p:spPr>
        <p:txBody>
          <a:bodyPr>
            <a:noAutofit/>
          </a:bodyPr>
          <a:lstStyle/>
          <a:p>
            <a:pPr marL="0" indent="0" algn="ctr">
              <a:lnSpc>
                <a:spcPct val="150000"/>
              </a:lnSpc>
              <a:buNone/>
            </a:pPr>
            <a:r>
              <a:rPr lang="pt-BR" sz="2800" b="1" dirty="0" smtClean="0">
                <a:solidFill>
                  <a:schemeClr val="accent6">
                    <a:lumMod val="50000"/>
                  </a:schemeClr>
                </a:solidFill>
                <a:latin typeface="+mj-lt"/>
                <a:cs typeface="Aharoni" panose="02010803020104030203" pitchFamily="2" charset="-79"/>
              </a:rPr>
              <a:t>IDÉIAS- FORÇA DO VOTO - PROCESSO TC 5591/2013</a:t>
            </a:r>
            <a:endParaRPr lang="pt-BR" sz="2800" b="1" dirty="0">
              <a:solidFill>
                <a:schemeClr val="accent6">
                  <a:lumMod val="50000"/>
                </a:schemeClr>
              </a:solidFill>
              <a:latin typeface="+mj-lt"/>
              <a:cs typeface="Arial" panose="020B0604020202020204" pitchFamily="34" charset="0"/>
            </a:endParaRPr>
          </a:p>
          <a:p>
            <a:pPr marL="0" indent="0">
              <a:spcBef>
                <a:spcPts val="0"/>
              </a:spcBef>
              <a:buNone/>
            </a:pPr>
            <a:endParaRPr lang="pt-BR" sz="2800" b="1" dirty="0" smtClean="0">
              <a:latin typeface="+mj-lt"/>
            </a:endParaRPr>
          </a:p>
          <a:p>
            <a:pPr marL="914400" lvl="1" indent="-514350">
              <a:lnSpc>
                <a:spcPct val="150000"/>
              </a:lnSpc>
              <a:spcBef>
                <a:spcPts val="0"/>
              </a:spcBef>
              <a:buAutoNum type="arabicPeriod"/>
            </a:pPr>
            <a:r>
              <a:rPr lang="pt-BR" sz="2500" b="1" dirty="0" smtClean="0">
                <a:latin typeface="+mj-lt"/>
              </a:rPr>
              <a:t>O PLANEJAMENTO DA AUDITORIA;  </a:t>
            </a:r>
          </a:p>
          <a:p>
            <a:pPr marL="914400" lvl="1" indent="-514350">
              <a:lnSpc>
                <a:spcPct val="150000"/>
              </a:lnSpc>
              <a:spcBef>
                <a:spcPts val="0"/>
              </a:spcBef>
              <a:buAutoNum type="arabicPeriod"/>
            </a:pPr>
            <a:r>
              <a:rPr lang="pt-BR" sz="2500" b="1" dirty="0" smtClean="0">
                <a:latin typeface="+mj-lt"/>
              </a:rPr>
              <a:t>A NULIDADE DO EDITAL;</a:t>
            </a:r>
          </a:p>
          <a:p>
            <a:pPr marL="914400" lvl="1" indent="-514350">
              <a:lnSpc>
                <a:spcPct val="150000"/>
              </a:lnSpc>
              <a:spcBef>
                <a:spcPts val="0"/>
              </a:spcBef>
              <a:buAutoNum type="arabicPeriod"/>
            </a:pPr>
            <a:r>
              <a:rPr lang="pt-BR" sz="2500" b="1" dirty="0" smtClean="0">
                <a:latin typeface="+mj-lt"/>
              </a:rPr>
              <a:t>A QUALIDADE DAS OBRAS;</a:t>
            </a:r>
          </a:p>
          <a:p>
            <a:pPr marL="914400" lvl="1" indent="-514350">
              <a:lnSpc>
                <a:spcPct val="150000"/>
              </a:lnSpc>
              <a:spcBef>
                <a:spcPts val="0"/>
              </a:spcBef>
              <a:buAutoNum type="arabicPeriod"/>
            </a:pPr>
            <a:r>
              <a:rPr lang="pt-BR" sz="2500" b="1" dirty="0" smtClean="0">
                <a:latin typeface="+mj-lt"/>
              </a:rPr>
              <a:t>A FALHA NA GESTÃO CONTRATUAL PELO PODER CONCEDENTE;</a:t>
            </a:r>
          </a:p>
          <a:p>
            <a:pPr marL="914400" lvl="1" indent="-514350">
              <a:lnSpc>
                <a:spcPct val="150000"/>
              </a:lnSpc>
              <a:spcBef>
                <a:spcPts val="0"/>
              </a:spcBef>
              <a:buFont typeface="Arial" panose="020B0604020202020204" pitchFamily="34" charset="0"/>
              <a:buAutoNum type="arabicPeriod"/>
            </a:pPr>
            <a:r>
              <a:rPr lang="pt-BR" sz="2500" b="1" dirty="0"/>
              <a:t>O RISCO INTEGRAL  E  RISCO COMPARTILHADO;</a:t>
            </a:r>
          </a:p>
          <a:p>
            <a:pPr marL="914400" lvl="1" indent="-514350">
              <a:lnSpc>
                <a:spcPct val="150000"/>
              </a:lnSpc>
              <a:spcBef>
                <a:spcPts val="0"/>
              </a:spcBef>
              <a:buAutoNum type="arabicPeriod"/>
            </a:pPr>
            <a:r>
              <a:rPr lang="pt-BR" sz="2500" b="1" dirty="0" smtClean="0">
                <a:latin typeface="+mj-lt"/>
              </a:rPr>
              <a:t>O DESEQUILÍBRIO ECONÔMICO-FINANCEIRO.</a:t>
            </a:r>
            <a:endParaRPr lang="pt-BR" sz="2500" b="1" dirty="0">
              <a:latin typeface="+mj-lt"/>
            </a:endParaRPr>
          </a:p>
        </p:txBody>
      </p:sp>
    </p:spTree>
    <p:extLst>
      <p:ext uri="{BB962C8B-B14F-4D97-AF65-F5344CB8AC3E}">
        <p14:creationId xmlns:p14="http://schemas.microsoft.com/office/powerpoint/2010/main" val="159618242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circle(in)">
                                      <p:cBhvr>
                                        <p:cTn id="7" dur="20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circle(in)">
                                      <p:cBhvr>
                                        <p:cTn id="12" dur="20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circle(in)">
                                      <p:cBhvr>
                                        <p:cTn id="17" dur="20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circle(in)">
                                      <p:cBhvr>
                                        <p:cTn id="22" dur="2000"/>
                                        <p:tgtEl>
                                          <p:spTgt spid="4">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circle(in)">
                                      <p:cBhvr>
                                        <p:cTn id="27" dur="2000"/>
                                        <p:tgtEl>
                                          <p:spTgt spid="4">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4">
                                            <p:txEl>
                                              <p:pRg st="7" end="7"/>
                                            </p:txEl>
                                          </p:spTgt>
                                        </p:tgtEl>
                                        <p:attrNameLst>
                                          <p:attrName>style.visibility</p:attrName>
                                        </p:attrNameLst>
                                      </p:cBhvr>
                                      <p:to>
                                        <p:strVal val="visible"/>
                                      </p:to>
                                    </p:set>
                                    <p:animEffect transition="in" filter="circle(in)">
                                      <p:cBhvr>
                                        <p:cTn id="32" dur="20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smtClean="0">
                <a:solidFill>
                  <a:schemeClr val="accent1">
                    <a:lumMod val="50000"/>
                  </a:schemeClr>
                </a:solidFill>
                <a:effectLst>
                  <a:outerShdw blurRad="38100" dist="38100" dir="2700000" algn="tl">
                    <a:srgbClr val="DDDDDD"/>
                  </a:outerShdw>
                </a:effectLst>
                <a:latin typeface="Calibri" charset="0"/>
                <a:cs typeface="Arial" charset="0"/>
              </a:rPr>
              <a:t>I.	INTRODUÇÃO</a:t>
            </a:r>
            <a:endParaRPr lang="pt-BR" sz="2800" dirty="0">
              <a:solidFill>
                <a:schemeClr val="bg1"/>
              </a:solidFill>
              <a:latin typeface="Arial Black" panose="020B0A04020102020204" pitchFamily="34" charset="0"/>
            </a:endParaRPr>
          </a:p>
        </p:txBody>
      </p:sp>
      <p:sp>
        <p:nvSpPr>
          <p:cNvPr id="4" name="Espaço Reservado para Conteúdo 3"/>
          <p:cNvSpPr>
            <a:spLocks noGrp="1"/>
          </p:cNvSpPr>
          <p:nvPr>
            <p:ph sz="half" idx="2"/>
          </p:nvPr>
        </p:nvSpPr>
        <p:spPr>
          <a:xfrm>
            <a:off x="179512" y="1412776"/>
            <a:ext cx="8928992" cy="4713387"/>
          </a:xfrm>
        </p:spPr>
        <p:txBody>
          <a:bodyPr>
            <a:normAutofit fontScale="92500"/>
          </a:bodyPr>
          <a:lstStyle/>
          <a:p>
            <a:pPr marL="0" indent="0" algn="just">
              <a:lnSpc>
                <a:spcPct val="150000"/>
              </a:lnSpc>
              <a:buNone/>
            </a:pPr>
            <a:r>
              <a:rPr lang="pt-BR" sz="2800" b="1" dirty="0"/>
              <a:t>I.1	Grandes Números do Processo TC </a:t>
            </a:r>
            <a:r>
              <a:rPr lang="pt-BR" sz="2800" b="1" dirty="0" smtClean="0"/>
              <a:t>5591/2013</a:t>
            </a:r>
            <a:r>
              <a:rPr lang="pt-BR" sz="2800" b="1" dirty="0"/>
              <a:t>.</a:t>
            </a:r>
          </a:p>
          <a:p>
            <a:pPr marL="0" indent="0" algn="just">
              <a:buNone/>
            </a:pPr>
            <a:r>
              <a:rPr lang="pt-BR" sz="2800" b="1" dirty="0"/>
              <a:t>I.2 	Da Construção da Terceira Ponte 	</a:t>
            </a:r>
            <a:r>
              <a:rPr lang="pt-BR" sz="2800" b="1" dirty="0" smtClean="0"/>
              <a:t>ao Contrato </a:t>
            </a:r>
            <a:r>
              <a:rPr lang="pt-BR" sz="2800" b="1" dirty="0"/>
              <a:t>de 	Concessão.</a:t>
            </a:r>
          </a:p>
          <a:p>
            <a:pPr marL="0" indent="0" algn="just">
              <a:lnSpc>
                <a:spcPct val="130000"/>
              </a:lnSpc>
              <a:spcBef>
                <a:spcPts val="0"/>
              </a:spcBef>
              <a:buNone/>
            </a:pPr>
            <a:r>
              <a:rPr lang="pt-BR" sz="4100" b="1" dirty="0" smtClean="0">
                <a:solidFill>
                  <a:schemeClr val="accent6">
                    <a:lumMod val="50000"/>
                  </a:schemeClr>
                </a:solidFill>
              </a:rPr>
              <a:t>I.3</a:t>
            </a:r>
            <a:r>
              <a:rPr lang="pt-BR" sz="4100" b="1" dirty="0">
                <a:solidFill>
                  <a:schemeClr val="accent6">
                    <a:lumMod val="50000"/>
                  </a:schemeClr>
                </a:solidFill>
              </a:rPr>
              <a:t>	 </a:t>
            </a:r>
            <a:r>
              <a:rPr lang="pt-BR" sz="4100" b="1" dirty="0" smtClean="0">
                <a:solidFill>
                  <a:schemeClr val="accent6">
                    <a:lumMod val="50000"/>
                  </a:schemeClr>
                </a:solidFill>
              </a:rPr>
              <a:t>Principais intercorrências processuais</a:t>
            </a:r>
            <a:r>
              <a:rPr lang="pt-BR" sz="4100" b="1" dirty="0">
                <a:solidFill>
                  <a:schemeClr val="accent6">
                    <a:lumMod val="50000"/>
                  </a:schemeClr>
                </a:solidFill>
              </a:rPr>
              <a:t>.</a:t>
            </a:r>
          </a:p>
          <a:p>
            <a:pPr marL="0" indent="0" algn="just">
              <a:buNone/>
            </a:pPr>
            <a:r>
              <a:rPr lang="pt-BR" sz="2800" b="1" dirty="0"/>
              <a:t>I.4	O Planejamento e a Execução dos Trabalhos de </a:t>
            </a:r>
            <a:r>
              <a:rPr lang="pt-BR" sz="2800" b="1" dirty="0" smtClean="0"/>
              <a:t>   	Auditoria.</a:t>
            </a:r>
          </a:p>
          <a:p>
            <a:pPr marL="0" indent="0" algn="just">
              <a:buNone/>
            </a:pPr>
            <a:r>
              <a:rPr lang="pt-BR" sz="2800" b="1" dirty="0"/>
              <a:t>I.5  </a:t>
            </a:r>
            <a:r>
              <a:rPr lang="pt-BR" sz="2800" b="1" dirty="0" smtClean="0"/>
              <a:t>	Alguns </a:t>
            </a:r>
            <a:r>
              <a:rPr lang="pt-BR" sz="2800" b="1" dirty="0"/>
              <a:t>Conceitos </a:t>
            </a:r>
            <a:r>
              <a:rPr lang="pt-BR" sz="2800" b="1" dirty="0" smtClean="0"/>
              <a:t>de Administração Financeira utilizados.</a:t>
            </a:r>
            <a:endParaRPr lang="pt-BR" sz="2800" b="1" dirty="0"/>
          </a:p>
          <a:p>
            <a:pPr marL="0" indent="0" algn="just">
              <a:lnSpc>
                <a:spcPct val="150000"/>
              </a:lnSpc>
              <a:buNone/>
            </a:pPr>
            <a:endParaRPr lang="pt-BR" sz="2800" b="1" dirty="0">
              <a:latin typeface="+mj-lt"/>
            </a:endParaRPr>
          </a:p>
        </p:txBody>
      </p:sp>
    </p:spTree>
    <p:extLst>
      <p:ext uri="{BB962C8B-B14F-4D97-AF65-F5344CB8AC3E}">
        <p14:creationId xmlns:p14="http://schemas.microsoft.com/office/powerpoint/2010/main" val="2856947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500"/>
                                        <p:tgtEl>
                                          <p:spTgt spid="4">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0" dur="500"/>
                                        <p:tgtEl>
                                          <p:spTgt spid="4">
                                            <p:txEl>
                                              <p:pRg st="1" end="1"/>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randombar(horizontal)">
                                      <p:cBhvr>
                                        <p:cTn id="13" dur="500"/>
                                        <p:tgtEl>
                                          <p:spTgt spid="4">
                                            <p:txEl>
                                              <p:pRg st="2" end="2"/>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randombar(horizontal)">
                                      <p:cBhvr>
                                        <p:cTn id="16" dur="500"/>
                                        <p:tgtEl>
                                          <p:spTgt spid="4">
                                            <p:txEl>
                                              <p:pRg st="3" end="3"/>
                                            </p:txEl>
                                          </p:spTgt>
                                        </p:tgtEl>
                                      </p:cBhvr>
                                    </p:animEffect>
                                  </p:childTnLst>
                                </p:cTn>
                              </p:par>
                              <p:par>
                                <p:cTn id="17" presetID="14" presetClass="entr" presetSubtype="10"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randombar(horizontal)">
                                      <p:cBhvr>
                                        <p:cTn id="19"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III.   DAS IRREGULARIDADES</a:t>
            </a:r>
            <a:endParaRPr lang="pt-BR" sz="2800" dirty="0">
              <a:solidFill>
                <a:schemeClr val="bg1"/>
              </a:solidFill>
              <a:latin typeface="Arial Black" panose="020B0A04020102020204" pitchFamily="34" charset="0"/>
            </a:endParaRPr>
          </a:p>
        </p:txBody>
      </p:sp>
      <p:sp>
        <p:nvSpPr>
          <p:cNvPr id="2" name="Título 1"/>
          <p:cNvSpPr>
            <a:spLocks noGrp="1"/>
          </p:cNvSpPr>
          <p:nvPr>
            <p:ph type="title"/>
          </p:nvPr>
        </p:nvSpPr>
        <p:spPr>
          <a:xfrm>
            <a:off x="251520" y="1268760"/>
            <a:ext cx="8640960" cy="622062"/>
          </a:xfrm>
        </p:spPr>
        <p:txBody>
          <a:bodyPr>
            <a:noAutofit/>
          </a:bodyPr>
          <a:lstStyle/>
          <a:p>
            <a:pPr marL="457200" indent="-457200" algn="l"/>
            <a:r>
              <a:rPr lang="pt-BR" sz="2400" b="1" dirty="0" smtClean="0"/>
              <a:t>17   </a:t>
            </a:r>
            <a:r>
              <a:rPr lang="pt-BR" sz="2400" b="1" dirty="0"/>
              <a:t>Desequilíbrio econômico-financeiro da Concessão do 	Sistema Rodovia do Sol</a:t>
            </a:r>
            <a:r>
              <a:rPr lang="pt-BR" sz="2400" b="1" dirty="0" smtClean="0"/>
              <a:t>.</a:t>
            </a:r>
            <a:endParaRPr lang="pt-BR" sz="2400" b="1" dirty="0"/>
          </a:p>
        </p:txBody>
      </p:sp>
      <p:sp>
        <p:nvSpPr>
          <p:cNvPr id="4" name="Espaço Reservado para Conteúdo 3"/>
          <p:cNvSpPr>
            <a:spLocks noGrp="1"/>
          </p:cNvSpPr>
          <p:nvPr>
            <p:ph sz="half" idx="2"/>
          </p:nvPr>
        </p:nvSpPr>
        <p:spPr>
          <a:xfrm>
            <a:off x="323528" y="2276872"/>
            <a:ext cx="8579296" cy="4032448"/>
          </a:xfrm>
        </p:spPr>
        <p:txBody>
          <a:bodyPr>
            <a:noAutofit/>
          </a:bodyPr>
          <a:lstStyle/>
          <a:p>
            <a:pPr marL="0" lvl="0" indent="0">
              <a:buNone/>
            </a:pPr>
            <a:r>
              <a:rPr lang="pt-BR" sz="2200" b="1" dirty="0" smtClean="0"/>
              <a:t>Cláusula </a:t>
            </a:r>
            <a:r>
              <a:rPr lang="pt-BR" sz="2200" b="1" dirty="0"/>
              <a:t>LXV - Da Fiscalização da </a:t>
            </a:r>
            <a:r>
              <a:rPr lang="pt-BR" sz="2200" b="1" dirty="0" smtClean="0"/>
              <a:t>Concessão</a:t>
            </a:r>
          </a:p>
          <a:p>
            <a:pPr marL="0" lvl="0" indent="0">
              <a:buNone/>
            </a:pPr>
            <a:endParaRPr lang="pt-BR" sz="2200" dirty="0"/>
          </a:p>
          <a:p>
            <a:pPr algn="just"/>
            <a:r>
              <a:rPr lang="pt-BR" sz="2000" dirty="0" smtClean="0"/>
              <a:t>No caso concreto, inúmeros </a:t>
            </a:r>
            <a:r>
              <a:rPr lang="pt-BR" sz="2000" dirty="0"/>
              <a:t>investimentos constantes no PER foram alterados, de forma que o que a Equipe fez, </a:t>
            </a:r>
            <a:r>
              <a:rPr lang="pt-BR" sz="2000" b="1" dirty="0"/>
              <a:t>verificando o custo destes frente aos preços das tabelas referenciais de engenharia, e inserindo, no fluxo de caixa, os novos valores</a:t>
            </a:r>
            <a:r>
              <a:rPr lang="pt-BR" sz="2000" dirty="0"/>
              <a:t>, encontra amparo na Corte de Contas Federal, não se configurando em nenhuma prática inovadora e </a:t>
            </a:r>
            <a:r>
              <a:rPr lang="pt-BR" sz="2000" dirty="0" smtClean="0"/>
              <a:t>reconhecida internacionalmente. </a:t>
            </a:r>
            <a:endParaRPr lang="pt-BR" sz="2200" dirty="0"/>
          </a:p>
        </p:txBody>
      </p:sp>
    </p:spTree>
    <p:extLst>
      <p:ext uri="{BB962C8B-B14F-4D97-AF65-F5344CB8AC3E}">
        <p14:creationId xmlns:p14="http://schemas.microsoft.com/office/powerpoint/2010/main" val="1584180142"/>
      </p:ext>
    </p:extLst>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III.   DAS IRREGULARIDADES</a:t>
            </a:r>
            <a:endParaRPr lang="pt-BR" sz="2800" dirty="0">
              <a:solidFill>
                <a:schemeClr val="bg1"/>
              </a:solidFill>
              <a:latin typeface="Arial Black" panose="020B0A04020102020204" pitchFamily="34" charset="0"/>
            </a:endParaRPr>
          </a:p>
        </p:txBody>
      </p:sp>
      <p:sp>
        <p:nvSpPr>
          <p:cNvPr id="2" name="Título 1"/>
          <p:cNvSpPr>
            <a:spLocks noGrp="1"/>
          </p:cNvSpPr>
          <p:nvPr>
            <p:ph type="title"/>
          </p:nvPr>
        </p:nvSpPr>
        <p:spPr>
          <a:xfrm>
            <a:off x="251520" y="1268760"/>
            <a:ext cx="8640960" cy="622062"/>
          </a:xfrm>
        </p:spPr>
        <p:txBody>
          <a:bodyPr>
            <a:noAutofit/>
          </a:bodyPr>
          <a:lstStyle/>
          <a:p>
            <a:pPr marL="457200" indent="-457200" algn="l"/>
            <a:r>
              <a:rPr lang="pt-BR" sz="2400" b="1" dirty="0" smtClean="0"/>
              <a:t>17   </a:t>
            </a:r>
            <a:r>
              <a:rPr lang="pt-BR" sz="2400" b="1" dirty="0"/>
              <a:t>Desequilíbrio econômico-financeiro da Concessão do 	Sistema Rodovia do Sol</a:t>
            </a:r>
            <a:r>
              <a:rPr lang="pt-BR" sz="2400" b="1" dirty="0" smtClean="0"/>
              <a:t>.</a:t>
            </a:r>
            <a:endParaRPr lang="pt-BR" sz="2400" b="1" dirty="0"/>
          </a:p>
        </p:txBody>
      </p:sp>
      <p:sp>
        <p:nvSpPr>
          <p:cNvPr id="4" name="Espaço Reservado para Conteúdo 3"/>
          <p:cNvSpPr>
            <a:spLocks noGrp="1"/>
          </p:cNvSpPr>
          <p:nvPr>
            <p:ph sz="half" idx="2"/>
          </p:nvPr>
        </p:nvSpPr>
        <p:spPr>
          <a:xfrm>
            <a:off x="323528" y="2276872"/>
            <a:ext cx="8579296" cy="4032448"/>
          </a:xfrm>
        </p:spPr>
        <p:txBody>
          <a:bodyPr>
            <a:noAutofit/>
          </a:bodyPr>
          <a:lstStyle/>
          <a:p>
            <a:pPr marL="0" lvl="0" indent="0">
              <a:buNone/>
            </a:pPr>
            <a:r>
              <a:rPr lang="pt-BR" sz="2200" b="1" dirty="0" smtClean="0"/>
              <a:t>Cláusula </a:t>
            </a:r>
            <a:r>
              <a:rPr lang="pt-BR" sz="2200" b="1" dirty="0"/>
              <a:t>LXV - Da Fiscalização da Concessão</a:t>
            </a:r>
            <a:endParaRPr lang="pt-BR" sz="2200" dirty="0"/>
          </a:p>
          <a:p>
            <a:pPr marL="0" lvl="0" indent="0">
              <a:buNone/>
            </a:pPr>
            <a:endParaRPr lang="pt-BR" sz="2200" dirty="0"/>
          </a:p>
          <a:p>
            <a:pPr marL="0" indent="0" algn="just">
              <a:buNone/>
            </a:pPr>
            <a:r>
              <a:rPr lang="pt-BR" sz="2200" b="1" dirty="0"/>
              <a:t>DISPARIDADES ENTRE AS OBRAS INICIALMENTE CONTRATADAS COM AS EFETIVAMENTE REALIZADAS:</a:t>
            </a:r>
          </a:p>
          <a:p>
            <a:pPr marL="0" indent="0" algn="just">
              <a:buNone/>
            </a:pPr>
            <a:endParaRPr lang="pt-BR" sz="2200" b="1" dirty="0"/>
          </a:p>
          <a:p>
            <a:pPr marL="0" lvl="0" indent="0" algn="just">
              <a:buNone/>
            </a:pPr>
            <a:r>
              <a:rPr lang="pt-BR" sz="2200" u="sng" dirty="0"/>
              <a:t>a) </a:t>
            </a:r>
            <a:r>
              <a:rPr lang="x-none" sz="2200" u="sng"/>
              <a:t>Duplicação ES-060 – Trecho Rodovia Darly Santos – Setiba</a:t>
            </a:r>
            <a:r>
              <a:rPr lang="x-none" sz="2200"/>
              <a:t>: este trecho </a:t>
            </a:r>
            <a:r>
              <a:rPr lang="x-none" sz="2200" b="1"/>
              <a:t>representava 20,64</a:t>
            </a:r>
            <a:r>
              <a:rPr lang="x-none" sz="2200"/>
              <a:t>% do valor total das obras de ampliação e recuperação</a:t>
            </a:r>
            <a:r>
              <a:rPr lang="pt-BR" sz="2200" dirty="0"/>
              <a:t>. </a:t>
            </a:r>
            <a:r>
              <a:rPr lang="x-none" sz="2200"/>
              <a:t>À exceção dos trechos urbanos, a concepção da duplicação foi pelo bordo da pista</a:t>
            </a:r>
            <a:r>
              <a:rPr lang="pt-BR" sz="2200" dirty="0"/>
              <a:t>, como um prolongamento lateral do acostamento</a:t>
            </a:r>
            <a:r>
              <a:rPr lang="x-none" sz="2200"/>
              <a:t>, de forma oposta ao previsto, </a:t>
            </a:r>
            <a:r>
              <a:rPr lang="x-none" sz="2200" b="1" u="sng"/>
              <a:t>duplicação pelo eixo</a:t>
            </a:r>
            <a:endParaRPr lang="pt-BR" sz="2200" b="1" u="sng" dirty="0"/>
          </a:p>
        </p:txBody>
      </p:sp>
    </p:spTree>
    <p:extLst>
      <p:ext uri="{BB962C8B-B14F-4D97-AF65-F5344CB8AC3E}">
        <p14:creationId xmlns:p14="http://schemas.microsoft.com/office/powerpoint/2010/main" val="1013146671"/>
      </p:ext>
    </p:extLst>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III.   DAS IRREGULARIDADES</a:t>
            </a:r>
            <a:endParaRPr lang="pt-BR" sz="2800" dirty="0">
              <a:solidFill>
                <a:schemeClr val="bg1"/>
              </a:solidFill>
              <a:latin typeface="Arial Black" panose="020B0A04020102020204" pitchFamily="34" charset="0"/>
            </a:endParaRPr>
          </a:p>
        </p:txBody>
      </p:sp>
      <p:sp>
        <p:nvSpPr>
          <p:cNvPr id="4" name="Espaço Reservado para Conteúdo 3"/>
          <p:cNvSpPr>
            <a:spLocks noGrp="1"/>
          </p:cNvSpPr>
          <p:nvPr>
            <p:ph sz="half" idx="2"/>
          </p:nvPr>
        </p:nvSpPr>
        <p:spPr>
          <a:xfrm>
            <a:off x="446921" y="1124744"/>
            <a:ext cx="8579296" cy="4032448"/>
          </a:xfrm>
        </p:spPr>
        <p:txBody>
          <a:bodyPr>
            <a:noAutofit/>
          </a:bodyPr>
          <a:lstStyle/>
          <a:p>
            <a:pPr marL="0" lvl="0" indent="0" algn="ctr">
              <a:buNone/>
            </a:pPr>
            <a:r>
              <a:rPr lang="pt-BR" sz="2200" b="1" dirty="0" smtClean="0"/>
              <a:t>Duplicação pelo bordo  e pelo eixo</a:t>
            </a:r>
            <a:endParaRPr lang="pt-BR" sz="2200" b="1" dirty="0"/>
          </a:p>
        </p:txBody>
      </p:sp>
      <p:pic>
        <p:nvPicPr>
          <p:cNvPr id="5" name="Imagem 4" descr="C:\Users\t203167\AppData\Local\Microsoft\Windows\Temporary Internet Files\Content.Outlook\W10AVIW8\unnamed.png"/>
          <p:cNvPicPr/>
          <p:nvPr/>
        </p:nvPicPr>
        <p:blipFill>
          <a:blip r:embed="rId2">
            <a:extLst>
              <a:ext uri="{28A0092B-C50C-407E-A947-70E740481C1C}">
                <a14:useLocalDpi xmlns:a14="http://schemas.microsoft.com/office/drawing/2010/main" val="0"/>
              </a:ext>
            </a:extLst>
          </a:blip>
          <a:srcRect/>
          <a:stretch>
            <a:fillRect/>
          </a:stretch>
        </p:blipFill>
        <p:spPr bwMode="auto">
          <a:xfrm>
            <a:off x="1979712" y="1628800"/>
            <a:ext cx="5400040" cy="4436745"/>
          </a:xfrm>
          <a:prstGeom prst="rect">
            <a:avLst/>
          </a:prstGeom>
          <a:noFill/>
          <a:ln>
            <a:noFill/>
          </a:ln>
        </p:spPr>
      </p:pic>
      <p:sp>
        <p:nvSpPr>
          <p:cNvPr id="6" name="Rosca 5"/>
          <p:cNvSpPr/>
          <p:nvPr/>
        </p:nvSpPr>
        <p:spPr>
          <a:xfrm>
            <a:off x="3635896" y="1484784"/>
            <a:ext cx="3311808" cy="1800200"/>
          </a:xfrm>
          <a:prstGeom prst="donut">
            <a:avLst>
              <a:gd name="adj" fmla="val 362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8" name="Rosca 7"/>
          <p:cNvSpPr/>
          <p:nvPr/>
        </p:nvSpPr>
        <p:spPr>
          <a:xfrm>
            <a:off x="4067944" y="4869160"/>
            <a:ext cx="3311808" cy="1584176"/>
          </a:xfrm>
          <a:prstGeom prst="donut">
            <a:avLst>
              <a:gd name="adj" fmla="val 362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Tree>
    <p:extLst>
      <p:ext uri="{BB962C8B-B14F-4D97-AF65-F5344CB8AC3E}">
        <p14:creationId xmlns:p14="http://schemas.microsoft.com/office/powerpoint/2010/main" val="3230096073"/>
      </p:ext>
    </p:extLst>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III.   DAS IRREGULARIDADES</a:t>
            </a:r>
            <a:endParaRPr lang="pt-BR" sz="2800" dirty="0">
              <a:solidFill>
                <a:schemeClr val="bg1"/>
              </a:solidFill>
              <a:latin typeface="Arial Black" panose="020B0A04020102020204" pitchFamily="34" charset="0"/>
            </a:endParaRPr>
          </a:p>
        </p:txBody>
      </p:sp>
      <p:sp>
        <p:nvSpPr>
          <p:cNvPr id="4" name="Espaço Reservado para Conteúdo 3"/>
          <p:cNvSpPr>
            <a:spLocks noGrp="1"/>
          </p:cNvSpPr>
          <p:nvPr>
            <p:ph sz="half" idx="2"/>
          </p:nvPr>
        </p:nvSpPr>
        <p:spPr>
          <a:xfrm>
            <a:off x="446921" y="1124744"/>
            <a:ext cx="8579296" cy="4032448"/>
          </a:xfrm>
        </p:spPr>
        <p:txBody>
          <a:bodyPr>
            <a:noAutofit/>
          </a:bodyPr>
          <a:lstStyle/>
          <a:p>
            <a:pPr marL="0" lvl="0" indent="0" algn="ctr">
              <a:buNone/>
            </a:pPr>
            <a:r>
              <a:rPr lang="pt-BR" sz="2200" b="1" dirty="0" smtClean="0"/>
              <a:t>Exemplo de Seção Típica de Implantação de Rodovias</a:t>
            </a:r>
            <a:endParaRPr lang="pt-BR" sz="2200" b="1" dirty="0"/>
          </a:p>
        </p:txBody>
      </p:sp>
      <p:pic>
        <p:nvPicPr>
          <p:cNvPr id="6" name="Imagem 5" descr="Resultado de imagem para seção transversal tipica rodovia aterr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1772816"/>
            <a:ext cx="7560840" cy="4104456"/>
          </a:xfrm>
          <a:prstGeom prst="rect">
            <a:avLst/>
          </a:prstGeom>
          <a:noFill/>
          <a:ln>
            <a:noFill/>
          </a:ln>
        </p:spPr>
      </p:pic>
    </p:spTree>
    <p:extLst>
      <p:ext uri="{BB962C8B-B14F-4D97-AF65-F5344CB8AC3E}">
        <p14:creationId xmlns:p14="http://schemas.microsoft.com/office/powerpoint/2010/main" val="1890191283"/>
      </p:ext>
    </p:extLst>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III.   DAS IRREGULARIDADES</a:t>
            </a:r>
            <a:endParaRPr lang="pt-BR" sz="2800" dirty="0">
              <a:solidFill>
                <a:schemeClr val="bg1"/>
              </a:solidFill>
              <a:latin typeface="Arial Black" panose="020B0A04020102020204" pitchFamily="34" charset="0"/>
            </a:endParaRPr>
          </a:p>
        </p:txBody>
      </p:sp>
      <p:sp>
        <p:nvSpPr>
          <p:cNvPr id="2" name="Título 1"/>
          <p:cNvSpPr>
            <a:spLocks noGrp="1"/>
          </p:cNvSpPr>
          <p:nvPr>
            <p:ph type="title"/>
          </p:nvPr>
        </p:nvSpPr>
        <p:spPr>
          <a:xfrm>
            <a:off x="251520" y="1268760"/>
            <a:ext cx="8640960" cy="622062"/>
          </a:xfrm>
        </p:spPr>
        <p:txBody>
          <a:bodyPr>
            <a:noAutofit/>
          </a:bodyPr>
          <a:lstStyle/>
          <a:p>
            <a:pPr marL="457200" indent="-457200" algn="l"/>
            <a:r>
              <a:rPr lang="pt-BR" sz="2400" b="1" dirty="0" smtClean="0"/>
              <a:t>17   </a:t>
            </a:r>
            <a:r>
              <a:rPr lang="pt-BR" sz="2400" b="1" dirty="0"/>
              <a:t>Desequilíbrio econômico-financeiro da Concessão do 	Sistema Rodovia do Sol</a:t>
            </a:r>
            <a:r>
              <a:rPr lang="pt-BR" sz="2400" b="1" dirty="0" smtClean="0"/>
              <a:t>.</a:t>
            </a:r>
            <a:endParaRPr lang="pt-BR" sz="2400" b="1" dirty="0"/>
          </a:p>
        </p:txBody>
      </p:sp>
      <p:sp>
        <p:nvSpPr>
          <p:cNvPr id="4" name="Espaço Reservado para Conteúdo 3"/>
          <p:cNvSpPr>
            <a:spLocks noGrp="1"/>
          </p:cNvSpPr>
          <p:nvPr>
            <p:ph sz="half" idx="2"/>
          </p:nvPr>
        </p:nvSpPr>
        <p:spPr>
          <a:xfrm>
            <a:off x="323528" y="2276872"/>
            <a:ext cx="8579296" cy="4032448"/>
          </a:xfrm>
        </p:spPr>
        <p:txBody>
          <a:bodyPr>
            <a:noAutofit/>
          </a:bodyPr>
          <a:lstStyle/>
          <a:p>
            <a:pPr marL="0" lvl="0" indent="0" algn="just" fontAlgn="auto">
              <a:buNone/>
            </a:pPr>
            <a:r>
              <a:rPr lang="pt-BR" sz="2200" u="sng" dirty="0"/>
              <a:t>b) </a:t>
            </a:r>
            <a:r>
              <a:rPr lang="x-none" sz="2200" u="sng"/>
              <a:t>Duplicação ES-060 – Trecho Graçaí – Meaípe</a:t>
            </a:r>
            <a:r>
              <a:rPr lang="x-none" sz="2200"/>
              <a:t>: este trecho </a:t>
            </a:r>
            <a:r>
              <a:rPr lang="x-none" sz="2200" b="1"/>
              <a:t>representava 2,24%</a:t>
            </a:r>
            <a:r>
              <a:rPr lang="x-none" sz="2200"/>
              <a:t> do valor total das obras de ampliação e recuperação. Não foi realizada absolutamente nenhuma intervenção neste trecho;</a:t>
            </a:r>
            <a:endParaRPr lang="pt-BR" sz="2200" dirty="0"/>
          </a:p>
          <a:p>
            <a:pPr marL="0" lvl="0" indent="0" algn="just" fontAlgn="auto">
              <a:buNone/>
            </a:pPr>
            <a:endParaRPr lang="pt-BR" sz="2200" dirty="0"/>
          </a:p>
          <a:p>
            <a:pPr marL="0" indent="0" algn="just" fontAlgn="auto">
              <a:buNone/>
            </a:pPr>
            <a:r>
              <a:rPr lang="pt-BR" sz="2200" u="sng" dirty="0"/>
              <a:t>c) </a:t>
            </a:r>
            <a:r>
              <a:rPr lang="x-none" sz="2200" u="sng"/>
              <a:t>Contorno de Guarapari - Trecho Setiba – Praia de Graçaí (terraplanagem e pav. 1ª pista)</a:t>
            </a:r>
            <a:r>
              <a:rPr lang="x-none" sz="2200"/>
              <a:t>: este trecho </a:t>
            </a:r>
            <a:r>
              <a:rPr lang="x-none" sz="2200" b="1"/>
              <a:t>representava 19,87% </a:t>
            </a:r>
            <a:r>
              <a:rPr lang="x-none" sz="2200"/>
              <a:t>do valor total das obras de ampliação e recuperação. Não foi realizada absolutamente nenhuma intervenção neste trecho;</a:t>
            </a:r>
            <a:endParaRPr lang="pt-BR" sz="2200" dirty="0"/>
          </a:p>
        </p:txBody>
      </p:sp>
    </p:spTree>
    <p:extLst>
      <p:ext uri="{BB962C8B-B14F-4D97-AF65-F5344CB8AC3E}">
        <p14:creationId xmlns:p14="http://schemas.microsoft.com/office/powerpoint/2010/main" val="2188990806"/>
      </p:ext>
    </p:extLst>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III.   DAS IRREGULARIDADES</a:t>
            </a:r>
            <a:endParaRPr lang="pt-BR" sz="2800" dirty="0">
              <a:solidFill>
                <a:schemeClr val="bg1"/>
              </a:solidFill>
              <a:latin typeface="Arial Black" panose="020B0A04020102020204" pitchFamily="34" charset="0"/>
            </a:endParaRPr>
          </a:p>
        </p:txBody>
      </p:sp>
      <p:sp>
        <p:nvSpPr>
          <p:cNvPr id="2" name="Título 1"/>
          <p:cNvSpPr>
            <a:spLocks noGrp="1"/>
          </p:cNvSpPr>
          <p:nvPr>
            <p:ph type="title"/>
          </p:nvPr>
        </p:nvSpPr>
        <p:spPr>
          <a:xfrm>
            <a:off x="251520" y="1268760"/>
            <a:ext cx="8640960" cy="622062"/>
          </a:xfrm>
        </p:spPr>
        <p:txBody>
          <a:bodyPr>
            <a:noAutofit/>
          </a:bodyPr>
          <a:lstStyle/>
          <a:p>
            <a:pPr marL="457200" indent="-457200" algn="l"/>
            <a:r>
              <a:rPr lang="pt-BR" sz="2400" b="1" dirty="0" smtClean="0"/>
              <a:t>17   </a:t>
            </a:r>
            <a:r>
              <a:rPr lang="pt-BR" sz="2400" b="1" dirty="0"/>
              <a:t>Desequilíbrio econômico-financeiro da Concessão do 	Sistema Rodovia do Sol</a:t>
            </a:r>
            <a:r>
              <a:rPr lang="pt-BR" sz="2400" b="1" dirty="0" smtClean="0"/>
              <a:t>.</a:t>
            </a:r>
            <a:endParaRPr lang="pt-BR" sz="2400" b="1" dirty="0"/>
          </a:p>
        </p:txBody>
      </p:sp>
      <p:sp>
        <p:nvSpPr>
          <p:cNvPr id="4" name="Espaço Reservado para Conteúdo 3"/>
          <p:cNvSpPr>
            <a:spLocks noGrp="1"/>
          </p:cNvSpPr>
          <p:nvPr>
            <p:ph sz="half" idx="2"/>
          </p:nvPr>
        </p:nvSpPr>
        <p:spPr>
          <a:xfrm>
            <a:off x="323528" y="2276872"/>
            <a:ext cx="8579296" cy="4032448"/>
          </a:xfrm>
        </p:spPr>
        <p:txBody>
          <a:bodyPr>
            <a:noAutofit/>
          </a:bodyPr>
          <a:lstStyle/>
          <a:p>
            <a:pPr marL="0" lvl="0" indent="0" fontAlgn="auto">
              <a:buNone/>
            </a:pPr>
            <a:r>
              <a:rPr lang="pt-BR" sz="2200" u="sng" dirty="0"/>
              <a:t>d) </a:t>
            </a:r>
            <a:r>
              <a:rPr lang="x-none" sz="2200" u="sng"/>
              <a:t>Contorno de Guarapari - Trecho Setiba – Praia de Graçaí (pav. 2ª pista)</a:t>
            </a:r>
            <a:r>
              <a:rPr lang="x-none" sz="2200"/>
              <a:t>: este trecho </a:t>
            </a:r>
            <a:r>
              <a:rPr lang="x-none" sz="2200" b="1"/>
              <a:t>representava 8,47% </a:t>
            </a:r>
            <a:r>
              <a:rPr lang="x-none" sz="2200"/>
              <a:t>do valor total das obras de ampliação e recuperação. Não foi realizada absolutamente nenhuma intervenção neste trecho;</a:t>
            </a:r>
            <a:endParaRPr lang="pt-BR" sz="2200" dirty="0"/>
          </a:p>
          <a:p>
            <a:pPr marL="0" lvl="0" indent="0" fontAlgn="auto">
              <a:buNone/>
            </a:pPr>
            <a:endParaRPr lang="pt-BR" sz="2200" u="sng" dirty="0"/>
          </a:p>
          <a:p>
            <a:pPr marL="0" lvl="0" indent="0" fontAlgn="auto">
              <a:buNone/>
            </a:pPr>
            <a:r>
              <a:rPr lang="pt-BR" sz="2200" u="sng" dirty="0"/>
              <a:t>e) </a:t>
            </a:r>
            <a:r>
              <a:rPr lang="x-none" sz="2200" u="sng"/>
              <a:t>Interligação Av. Carlos Lindemberg – Terceira Ponte</a:t>
            </a:r>
            <a:r>
              <a:rPr lang="x-none" sz="2200"/>
              <a:t>: este trecho </a:t>
            </a:r>
            <a:r>
              <a:rPr lang="x-none" sz="2200" b="1"/>
              <a:t>representava 4,12% </a:t>
            </a:r>
            <a:r>
              <a:rPr lang="x-none" sz="2200"/>
              <a:t>do valor total das obras de ampliação e recuperação. Não foi realizada absolutamente nenhuma intervenção neste trecho;</a:t>
            </a:r>
            <a:endParaRPr lang="pt-BR" sz="2200" dirty="0"/>
          </a:p>
        </p:txBody>
      </p:sp>
    </p:spTree>
    <p:extLst>
      <p:ext uri="{BB962C8B-B14F-4D97-AF65-F5344CB8AC3E}">
        <p14:creationId xmlns:p14="http://schemas.microsoft.com/office/powerpoint/2010/main" val="1396031966"/>
      </p:ext>
    </p:extLst>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III.   DAS IRREGULARIDADES</a:t>
            </a:r>
            <a:endParaRPr lang="pt-BR" sz="2800" dirty="0">
              <a:solidFill>
                <a:schemeClr val="bg1"/>
              </a:solidFill>
              <a:latin typeface="Arial Black" panose="020B0A04020102020204" pitchFamily="34" charset="0"/>
            </a:endParaRPr>
          </a:p>
        </p:txBody>
      </p:sp>
      <p:sp>
        <p:nvSpPr>
          <p:cNvPr id="2" name="Título 1"/>
          <p:cNvSpPr>
            <a:spLocks noGrp="1"/>
          </p:cNvSpPr>
          <p:nvPr>
            <p:ph type="title"/>
          </p:nvPr>
        </p:nvSpPr>
        <p:spPr>
          <a:xfrm>
            <a:off x="251520" y="1268760"/>
            <a:ext cx="8640960" cy="622062"/>
          </a:xfrm>
        </p:spPr>
        <p:txBody>
          <a:bodyPr>
            <a:noAutofit/>
          </a:bodyPr>
          <a:lstStyle/>
          <a:p>
            <a:pPr marL="457200" indent="-457200" algn="l"/>
            <a:r>
              <a:rPr lang="pt-BR" sz="2400" b="1" dirty="0" smtClean="0"/>
              <a:t>17   </a:t>
            </a:r>
            <a:r>
              <a:rPr lang="pt-BR" sz="2400" b="1" dirty="0"/>
              <a:t>Desequilíbrio econômico-financeiro da Concessão do 	Sistema Rodovia do Sol</a:t>
            </a:r>
            <a:r>
              <a:rPr lang="pt-BR" sz="2400" b="1" dirty="0" smtClean="0"/>
              <a:t>.</a:t>
            </a:r>
            <a:endParaRPr lang="pt-BR" sz="2400" b="1" dirty="0"/>
          </a:p>
        </p:txBody>
      </p:sp>
      <p:sp>
        <p:nvSpPr>
          <p:cNvPr id="4" name="Espaço Reservado para Conteúdo 3"/>
          <p:cNvSpPr>
            <a:spLocks noGrp="1"/>
          </p:cNvSpPr>
          <p:nvPr>
            <p:ph sz="half" idx="2"/>
          </p:nvPr>
        </p:nvSpPr>
        <p:spPr>
          <a:xfrm>
            <a:off x="323528" y="2276872"/>
            <a:ext cx="8579296" cy="4032448"/>
          </a:xfrm>
        </p:spPr>
        <p:txBody>
          <a:bodyPr>
            <a:noAutofit/>
          </a:bodyPr>
          <a:lstStyle/>
          <a:p>
            <a:pPr marL="0" lvl="0" indent="0" algn="just" fontAlgn="auto">
              <a:buNone/>
            </a:pPr>
            <a:r>
              <a:rPr lang="pt-BR" sz="2200" u="sng" dirty="0"/>
              <a:t>f) </a:t>
            </a:r>
            <a:r>
              <a:rPr lang="x-none" sz="2200" u="sng"/>
              <a:t>Conservação especial</a:t>
            </a:r>
            <a:r>
              <a:rPr lang="x-none" sz="2200"/>
              <a:t>: este item </a:t>
            </a:r>
            <a:r>
              <a:rPr lang="x-none" sz="2200" b="1"/>
              <a:t>representava 25,84%</a:t>
            </a:r>
            <a:r>
              <a:rPr lang="x-none" sz="2200"/>
              <a:t> do valor total das obras de ampliação e recuperação. Não foi realizada absolutamente nenhuma intervenção desta natureza;</a:t>
            </a:r>
            <a:endParaRPr lang="pt-BR" sz="2200" dirty="0"/>
          </a:p>
          <a:p>
            <a:pPr marL="0" lvl="0" indent="0" algn="just" fontAlgn="auto">
              <a:buNone/>
            </a:pPr>
            <a:endParaRPr lang="pt-BR" sz="2200" u="sng" dirty="0"/>
          </a:p>
          <a:p>
            <a:pPr marL="0" lvl="0" indent="0" algn="just" fontAlgn="auto">
              <a:buNone/>
            </a:pPr>
            <a:r>
              <a:rPr lang="pt-BR" sz="2200" u="sng" dirty="0"/>
              <a:t>g) </a:t>
            </a:r>
            <a:r>
              <a:rPr lang="x-none" sz="2200" u="sng"/>
              <a:t>Contorno de Guarapari - Trecho Setiba – Rod. Jones Santos Neves - Rodovia Duplicada</a:t>
            </a:r>
            <a:r>
              <a:rPr lang="x-none" sz="2200"/>
              <a:t>: Trecho incluído pelo novo traçado (posterior à assinatura do contrato) proposto para o contorno de Guarapari. </a:t>
            </a:r>
            <a:r>
              <a:rPr lang="x-none" sz="2200" b="1"/>
              <a:t>Novo traçado indica trecho totalmente distinto do previsto</a:t>
            </a:r>
            <a:r>
              <a:rPr lang="pt-BR" sz="2200" b="1" dirty="0"/>
              <a:t>;</a:t>
            </a:r>
            <a:endParaRPr lang="pt-BR" sz="2200" dirty="0"/>
          </a:p>
        </p:txBody>
      </p:sp>
    </p:spTree>
    <p:extLst>
      <p:ext uri="{BB962C8B-B14F-4D97-AF65-F5344CB8AC3E}">
        <p14:creationId xmlns:p14="http://schemas.microsoft.com/office/powerpoint/2010/main" val="4053609998"/>
      </p:ext>
    </p:extLst>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III.   DAS IRREGULARIDADES</a:t>
            </a:r>
            <a:endParaRPr lang="pt-BR" sz="2800" dirty="0">
              <a:solidFill>
                <a:schemeClr val="bg1"/>
              </a:solidFill>
              <a:latin typeface="Arial Black" panose="020B0A04020102020204" pitchFamily="34" charset="0"/>
            </a:endParaRPr>
          </a:p>
        </p:txBody>
      </p:sp>
      <p:sp>
        <p:nvSpPr>
          <p:cNvPr id="2" name="Título 1"/>
          <p:cNvSpPr>
            <a:spLocks noGrp="1"/>
          </p:cNvSpPr>
          <p:nvPr>
            <p:ph type="title"/>
          </p:nvPr>
        </p:nvSpPr>
        <p:spPr>
          <a:xfrm>
            <a:off x="251520" y="1268760"/>
            <a:ext cx="8640960" cy="622062"/>
          </a:xfrm>
        </p:spPr>
        <p:txBody>
          <a:bodyPr>
            <a:noAutofit/>
          </a:bodyPr>
          <a:lstStyle/>
          <a:p>
            <a:pPr marL="457200" indent="-457200" algn="l"/>
            <a:r>
              <a:rPr lang="pt-BR" sz="2400" b="1" dirty="0" smtClean="0"/>
              <a:t>17   </a:t>
            </a:r>
            <a:r>
              <a:rPr lang="pt-BR" sz="2400" b="1" dirty="0"/>
              <a:t>Desequilíbrio econômico-financeiro da Concessão do 	Sistema Rodovia do Sol</a:t>
            </a:r>
            <a:r>
              <a:rPr lang="pt-BR" sz="2400" b="1" dirty="0" smtClean="0"/>
              <a:t>.</a:t>
            </a:r>
            <a:endParaRPr lang="pt-BR" sz="2400" b="1" dirty="0"/>
          </a:p>
        </p:txBody>
      </p:sp>
      <p:sp>
        <p:nvSpPr>
          <p:cNvPr id="4" name="Espaço Reservado para Conteúdo 3"/>
          <p:cNvSpPr>
            <a:spLocks noGrp="1"/>
          </p:cNvSpPr>
          <p:nvPr>
            <p:ph sz="half" idx="2"/>
          </p:nvPr>
        </p:nvSpPr>
        <p:spPr>
          <a:xfrm>
            <a:off x="323528" y="2276872"/>
            <a:ext cx="8579296" cy="4032448"/>
          </a:xfrm>
        </p:spPr>
        <p:txBody>
          <a:bodyPr>
            <a:noAutofit/>
          </a:bodyPr>
          <a:lstStyle/>
          <a:p>
            <a:pPr marL="0" lvl="0" indent="0" algn="just" fontAlgn="auto">
              <a:buNone/>
            </a:pPr>
            <a:r>
              <a:rPr lang="pt-BR" sz="2200" u="sng" dirty="0"/>
              <a:t>h) </a:t>
            </a:r>
            <a:r>
              <a:rPr lang="x-none" sz="2200" u="sng"/>
              <a:t>Contorno de Guarapari - Trecho Rod. Jones Santos Neves – Meaípe - Rodovia Duplicada</a:t>
            </a:r>
            <a:r>
              <a:rPr lang="x-none" sz="2200"/>
              <a:t>: Trecho incluído pelo novo traçado (posterior à assinatura do contrato) proposto para o contorno de Guarapari. Novo traçado indica trecho totalmente distinto do previsto.</a:t>
            </a:r>
            <a:r>
              <a:rPr lang="pt-BR" sz="2200" dirty="0"/>
              <a:t>   </a:t>
            </a:r>
          </a:p>
          <a:p>
            <a:pPr marL="0" lvl="0" indent="0" algn="just" fontAlgn="auto">
              <a:buNone/>
            </a:pPr>
            <a:endParaRPr lang="pt-BR" sz="2200" dirty="0"/>
          </a:p>
          <a:p>
            <a:pPr marL="0" lvl="0" indent="0" algn="just" fontAlgn="auto">
              <a:buNone/>
            </a:pPr>
            <a:r>
              <a:rPr lang="pt-BR" sz="2200" b="1" i="1" dirty="0" smtClean="0"/>
              <a:t>Restou </a:t>
            </a:r>
            <a:r>
              <a:rPr lang="pt-BR" sz="2200" b="1" i="1" dirty="0"/>
              <a:t>evidenciado que houve alteração nos investimentos inicialmente previstos e mesmo se acatada a tese de que estes seriam risco integral da concessionária, tais investimentos devem ser avaliados pelo preço constante nas tabelas referenciais de obras de engenharia </a:t>
            </a:r>
          </a:p>
        </p:txBody>
      </p:sp>
    </p:spTree>
    <p:extLst>
      <p:ext uri="{BB962C8B-B14F-4D97-AF65-F5344CB8AC3E}">
        <p14:creationId xmlns:p14="http://schemas.microsoft.com/office/powerpoint/2010/main" val="3214973315"/>
      </p:ext>
    </p:extLst>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III.   DAS IRREGULARIDADES</a:t>
            </a:r>
            <a:endParaRPr lang="pt-BR" sz="2800" dirty="0">
              <a:solidFill>
                <a:schemeClr val="bg1"/>
              </a:solidFill>
              <a:latin typeface="Arial Black" panose="020B0A04020102020204" pitchFamily="34" charset="0"/>
            </a:endParaRPr>
          </a:p>
        </p:txBody>
      </p:sp>
      <p:sp>
        <p:nvSpPr>
          <p:cNvPr id="2" name="Título 1"/>
          <p:cNvSpPr>
            <a:spLocks noGrp="1"/>
          </p:cNvSpPr>
          <p:nvPr>
            <p:ph type="title"/>
          </p:nvPr>
        </p:nvSpPr>
        <p:spPr>
          <a:xfrm>
            <a:off x="251520" y="1268760"/>
            <a:ext cx="8640960" cy="622062"/>
          </a:xfrm>
        </p:spPr>
        <p:txBody>
          <a:bodyPr>
            <a:noAutofit/>
          </a:bodyPr>
          <a:lstStyle/>
          <a:p>
            <a:pPr marL="457200" indent="-457200" algn="l"/>
            <a:r>
              <a:rPr lang="pt-BR" sz="2400" b="1" dirty="0" smtClean="0"/>
              <a:t>17   </a:t>
            </a:r>
            <a:r>
              <a:rPr lang="pt-BR" sz="2400" b="1" dirty="0"/>
              <a:t>Desequilíbrio econômico-financeiro da Concessão do 	Sistema Rodovia do Sol</a:t>
            </a:r>
            <a:r>
              <a:rPr lang="pt-BR" sz="2400" b="1" dirty="0" smtClean="0"/>
              <a:t>.</a:t>
            </a:r>
            <a:endParaRPr lang="pt-BR" sz="2400" b="1" dirty="0"/>
          </a:p>
        </p:txBody>
      </p:sp>
      <p:sp>
        <p:nvSpPr>
          <p:cNvPr id="4" name="Espaço Reservado para Conteúdo 3"/>
          <p:cNvSpPr>
            <a:spLocks noGrp="1"/>
          </p:cNvSpPr>
          <p:nvPr>
            <p:ph sz="half" idx="2"/>
          </p:nvPr>
        </p:nvSpPr>
        <p:spPr>
          <a:xfrm>
            <a:off x="323528" y="2276872"/>
            <a:ext cx="8579296" cy="4032448"/>
          </a:xfrm>
        </p:spPr>
        <p:txBody>
          <a:bodyPr>
            <a:noAutofit/>
          </a:bodyPr>
          <a:lstStyle/>
          <a:p>
            <a:pPr algn="just" fontAlgn="auto"/>
            <a:r>
              <a:rPr lang="pt-BR" sz="2200" dirty="0"/>
              <a:t>Conforme discutido no item 3.15 da ITC,</a:t>
            </a:r>
            <a:r>
              <a:rPr lang="x-none" sz="2200" b="1"/>
              <a:t> </a:t>
            </a:r>
            <a:r>
              <a:rPr lang="x-none" sz="2200" b="1" i="1"/>
              <a:t>Obras executadas com qualidade inferior à contratada</a:t>
            </a:r>
            <a:r>
              <a:rPr lang="pt-BR" sz="2200" b="1" i="1" dirty="0"/>
              <a:t>, </a:t>
            </a:r>
            <a:r>
              <a:rPr lang="pt-BR" sz="2200" dirty="0"/>
              <a:t>essas nunca atingiram as especificações, parâmetros e padrões de qualidade estabelecidos no PER;</a:t>
            </a:r>
          </a:p>
          <a:p>
            <a:pPr marL="0" indent="0" algn="just" fontAlgn="auto">
              <a:buNone/>
            </a:pPr>
            <a:endParaRPr lang="pt-BR" sz="2200" dirty="0"/>
          </a:p>
          <a:p>
            <a:pPr algn="just" fontAlgn="auto"/>
            <a:r>
              <a:rPr lang="pt-BR" sz="2200" u="sng" dirty="0"/>
              <a:t>Se as obras tivessem sido executadas nos parâmetros definidos no PER, seria plausível remunerar, via conserva especial, a concessionária para manter a obra naquele padrão de qualidade.</a:t>
            </a:r>
            <a:r>
              <a:rPr lang="pt-BR" sz="2200" dirty="0"/>
              <a:t> </a:t>
            </a:r>
            <a:r>
              <a:rPr lang="pt-BR" sz="2200" b="1" dirty="0"/>
              <a:t>Mas se a obra sequer foi entregue na qualidade prevista, como é possível efetuar pagamentos relativos à conservação especial por algo que não atendia aos parâmetros previamente definidos</a:t>
            </a:r>
            <a:r>
              <a:rPr lang="pt-BR" sz="2200" b="1" dirty="0" smtClean="0"/>
              <a:t>?</a:t>
            </a:r>
            <a:endParaRPr lang="pt-BR" sz="2200" dirty="0"/>
          </a:p>
        </p:txBody>
      </p:sp>
    </p:spTree>
    <p:extLst>
      <p:ext uri="{BB962C8B-B14F-4D97-AF65-F5344CB8AC3E}">
        <p14:creationId xmlns:p14="http://schemas.microsoft.com/office/powerpoint/2010/main" val="1233269939"/>
      </p:ext>
    </p:extLst>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III.   DAS IRREGULARIDADES</a:t>
            </a:r>
            <a:endParaRPr lang="pt-BR" sz="2800" dirty="0">
              <a:solidFill>
                <a:schemeClr val="bg1"/>
              </a:solidFill>
              <a:latin typeface="Arial Black" panose="020B0A04020102020204" pitchFamily="34" charset="0"/>
            </a:endParaRPr>
          </a:p>
        </p:txBody>
      </p:sp>
      <p:sp>
        <p:nvSpPr>
          <p:cNvPr id="2" name="Título 1"/>
          <p:cNvSpPr>
            <a:spLocks noGrp="1"/>
          </p:cNvSpPr>
          <p:nvPr>
            <p:ph type="title"/>
          </p:nvPr>
        </p:nvSpPr>
        <p:spPr>
          <a:xfrm>
            <a:off x="251520" y="1268760"/>
            <a:ext cx="8640960" cy="622062"/>
          </a:xfrm>
        </p:spPr>
        <p:txBody>
          <a:bodyPr>
            <a:noAutofit/>
          </a:bodyPr>
          <a:lstStyle/>
          <a:p>
            <a:pPr marL="457200" indent="-457200" algn="l"/>
            <a:r>
              <a:rPr lang="pt-BR" sz="2400" b="1" dirty="0" smtClean="0"/>
              <a:t>17   </a:t>
            </a:r>
            <a:r>
              <a:rPr lang="pt-BR" sz="2400" b="1" dirty="0"/>
              <a:t>Desequilíbrio econômico-financeiro da Concessão do 	Sistema Rodovia do Sol</a:t>
            </a:r>
            <a:r>
              <a:rPr lang="pt-BR" sz="2400" b="1" dirty="0" smtClean="0"/>
              <a:t>.</a:t>
            </a:r>
            <a:endParaRPr lang="pt-BR" sz="2400" b="1" dirty="0"/>
          </a:p>
        </p:txBody>
      </p:sp>
      <p:sp>
        <p:nvSpPr>
          <p:cNvPr id="4" name="Espaço Reservado para Conteúdo 3"/>
          <p:cNvSpPr>
            <a:spLocks noGrp="1"/>
          </p:cNvSpPr>
          <p:nvPr>
            <p:ph sz="half" idx="2"/>
          </p:nvPr>
        </p:nvSpPr>
        <p:spPr>
          <a:xfrm>
            <a:off x="323528" y="2276872"/>
            <a:ext cx="8579296" cy="4032448"/>
          </a:xfrm>
        </p:spPr>
        <p:txBody>
          <a:bodyPr>
            <a:noAutofit/>
          </a:bodyPr>
          <a:lstStyle/>
          <a:p>
            <a:pPr algn="just" fontAlgn="auto"/>
            <a:r>
              <a:rPr lang="pt-BR" sz="2200" dirty="0"/>
              <a:t>Conforme discutido no item 3.15 da ITC,</a:t>
            </a:r>
            <a:r>
              <a:rPr lang="x-none" sz="2200" b="1"/>
              <a:t> </a:t>
            </a:r>
            <a:r>
              <a:rPr lang="x-none" sz="2200" b="1" i="1"/>
              <a:t>Obras executadas com qualidade inferior à contratada</a:t>
            </a:r>
            <a:r>
              <a:rPr lang="pt-BR" sz="2200" b="1" i="1" dirty="0"/>
              <a:t>, </a:t>
            </a:r>
            <a:r>
              <a:rPr lang="pt-BR" sz="2200" dirty="0"/>
              <a:t>essas nunca atingiram as especificações, parâmetros e padrões de qualidade estabelecidos no PER;</a:t>
            </a:r>
          </a:p>
          <a:p>
            <a:pPr marL="0" indent="0" algn="just" fontAlgn="auto">
              <a:buNone/>
            </a:pPr>
            <a:endParaRPr lang="pt-BR" sz="2200" dirty="0"/>
          </a:p>
        </p:txBody>
      </p:sp>
    </p:spTree>
    <p:extLst>
      <p:ext uri="{BB962C8B-B14F-4D97-AF65-F5344CB8AC3E}">
        <p14:creationId xmlns:p14="http://schemas.microsoft.com/office/powerpoint/2010/main" val="12176626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I.   INTRODUÇÃO</a:t>
            </a:r>
            <a:endParaRPr lang="pt-BR" sz="2800" dirty="0">
              <a:solidFill>
                <a:schemeClr val="bg1"/>
              </a:solidFill>
              <a:latin typeface="Arial Black" panose="020B0A04020102020204" pitchFamily="34" charset="0"/>
            </a:endParaRPr>
          </a:p>
        </p:txBody>
      </p:sp>
      <p:sp>
        <p:nvSpPr>
          <p:cNvPr id="2" name="Título 1"/>
          <p:cNvSpPr>
            <a:spLocks noGrp="1"/>
          </p:cNvSpPr>
          <p:nvPr>
            <p:ph type="title"/>
          </p:nvPr>
        </p:nvSpPr>
        <p:spPr>
          <a:xfrm>
            <a:off x="467544" y="790714"/>
            <a:ext cx="8548669" cy="626924"/>
          </a:xfrm>
        </p:spPr>
        <p:txBody>
          <a:bodyPr>
            <a:noAutofit/>
          </a:bodyPr>
          <a:lstStyle/>
          <a:p>
            <a:pPr algn="l"/>
            <a:r>
              <a:rPr lang="pt-BR" sz="2400" b="1" dirty="0" smtClean="0"/>
              <a:t>I.3	 Principais intercorrências processuais</a:t>
            </a:r>
            <a:endParaRPr lang="pt-BR" sz="2400" b="1" dirty="0"/>
          </a:p>
        </p:txBody>
      </p:sp>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4" y="2051477"/>
            <a:ext cx="8208912" cy="3537763"/>
          </a:xfrm>
          <a:prstGeom prst="rect">
            <a:avLst/>
          </a:prstGeom>
        </p:spPr>
      </p:pic>
    </p:spTree>
    <p:extLst>
      <p:ext uri="{BB962C8B-B14F-4D97-AF65-F5344CB8AC3E}">
        <p14:creationId xmlns:p14="http://schemas.microsoft.com/office/powerpoint/2010/main" val="566628554"/>
      </p:ext>
    </p:extLst>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III.   DAS IRREGULARIDADES</a:t>
            </a:r>
            <a:endParaRPr lang="pt-BR" sz="2800" dirty="0">
              <a:solidFill>
                <a:schemeClr val="bg1"/>
              </a:solidFill>
              <a:latin typeface="Arial Black" panose="020B0A04020102020204" pitchFamily="34" charset="0"/>
            </a:endParaRPr>
          </a:p>
        </p:txBody>
      </p:sp>
      <p:sp>
        <p:nvSpPr>
          <p:cNvPr id="2" name="Título 1"/>
          <p:cNvSpPr>
            <a:spLocks noGrp="1"/>
          </p:cNvSpPr>
          <p:nvPr>
            <p:ph type="title"/>
          </p:nvPr>
        </p:nvSpPr>
        <p:spPr>
          <a:xfrm>
            <a:off x="251520" y="1268760"/>
            <a:ext cx="8640960" cy="622062"/>
          </a:xfrm>
        </p:spPr>
        <p:txBody>
          <a:bodyPr>
            <a:noAutofit/>
          </a:bodyPr>
          <a:lstStyle/>
          <a:p>
            <a:pPr marL="457200" indent="-457200" algn="l"/>
            <a:r>
              <a:rPr lang="pt-BR" sz="2400" b="1" dirty="0" smtClean="0"/>
              <a:t>17   </a:t>
            </a:r>
            <a:r>
              <a:rPr lang="pt-BR" sz="2400" b="1" dirty="0"/>
              <a:t>Desequilíbrio econômico-financeiro da Concessão do 	Sistema Rodovia do Sol</a:t>
            </a:r>
            <a:r>
              <a:rPr lang="pt-BR" sz="2400" b="1" dirty="0" smtClean="0"/>
              <a:t>.</a:t>
            </a:r>
            <a:endParaRPr lang="pt-BR" sz="2400" b="1" dirty="0"/>
          </a:p>
        </p:txBody>
      </p:sp>
      <p:sp>
        <p:nvSpPr>
          <p:cNvPr id="4" name="Espaço Reservado para Conteúdo 3"/>
          <p:cNvSpPr>
            <a:spLocks noGrp="1"/>
          </p:cNvSpPr>
          <p:nvPr>
            <p:ph sz="half" idx="2"/>
          </p:nvPr>
        </p:nvSpPr>
        <p:spPr>
          <a:xfrm>
            <a:off x="323528" y="2276872"/>
            <a:ext cx="8579296" cy="4032448"/>
          </a:xfrm>
        </p:spPr>
        <p:txBody>
          <a:bodyPr>
            <a:noAutofit/>
          </a:bodyPr>
          <a:lstStyle/>
          <a:p>
            <a:pPr marL="0" indent="0" algn="just">
              <a:buNone/>
            </a:pPr>
            <a:r>
              <a:rPr lang="pt-BR" sz="2200" b="1" dirty="0"/>
              <a:t>Sobre as Desapropriações: </a:t>
            </a:r>
          </a:p>
          <a:p>
            <a:pPr marL="0" indent="0" algn="just">
              <a:buNone/>
            </a:pPr>
            <a:endParaRPr lang="pt-BR" sz="2200" b="1" dirty="0"/>
          </a:p>
          <a:p>
            <a:pPr algn="just"/>
            <a:r>
              <a:rPr lang="x-none" sz="2200"/>
              <a:t>A proposta original previu R$</a:t>
            </a:r>
            <a:r>
              <a:rPr lang="pt-BR" sz="2200" dirty="0"/>
              <a:t> </a:t>
            </a:r>
            <a:r>
              <a:rPr lang="x-none" sz="2200"/>
              <a:t>5</a:t>
            </a:r>
            <a:r>
              <a:rPr lang="pt-BR" sz="2200" dirty="0"/>
              <a:t> milhões </a:t>
            </a:r>
            <a:r>
              <a:rPr lang="x-none" sz="2200"/>
              <a:t>majorado para R$ 6</a:t>
            </a:r>
            <a:r>
              <a:rPr lang="pt-BR" sz="2200" dirty="0"/>
              <a:t>,7 milhões</a:t>
            </a:r>
            <a:r>
              <a:rPr lang="x-none" sz="2200"/>
              <a:t> </a:t>
            </a:r>
            <a:r>
              <a:rPr lang="pt-BR" sz="2200" dirty="0"/>
              <a:t>por meio </a:t>
            </a:r>
            <a:r>
              <a:rPr lang="x-none" sz="2200"/>
              <a:t>de aditivo. A defesa alega que seria risco da concessionária, mas, </a:t>
            </a:r>
            <a:r>
              <a:rPr lang="pt-BR" sz="2200" dirty="0"/>
              <a:t>com base na </a:t>
            </a:r>
            <a:r>
              <a:rPr lang="x-none" sz="2200"/>
              <a:t>Cláusula XX, 4, “d”, percebemos que caso o valor da verba não fosse atingido ou fosse ultrapassado, haveria reequilíbrio</a:t>
            </a:r>
            <a:r>
              <a:rPr lang="pt-BR" sz="2200" dirty="0"/>
              <a:t>;</a:t>
            </a:r>
          </a:p>
          <a:p>
            <a:pPr marL="0" indent="0" algn="just">
              <a:buNone/>
            </a:pPr>
            <a:endParaRPr lang="pt-BR" sz="2200" dirty="0"/>
          </a:p>
          <a:p>
            <a:pPr algn="just"/>
            <a:r>
              <a:rPr lang="pt-BR" sz="2200" dirty="0"/>
              <a:t>Dos quase sete milhões de reais alocados no fluxo de caixa para desapropriações, </a:t>
            </a:r>
            <a:r>
              <a:rPr lang="pt-BR" sz="2200" b="1" dirty="0"/>
              <a:t>apenas R$195.587,81.</a:t>
            </a:r>
          </a:p>
        </p:txBody>
      </p:sp>
    </p:spTree>
    <p:extLst>
      <p:ext uri="{BB962C8B-B14F-4D97-AF65-F5344CB8AC3E}">
        <p14:creationId xmlns:p14="http://schemas.microsoft.com/office/powerpoint/2010/main" val="925444233"/>
      </p:ext>
    </p:extLst>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III.   DAS IRREGULARIDADES</a:t>
            </a:r>
            <a:endParaRPr lang="pt-BR" sz="2800" dirty="0">
              <a:solidFill>
                <a:schemeClr val="bg1"/>
              </a:solidFill>
              <a:latin typeface="Arial Black" panose="020B0A04020102020204" pitchFamily="34" charset="0"/>
            </a:endParaRPr>
          </a:p>
        </p:txBody>
      </p:sp>
      <p:sp>
        <p:nvSpPr>
          <p:cNvPr id="2" name="Título 1"/>
          <p:cNvSpPr>
            <a:spLocks noGrp="1"/>
          </p:cNvSpPr>
          <p:nvPr>
            <p:ph type="title"/>
          </p:nvPr>
        </p:nvSpPr>
        <p:spPr>
          <a:xfrm>
            <a:off x="251520" y="1268760"/>
            <a:ext cx="8640960" cy="622062"/>
          </a:xfrm>
        </p:spPr>
        <p:txBody>
          <a:bodyPr>
            <a:noAutofit/>
          </a:bodyPr>
          <a:lstStyle/>
          <a:p>
            <a:pPr marL="457200" indent="-457200" algn="l"/>
            <a:r>
              <a:rPr lang="pt-BR" sz="2400" b="1" dirty="0" smtClean="0"/>
              <a:t>17   </a:t>
            </a:r>
            <a:r>
              <a:rPr lang="pt-BR" sz="2400" b="1" dirty="0"/>
              <a:t>Desequilíbrio econômico-financeiro da Concessão do 	Sistema Rodovia do Sol</a:t>
            </a:r>
            <a:r>
              <a:rPr lang="pt-BR" sz="2400" b="1" dirty="0" smtClean="0"/>
              <a:t>.</a:t>
            </a:r>
            <a:endParaRPr lang="pt-BR" sz="2400" b="1" dirty="0"/>
          </a:p>
        </p:txBody>
      </p:sp>
      <p:sp>
        <p:nvSpPr>
          <p:cNvPr id="4" name="Espaço Reservado para Conteúdo 3"/>
          <p:cNvSpPr>
            <a:spLocks noGrp="1"/>
          </p:cNvSpPr>
          <p:nvPr>
            <p:ph sz="half" idx="2"/>
          </p:nvPr>
        </p:nvSpPr>
        <p:spPr>
          <a:xfrm>
            <a:off x="323528" y="2276872"/>
            <a:ext cx="8579296" cy="4032448"/>
          </a:xfrm>
        </p:spPr>
        <p:txBody>
          <a:bodyPr>
            <a:noAutofit/>
          </a:bodyPr>
          <a:lstStyle/>
          <a:p>
            <a:pPr marL="0" indent="0">
              <a:buNone/>
            </a:pPr>
            <a:r>
              <a:rPr lang="pt-BR" sz="2200" b="1" dirty="0"/>
              <a:t>Sobre as </a:t>
            </a:r>
            <a:r>
              <a:rPr lang="x-none" sz="2200" b="1"/>
              <a:t>perdas decorrentes da isenção do pedágio dos ônibus do Sistema Transcol</a:t>
            </a:r>
            <a:endParaRPr lang="pt-BR" sz="2200" b="1" dirty="0"/>
          </a:p>
          <a:p>
            <a:pPr marL="0" indent="0">
              <a:spcBef>
                <a:spcPts val="0"/>
              </a:spcBef>
              <a:buNone/>
            </a:pPr>
            <a:endParaRPr lang="pt-BR" sz="2200" b="1" dirty="0"/>
          </a:p>
          <a:p>
            <a:pPr>
              <a:spcBef>
                <a:spcPts val="0"/>
              </a:spcBef>
            </a:pPr>
            <a:r>
              <a:rPr lang="x-none" sz="2200"/>
              <a:t>A </a:t>
            </a:r>
            <a:r>
              <a:rPr lang="x-none" sz="2200" b="1" u="sng"/>
              <a:t>Ocorrência 5</a:t>
            </a:r>
            <a:r>
              <a:rPr lang="x-none" sz="2200"/>
              <a:t>, que trata d</a:t>
            </a:r>
            <a:r>
              <a:rPr lang="pt-BR" sz="2200" dirty="0"/>
              <a:t>essas </a:t>
            </a:r>
            <a:r>
              <a:rPr lang="x-none" sz="2200"/>
              <a:t> perdas foi criticada pela Rodosol, que apresentou valores que ela entende como corretos. </a:t>
            </a:r>
            <a:r>
              <a:rPr lang="pt-BR" sz="2200" dirty="0"/>
              <a:t> </a:t>
            </a:r>
            <a:endParaRPr lang="pt-BR" sz="2200" b="1" dirty="0">
              <a:solidFill>
                <a:srgbClr val="FF0000"/>
              </a:solidFill>
            </a:endParaRPr>
          </a:p>
          <a:p>
            <a:pPr marL="0" indent="0" algn="just">
              <a:spcBef>
                <a:spcPts val="0"/>
              </a:spcBef>
              <a:buNone/>
            </a:pPr>
            <a:endParaRPr lang="pt-BR" sz="2200" b="1" dirty="0"/>
          </a:p>
          <a:p>
            <a:pPr algn="just">
              <a:spcBef>
                <a:spcPts val="0"/>
              </a:spcBef>
            </a:pPr>
            <a:r>
              <a:rPr lang="pt-BR" sz="2200" dirty="0"/>
              <a:t>A isenção, dos ônibus do Sistema TRANSCOL no pagamento do pedágio não estava prevista inicialmente no Contrato e provocou impacto sobre as projeções de receita tarifária previstas pela Concessionária.</a:t>
            </a:r>
          </a:p>
        </p:txBody>
      </p:sp>
    </p:spTree>
    <p:extLst>
      <p:ext uri="{BB962C8B-B14F-4D97-AF65-F5344CB8AC3E}">
        <p14:creationId xmlns:p14="http://schemas.microsoft.com/office/powerpoint/2010/main" val="1910009376"/>
      </p:ext>
    </p:extLst>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III.   DAS IRREGULARIDADES</a:t>
            </a:r>
            <a:endParaRPr lang="pt-BR" sz="2800" dirty="0">
              <a:solidFill>
                <a:schemeClr val="bg1"/>
              </a:solidFill>
              <a:latin typeface="Arial Black" panose="020B0A04020102020204" pitchFamily="34" charset="0"/>
            </a:endParaRPr>
          </a:p>
        </p:txBody>
      </p:sp>
      <p:sp>
        <p:nvSpPr>
          <p:cNvPr id="2" name="Título 1"/>
          <p:cNvSpPr>
            <a:spLocks noGrp="1"/>
          </p:cNvSpPr>
          <p:nvPr>
            <p:ph type="title"/>
          </p:nvPr>
        </p:nvSpPr>
        <p:spPr>
          <a:xfrm>
            <a:off x="251520" y="1268760"/>
            <a:ext cx="8640960" cy="622062"/>
          </a:xfrm>
        </p:spPr>
        <p:txBody>
          <a:bodyPr>
            <a:noAutofit/>
          </a:bodyPr>
          <a:lstStyle/>
          <a:p>
            <a:pPr marL="457200" indent="-457200" algn="l"/>
            <a:r>
              <a:rPr lang="pt-BR" sz="2400" b="1" dirty="0" smtClean="0"/>
              <a:t>17   </a:t>
            </a:r>
            <a:r>
              <a:rPr lang="pt-BR" sz="2400" b="1" dirty="0"/>
              <a:t>Desequilíbrio econômico-financeiro da Concessão do 	Sistema Rodovia do Sol</a:t>
            </a:r>
            <a:r>
              <a:rPr lang="pt-BR" sz="2400" b="1" dirty="0" smtClean="0"/>
              <a:t>.</a:t>
            </a:r>
            <a:endParaRPr lang="pt-BR" sz="2400" b="1" dirty="0"/>
          </a:p>
        </p:txBody>
      </p:sp>
      <p:sp>
        <p:nvSpPr>
          <p:cNvPr id="4" name="Espaço Reservado para Conteúdo 3"/>
          <p:cNvSpPr>
            <a:spLocks noGrp="1"/>
          </p:cNvSpPr>
          <p:nvPr>
            <p:ph sz="half" idx="2"/>
          </p:nvPr>
        </p:nvSpPr>
        <p:spPr>
          <a:xfrm>
            <a:off x="323528" y="2276872"/>
            <a:ext cx="8579296" cy="4032448"/>
          </a:xfrm>
        </p:spPr>
        <p:txBody>
          <a:bodyPr>
            <a:noAutofit/>
          </a:bodyPr>
          <a:lstStyle/>
          <a:p>
            <a:pPr algn="just"/>
            <a:r>
              <a:rPr lang="pt-BR" sz="2200" dirty="0"/>
              <a:t>A perda de receita devido à isenção de pagamento de tarifa para os ônibus do Sistema TRANSCOL, ao longo do período de concessão, totaliza R</a:t>
            </a:r>
            <a:r>
              <a:rPr lang="pt-BR" sz="2200" dirty="0" smtClean="0"/>
              <a:t>$ 36.702.174,27, </a:t>
            </a:r>
            <a:r>
              <a:rPr lang="pt-BR" sz="2200" dirty="0"/>
              <a:t>em valores nominais com </a:t>
            </a:r>
            <a:r>
              <a:rPr lang="pt-BR" sz="2200" b="1" dirty="0"/>
              <a:t>data-base em outubro de 2013</a:t>
            </a:r>
            <a:r>
              <a:rPr lang="pt-BR" sz="2200" dirty="0"/>
              <a:t>, em relação ao previsto na Proposta Comercial</a:t>
            </a:r>
            <a:r>
              <a:rPr lang="pt-BR" sz="2200" dirty="0" smtClean="0"/>
              <a:t>.</a:t>
            </a:r>
          </a:p>
        </p:txBody>
      </p:sp>
    </p:spTree>
    <p:extLst>
      <p:ext uri="{BB962C8B-B14F-4D97-AF65-F5344CB8AC3E}">
        <p14:creationId xmlns:p14="http://schemas.microsoft.com/office/powerpoint/2010/main" val="3293053980"/>
      </p:ext>
    </p:extLst>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III.   DAS IRREGULARIDADES</a:t>
            </a:r>
            <a:endParaRPr lang="pt-BR" sz="2800" dirty="0">
              <a:solidFill>
                <a:schemeClr val="bg1"/>
              </a:solidFill>
              <a:latin typeface="Arial Black" panose="020B0A04020102020204" pitchFamily="34" charset="0"/>
            </a:endParaRPr>
          </a:p>
        </p:txBody>
      </p:sp>
      <p:sp>
        <p:nvSpPr>
          <p:cNvPr id="2" name="Título 1"/>
          <p:cNvSpPr>
            <a:spLocks noGrp="1"/>
          </p:cNvSpPr>
          <p:nvPr>
            <p:ph type="title"/>
          </p:nvPr>
        </p:nvSpPr>
        <p:spPr>
          <a:xfrm>
            <a:off x="251520" y="1268760"/>
            <a:ext cx="8640960" cy="622062"/>
          </a:xfrm>
        </p:spPr>
        <p:txBody>
          <a:bodyPr>
            <a:noAutofit/>
          </a:bodyPr>
          <a:lstStyle/>
          <a:p>
            <a:pPr marL="457200" indent="-457200" algn="l"/>
            <a:r>
              <a:rPr lang="pt-BR" sz="2400" b="1" dirty="0" smtClean="0"/>
              <a:t>17   </a:t>
            </a:r>
            <a:r>
              <a:rPr lang="pt-BR" sz="2400" b="1" dirty="0"/>
              <a:t>Desequilíbrio econômico-financeiro da Concessão do 	Sistema Rodovia do Sol</a:t>
            </a:r>
            <a:r>
              <a:rPr lang="pt-BR" sz="2400" b="1" dirty="0" smtClean="0"/>
              <a:t>.</a:t>
            </a:r>
            <a:endParaRPr lang="pt-BR" sz="2400" b="1" dirty="0"/>
          </a:p>
        </p:txBody>
      </p:sp>
      <p:sp>
        <p:nvSpPr>
          <p:cNvPr id="4" name="Espaço Reservado para Conteúdo 3"/>
          <p:cNvSpPr>
            <a:spLocks noGrp="1"/>
          </p:cNvSpPr>
          <p:nvPr>
            <p:ph sz="half" idx="2"/>
          </p:nvPr>
        </p:nvSpPr>
        <p:spPr>
          <a:xfrm>
            <a:off x="323528" y="2276872"/>
            <a:ext cx="8579296" cy="4032448"/>
          </a:xfrm>
        </p:spPr>
        <p:txBody>
          <a:bodyPr>
            <a:noAutofit/>
          </a:bodyPr>
          <a:lstStyle/>
          <a:p>
            <a:pPr marL="0" indent="0" algn="just">
              <a:buNone/>
            </a:pPr>
            <a:r>
              <a:rPr lang="pt-BR" sz="2200" b="1" dirty="0"/>
              <a:t>Sobre a avaliação dos custos de mão de obra operacional e administrativa e avaliação dos custos operacionais e administrativo.</a:t>
            </a:r>
          </a:p>
          <a:p>
            <a:pPr marL="0" indent="0" algn="just">
              <a:buNone/>
            </a:pPr>
            <a:endParaRPr lang="pt-BR" sz="2200" b="1" dirty="0"/>
          </a:p>
          <a:p>
            <a:pPr algn="just"/>
            <a:r>
              <a:rPr lang="pt-BR" sz="2200" b="1" u="sng" dirty="0"/>
              <a:t>A</a:t>
            </a:r>
            <a:r>
              <a:rPr lang="x-none" sz="2200" b="1" u="sng"/>
              <a:t>ssiste razão à Rodosol</a:t>
            </a:r>
            <a:r>
              <a:rPr lang="x-none" sz="2200"/>
              <a:t>, uma vez que o Contrato 1/98 não traz nenhuma exceção, quanto a esses dois itens, relativa à regra geral de risco integral da concessionária, conforme disposto na Cláusula XII. </a:t>
            </a:r>
            <a:r>
              <a:rPr lang="pt-BR" sz="2200" dirty="0" smtClean="0"/>
              <a:t>Levará a um 2º cálculo do </a:t>
            </a:r>
            <a:r>
              <a:rPr lang="pt-BR" sz="2200" dirty="0" err="1" smtClean="0"/>
              <a:t>Equilibrio</a:t>
            </a:r>
            <a:r>
              <a:rPr lang="pt-BR" sz="2200" dirty="0" smtClean="0"/>
              <a:t> Econômico-Financeiro que veremos adiante.</a:t>
            </a:r>
            <a:endParaRPr lang="pt-BR" sz="2200" dirty="0"/>
          </a:p>
        </p:txBody>
      </p:sp>
    </p:spTree>
    <p:extLst>
      <p:ext uri="{BB962C8B-B14F-4D97-AF65-F5344CB8AC3E}">
        <p14:creationId xmlns:p14="http://schemas.microsoft.com/office/powerpoint/2010/main" val="2729530273"/>
      </p:ext>
    </p:extLst>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III.   DAS IRREGULARIDADES</a:t>
            </a:r>
            <a:endParaRPr lang="pt-BR" sz="2800" dirty="0">
              <a:solidFill>
                <a:schemeClr val="bg1"/>
              </a:solidFill>
              <a:latin typeface="Arial Black" panose="020B0A04020102020204" pitchFamily="34" charset="0"/>
            </a:endParaRPr>
          </a:p>
        </p:txBody>
      </p:sp>
      <p:sp>
        <p:nvSpPr>
          <p:cNvPr id="2" name="Título 1"/>
          <p:cNvSpPr>
            <a:spLocks noGrp="1"/>
          </p:cNvSpPr>
          <p:nvPr>
            <p:ph type="title"/>
          </p:nvPr>
        </p:nvSpPr>
        <p:spPr>
          <a:xfrm>
            <a:off x="251520" y="1268760"/>
            <a:ext cx="8640960" cy="622062"/>
          </a:xfrm>
        </p:spPr>
        <p:txBody>
          <a:bodyPr>
            <a:noAutofit/>
          </a:bodyPr>
          <a:lstStyle/>
          <a:p>
            <a:pPr marL="457200" indent="-457200" algn="l"/>
            <a:r>
              <a:rPr lang="pt-BR" sz="2400" b="1" dirty="0" smtClean="0"/>
              <a:t>17   </a:t>
            </a:r>
            <a:r>
              <a:rPr lang="pt-BR" sz="2400" b="1" dirty="0"/>
              <a:t>Desequilíbrio econômico-financeiro da Concessão do 	Sistema Rodovia do Sol</a:t>
            </a:r>
            <a:r>
              <a:rPr lang="pt-BR" sz="2400" b="1" dirty="0" smtClean="0"/>
              <a:t>.</a:t>
            </a:r>
            <a:endParaRPr lang="pt-BR" sz="2400" b="1" dirty="0"/>
          </a:p>
        </p:txBody>
      </p:sp>
      <p:sp>
        <p:nvSpPr>
          <p:cNvPr id="4" name="Espaço Reservado para Conteúdo 3"/>
          <p:cNvSpPr>
            <a:spLocks noGrp="1"/>
          </p:cNvSpPr>
          <p:nvPr>
            <p:ph sz="half" idx="2"/>
          </p:nvPr>
        </p:nvSpPr>
        <p:spPr>
          <a:xfrm>
            <a:off x="323528" y="2276872"/>
            <a:ext cx="8579296" cy="4032448"/>
          </a:xfrm>
        </p:spPr>
        <p:txBody>
          <a:bodyPr>
            <a:noAutofit/>
          </a:bodyPr>
          <a:lstStyle/>
          <a:p>
            <a:pPr marL="0" indent="0" algn="just">
              <a:buNone/>
            </a:pPr>
            <a:r>
              <a:rPr lang="pt-BR" sz="2200" b="1" dirty="0"/>
              <a:t>Demais questões levantadas pela </a:t>
            </a:r>
            <a:r>
              <a:rPr lang="pt-BR" sz="2200" b="1" dirty="0" err="1"/>
              <a:t>Rodosol</a:t>
            </a:r>
            <a:r>
              <a:rPr lang="pt-BR" sz="2200" b="1" dirty="0"/>
              <a:t>:</a:t>
            </a:r>
          </a:p>
          <a:p>
            <a:pPr algn="just" fontAlgn="auto">
              <a:buFontTx/>
              <a:buChar char="-"/>
            </a:pPr>
            <a:endParaRPr lang="pt-BR" sz="2200" b="1" dirty="0"/>
          </a:p>
          <a:p>
            <a:pPr algn="just" fontAlgn="auto">
              <a:buFontTx/>
              <a:buChar char="-"/>
            </a:pPr>
            <a:r>
              <a:rPr lang="x-none" sz="2200" b="1"/>
              <a:t>incidência de BDI sobre os preços unitários</a:t>
            </a:r>
            <a:r>
              <a:rPr lang="pt-BR" sz="2200" b="1" dirty="0"/>
              <a:t>: </a:t>
            </a:r>
            <a:r>
              <a:rPr lang="pt-BR" sz="2200" u="sng" dirty="0"/>
              <a:t>não</a:t>
            </a:r>
            <a:r>
              <a:rPr lang="pt-BR" sz="2200" b="1" u="sng" dirty="0"/>
              <a:t> assiste razão à </a:t>
            </a:r>
            <a:r>
              <a:rPr lang="pt-BR" sz="2200" b="1" u="sng" dirty="0" err="1"/>
              <a:t>Rodosol</a:t>
            </a:r>
            <a:r>
              <a:rPr lang="pt-BR" sz="2200" dirty="0"/>
              <a:t>, conforme demonstrado no Apêndice B.2 e Apêndices D.1, D.3, D.4, D.6, D.8 e D.14. </a:t>
            </a:r>
            <a:endParaRPr lang="pt-BR" sz="2200" b="1" dirty="0"/>
          </a:p>
          <a:p>
            <a:pPr algn="just" fontAlgn="auto">
              <a:buFontTx/>
              <a:buChar char="-"/>
            </a:pPr>
            <a:r>
              <a:rPr lang="x-none" sz="2200" b="1"/>
              <a:t>inexecução das obras de ampliação e melhorias</a:t>
            </a:r>
            <a:r>
              <a:rPr lang="pt-BR" sz="2200" b="1" dirty="0"/>
              <a:t>: </a:t>
            </a:r>
            <a:r>
              <a:rPr lang="pt-BR" sz="2200" dirty="0"/>
              <a:t>foram analisadas nos Apêndices D.2, D.5, D.7 e D.9, tendo a concessionária concordado com o apontado no Relatório de Auditoria quanto a não realização dos serviços, conforme formalizado através do 2º Termo de Aditamento que excluiu esses serviços do escopo do Contrato.</a:t>
            </a:r>
            <a:endParaRPr lang="pt-BR" sz="2200" b="1" dirty="0"/>
          </a:p>
        </p:txBody>
      </p:sp>
    </p:spTree>
    <p:extLst>
      <p:ext uri="{BB962C8B-B14F-4D97-AF65-F5344CB8AC3E}">
        <p14:creationId xmlns:p14="http://schemas.microsoft.com/office/powerpoint/2010/main" val="2065749102"/>
      </p:ext>
    </p:extLst>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III.   DAS IRREGULARIDADES</a:t>
            </a:r>
            <a:endParaRPr lang="pt-BR" sz="2800" dirty="0">
              <a:solidFill>
                <a:schemeClr val="bg1"/>
              </a:solidFill>
              <a:latin typeface="Arial Black" panose="020B0A04020102020204" pitchFamily="34" charset="0"/>
            </a:endParaRPr>
          </a:p>
        </p:txBody>
      </p:sp>
      <p:sp>
        <p:nvSpPr>
          <p:cNvPr id="2" name="Título 1"/>
          <p:cNvSpPr>
            <a:spLocks noGrp="1"/>
          </p:cNvSpPr>
          <p:nvPr>
            <p:ph type="title"/>
          </p:nvPr>
        </p:nvSpPr>
        <p:spPr>
          <a:xfrm>
            <a:off x="251520" y="1268760"/>
            <a:ext cx="8640960" cy="622062"/>
          </a:xfrm>
        </p:spPr>
        <p:txBody>
          <a:bodyPr>
            <a:noAutofit/>
          </a:bodyPr>
          <a:lstStyle/>
          <a:p>
            <a:pPr marL="457200" indent="-457200" algn="l"/>
            <a:r>
              <a:rPr lang="pt-BR" sz="2400" b="1" dirty="0" smtClean="0"/>
              <a:t>17   </a:t>
            </a:r>
            <a:r>
              <a:rPr lang="pt-BR" sz="2400" b="1" dirty="0"/>
              <a:t>Desequilíbrio econômico-financeiro da Concessão do 	Sistema Rodovia do Sol</a:t>
            </a:r>
            <a:r>
              <a:rPr lang="pt-BR" sz="2400" b="1" dirty="0" smtClean="0"/>
              <a:t>.</a:t>
            </a:r>
            <a:endParaRPr lang="pt-BR" sz="2400" b="1" dirty="0"/>
          </a:p>
        </p:txBody>
      </p:sp>
      <p:sp>
        <p:nvSpPr>
          <p:cNvPr id="4" name="Espaço Reservado para Conteúdo 3"/>
          <p:cNvSpPr>
            <a:spLocks noGrp="1"/>
          </p:cNvSpPr>
          <p:nvPr>
            <p:ph sz="half" idx="2"/>
          </p:nvPr>
        </p:nvSpPr>
        <p:spPr>
          <a:xfrm>
            <a:off x="323528" y="2276872"/>
            <a:ext cx="8579296" cy="4032448"/>
          </a:xfrm>
        </p:spPr>
        <p:txBody>
          <a:bodyPr>
            <a:noAutofit/>
          </a:bodyPr>
          <a:lstStyle/>
          <a:p>
            <a:pPr marL="0" indent="0" algn="just">
              <a:buNone/>
            </a:pPr>
            <a:r>
              <a:rPr lang="pt-BR" sz="2200" b="1" dirty="0"/>
              <a:t>Demais questões levantadas pela </a:t>
            </a:r>
            <a:r>
              <a:rPr lang="pt-BR" sz="2200" b="1" dirty="0" err="1"/>
              <a:t>Rodosol</a:t>
            </a:r>
            <a:r>
              <a:rPr lang="pt-BR" sz="2200" b="1" dirty="0"/>
              <a:t>:</a:t>
            </a:r>
          </a:p>
          <a:p>
            <a:pPr algn="just" fontAlgn="auto">
              <a:buFontTx/>
              <a:buChar char="-"/>
            </a:pPr>
            <a:endParaRPr lang="pt-BR" sz="2200" b="1" dirty="0"/>
          </a:p>
          <a:p>
            <a:pPr marL="0" indent="0" algn="just" fontAlgn="auto">
              <a:buNone/>
            </a:pPr>
            <a:r>
              <a:rPr lang="pt-BR" sz="2200" dirty="0"/>
              <a:t> - </a:t>
            </a:r>
            <a:r>
              <a:rPr lang="x-none" sz="2200" b="1"/>
              <a:t>Posto de Fiscalização</a:t>
            </a:r>
            <a:r>
              <a:rPr lang="pt-BR" sz="2200" b="1" dirty="0"/>
              <a:t>:</a:t>
            </a:r>
            <a:r>
              <a:rPr lang="x-none" sz="2200"/>
              <a:t> já foi abordado no item 3.11 da ITC, mas, no presente achado, a Rodosol adota outro enfoque, discutindo a opção da Equipe de não considerar o BDI da obra e alegando, também, que os investimentos (incluindo o posto de fiscalização), seriam risco integral da concessionária, não cabendo avaliá-los pelo custo.</a:t>
            </a:r>
            <a:r>
              <a:rPr lang="pt-BR" sz="2200" dirty="0"/>
              <a:t> </a:t>
            </a:r>
            <a:r>
              <a:rPr lang="x-none" sz="2200"/>
              <a:t>A questão do BDI do posto de fiscalização foi debatida no Apêndice D.14, não prosperando as alegações da empresa.</a:t>
            </a:r>
            <a:endParaRPr lang="pt-BR" sz="2200" dirty="0"/>
          </a:p>
        </p:txBody>
      </p:sp>
    </p:spTree>
    <p:extLst>
      <p:ext uri="{BB962C8B-B14F-4D97-AF65-F5344CB8AC3E}">
        <p14:creationId xmlns:p14="http://schemas.microsoft.com/office/powerpoint/2010/main" val="3891123732"/>
      </p:ext>
    </p:extLst>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III.   DAS IRREGULARIDADES</a:t>
            </a:r>
            <a:endParaRPr lang="pt-BR" sz="2800" dirty="0">
              <a:solidFill>
                <a:schemeClr val="bg1"/>
              </a:solidFill>
              <a:latin typeface="Arial Black" panose="020B0A04020102020204" pitchFamily="34" charset="0"/>
            </a:endParaRPr>
          </a:p>
        </p:txBody>
      </p:sp>
      <p:sp>
        <p:nvSpPr>
          <p:cNvPr id="2" name="Título 1"/>
          <p:cNvSpPr>
            <a:spLocks noGrp="1"/>
          </p:cNvSpPr>
          <p:nvPr>
            <p:ph type="title"/>
          </p:nvPr>
        </p:nvSpPr>
        <p:spPr>
          <a:xfrm>
            <a:off x="251520" y="1268760"/>
            <a:ext cx="8640960" cy="622062"/>
          </a:xfrm>
        </p:spPr>
        <p:txBody>
          <a:bodyPr>
            <a:noAutofit/>
          </a:bodyPr>
          <a:lstStyle/>
          <a:p>
            <a:pPr marL="457200" indent="-457200" algn="l"/>
            <a:r>
              <a:rPr lang="pt-BR" sz="2400" b="1" dirty="0" smtClean="0"/>
              <a:t>17   </a:t>
            </a:r>
            <a:r>
              <a:rPr lang="pt-BR" sz="2400" b="1" dirty="0"/>
              <a:t>Desequilíbrio econômico-financeiro da Concessão do 	Sistema Rodovia do Sol</a:t>
            </a:r>
            <a:r>
              <a:rPr lang="pt-BR" sz="2400" b="1" dirty="0" smtClean="0"/>
              <a:t>.</a:t>
            </a:r>
            <a:endParaRPr lang="pt-BR" sz="2400" b="1" dirty="0"/>
          </a:p>
        </p:txBody>
      </p:sp>
      <p:sp>
        <p:nvSpPr>
          <p:cNvPr id="4" name="Espaço Reservado para Conteúdo 3"/>
          <p:cNvSpPr>
            <a:spLocks noGrp="1"/>
          </p:cNvSpPr>
          <p:nvPr>
            <p:ph sz="half" idx="2"/>
          </p:nvPr>
        </p:nvSpPr>
        <p:spPr>
          <a:xfrm>
            <a:off x="323528" y="2276872"/>
            <a:ext cx="8579296" cy="4032448"/>
          </a:xfrm>
        </p:spPr>
        <p:txBody>
          <a:bodyPr>
            <a:noAutofit/>
          </a:bodyPr>
          <a:lstStyle/>
          <a:p>
            <a:pPr marL="0" indent="0" algn="just">
              <a:buNone/>
            </a:pPr>
            <a:r>
              <a:rPr lang="pt-BR" sz="2200" b="1" dirty="0"/>
              <a:t>Demais questões levantadas pela </a:t>
            </a:r>
            <a:r>
              <a:rPr lang="pt-BR" sz="2200" b="1" dirty="0" err="1"/>
              <a:t>Rodosol</a:t>
            </a:r>
            <a:r>
              <a:rPr lang="pt-BR" sz="2200" b="1" dirty="0"/>
              <a:t>:</a:t>
            </a:r>
          </a:p>
          <a:p>
            <a:pPr algn="just" fontAlgn="auto">
              <a:buFontTx/>
              <a:buChar char="-"/>
            </a:pPr>
            <a:endParaRPr lang="pt-BR" sz="2200" b="1" dirty="0"/>
          </a:p>
          <a:p>
            <a:pPr marL="0" indent="0" algn="just" fontAlgn="auto">
              <a:buNone/>
            </a:pPr>
            <a:r>
              <a:rPr lang="pt-BR" sz="2200" dirty="0"/>
              <a:t>- “</a:t>
            </a:r>
            <a:r>
              <a:rPr lang="pt-BR" sz="2200" b="1" dirty="0"/>
              <a:t>Investimentos adicionais”:</a:t>
            </a:r>
          </a:p>
          <a:p>
            <a:pPr marL="0" indent="0" algn="just" fontAlgn="auto">
              <a:buNone/>
            </a:pPr>
            <a:endParaRPr lang="pt-BR" sz="2200" b="1" dirty="0"/>
          </a:p>
          <a:p>
            <a:pPr marL="0" indent="0" algn="just" fontAlgn="auto">
              <a:buNone/>
            </a:pPr>
            <a:r>
              <a:rPr lang="pt-BR" sz="2200" b="1" dirty="0"/>
              <a:t>a)</a:t>
            </a:r>
            <a:r>
              <a:rPr lang="pt-BR" sz="2200" dirty="0"/>
              <a:t> Investimentos denominados “Passagem em Desnível para Acesso à Região de Terra Vermelha”, “Passagem em Desnível para Acesso à Região de Interlagos”, “Ponte sobre a Avenida Carioca”, “Modificação do Acesso ao Bairro Santa Paula”, e “Execução de Marginais na Região de Ponta da Fruta”-  FORAM CONSIDERADOS </a:t>
            </a:r>
            <a:r>
              <a:rPr lang="pt-BR" sz="2200" dirty="0" smtClean="0"/>
              <a:t> PELO PODER </a:t>
            </a:r>
            <a:r>
              <a:rPr lang="pt-BR" sz="2200" dirty="0"/>
              <a:t>CONCEDENTE </a:t>
            </a:r>
            <a:endParaRPr lang="pt-BR" sz="2200" b="1" dirty="0"/>
          </a:p>
        </p:txBody>
      </p:sp>
    </p:spTree>
    <p:extLst>
      <p:ext uri="{BB962C8B-B14F-4D97-AF65-F5344CB8AC3E}">
        <p14:creationId xmlns:p14="http://schemas.microsoft.com/office/powerpoint/2010/main" val="2459953780"/>
      </p:ext>
    </p:extLst>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III.   DAS IRREGULARIDADES</a:t>
            </a:r>
            <a:endParaRPr lang="pt-BR" sz="2800" dirty="0">
              <a:solidFill>
                <a:schemeClr val="bg1"/>
              </a:solidFill>
              <a:latin typeface="Arial Black" panose="020B0A04020102020204" pitchFamily="34" charset="0"/>
            </a:endParaRPr>
          </a:p>
        </p:txBody>
      </p:sp>
      <p:sp>
        <p:nvSpPr>
          <p:cNvPr id="2" name="Título 1"/>
          <p:cNvSpPr>
            <a:spLocks noGrp="1"/>
          </p:cNvSpPr>
          <p:nvPr>
            <p:ph type="title"/>
          </p:nvPr>
        </p:nvSpPr>
        <p:spPr>
          <a:xfrm>
            <a:off x="251520" y="1268760"/>
            <a:ext cx="8640960" cy="622062"/>
          </a:xfrm>
        </p:spPr>
        <p:txBody>
          <a:bodyPr>
            <a:noAutofit/>
          </a:bodyPr>
          <a:lstStyle/>
          <a:p>
            <a:pPr marL="457200" indent="-457200" algn="l"/>
            <a:r>
              <a:rPr lang="pt-BR" sz="2400" b="1" dirty="0" smtClean="0"/>
              <a:t>17   </a:t>
            </a:r>
            <a:r>
              <a:rPr lang="pt-BR" sz="2400" b="1" dirty="0"/>
              <a:t>Desequilíbrio econômico-financeiro da Concessão do 	Sistema Rodovia do Sol</a:t>
            </a:r>
            <a:r>
              <a:rPr lang="pt-BR" sz="2400" b="1" dirty="0" smtClean="0"/>
              <a:t>.</a:t>
            </a:r>
            <a:endParaRPr lang="pt-BR" sz="2400" b="1" dirty="0"/>
          </a:p>
        </p:txBody>
      </p:sp>
      <p:sp>
        <p:nvSpPr>
          <p:cNvPr id="4" name="Espaço Reservado para Conteúdo 3"/>
          <p:cNvSpPr>
            <a:spLocks noGrp="1"/>
          </p:cNvSpPr>
          <p:nvPr>
            <p:ph sz="half" idx="2"/>
          </p:nvPr>
        </p:nvSpPr>
        <p:spPr>
          <a:xfrm>
            <a:off x="323528" y="2276872"/>
            <a:ext cx="8579296" cy="4032448"/>
          </a:xfrm>
        </p:spPr>
        <p:txBody>
          <a:bodyPr>
            <a:noAutofit/>
          </a:bodyPr>
          <a:lstStyle/>
          <a:p>
            <a:pPr marL="0" indent="0" algn="just">
              <a:buNone/>
            </a:pPr>
            <a:r>
              <a:rPr lang="pt-BR" sz="2200" b="1" dirty="0"/>
              <a:t>Demais questões levantadas pela </a:t>
            </a:r>
            <a:r>
              <a:rPr lang="pt-BR" sz="2200" b="1" dirty="0" err="1"/>
              <a:t>Rodosol</a:t>
            </a:r>
            <a:r>
              <a:rPr lang="pt-BR" sz="2200" b="1" dirty="0"/>
              <a:t>:</a:t>
            </a:r>
          </a:p>
          <a:p>
            <a:pPr algn="just" fontAlgn="auto">
              <a:buFontTx/>
              <a:buChar char="-"/>
            </a:pPr>
            <a:endParaRPr lang="pt-BR" sz="2200" b="1" dirty="0"/>
          </a:p>
          <a:p>
            <a:pPr marL="0" indent="0" algn="just" fontAlgn="auto">
              <a:buNone/>
            </a:pPr>
            <a:r>
              <a:rPr lang="pt-BR" sz="2200" dirty="0"/>
              <a:t>- “</a:t>
            </a:r>
            <a:r>
              <a:rPr lang="pt-BR" sz="2200" b="1" dirty="0"/>
              <a:t>Investimentos adicionais”:</a:t>
            </a:r>
          </a:p>
          <a:p>
            <a:pPr marL="0" indent="0" algn="just" fontAlgn="auto">
              <a:buNone/>
            </a:pPr>
            <a:endParaRPr lang="pt-BR" sz="2200" b="1" dirty="0"/>
          </a:p>
          <a:p>
            <a:pPr marL="0" indent="0" algn="just" fontAlgn="auto">
              <a:buNone/>
            </a:pPr>
            <a:r>
              <a:rPr lang="pt-BR" sz="2200" b="1" dirty="0"/>
              <a:t>b)</a:t>
            </a:r>
            <a:r>
              <a:rPr lang="pt-BR" sz="2200" dirty="0"/>
              <a:t> Investimentos denominados “Custos Adicionais Decorrentes dos Serviços de Iluminação da Rodovia” e “Serviços Adicionais Demandados pela Comunidade”, e, parcialmente, “Condicionantes ambientais”: conforme parecer expedido pelo Departamento de Edificações, Rodovias e Transportes -  PODER CONCEDENTE NÃO ADMITIU - NÃO FORAM CONSIDERADOS -</a:t>
            </a:r>
            <a:endParaRPr lang="pt-BR" sz="2200" b="1" dirty="0"/>
          </a:p>
        </p:txBody>
      </p:sp>
    </p:spTree>
    <p:extLst>
      <p:ext uri="{BB962C8B-B14F-4D97-AF65-F5344CB8AC3E}">
        <p14:creationId xmlns:p14="http://schemas.microsoft.com/office/powerpoint/2010/main" val="1387445079"/>
      </p:ext>
    </p:extLst>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III.   DAS IRREGULARIDADES</a:t>
            </a:r>
            <a:endParaRPr lang="pt-BR" sz="2800" dirty="0">
              <a:solidFill>
                <a:schemeClr val="bg1"/>
              </a:solidFill>
              <a:latin typeface="Arial Black" panose="020B0A04020102020204" pitchFamily="34" charset="0"/>
            </a:endParaRPr>
          </a:p>
        </p:txBody>
      </p:sp>
      <p:sp>
        <p:nvSpPr>
          <p:cNvPr id="2" name="Título 1"/>
          <p:cNvSpPr>
            <a:spLocks noGrp="1"/>
          </p:cNvSpPr>
          <p:nvPr>
            <p:ph type="title"/>
          </p:nvPr>
        </p:nvSpPr>
        <p:spPr>
          <a:xfrm>
            <a:off x="251520" y="1268760"/>
            <a:ext cx="8640960" cy="622062"/>
          </a:xfrm>
        </p:spPr>
        <p:txBody>
          <a:bodyPr>
            <a:noAutofit/>
          </a:bodyPr>
          <a:lstStyle/>
          <a:p>
            <a:pPr marL="457200" indent="-457200" algn="l"/>
            <a:r>
              <a:rPr lang="pt-BR" sz="2400" b="1" dirty="0" smtClean="0"/>
              <a:t>17   </a:t>
            </a:r>
            <a:r>
              <a:rPr lang="pt-BR" sz="2400" b="1" dirty="0"/>
              <a:t>Desequilíbrio econômico-financeiro da Concessão do 	Sistema Rodovia do Sol</a:t>
            </a:r>
            <a:r>
              <a:rPr lang="pt-BR" sz="2400" b="1" dirty="0" smtClean="0"/>
              <a:t>.</a:t>
            </a:r>
            <a:endParaRPr lang="pt-BR" sz="2400" b="1" dirty="0"/>
          </a:p>
        </p:txBody>
      </p:sp>
      <p:sp>
        <p:nvSpPr>
          <p:cNvPr id="4" name="Espaço Reservado para Conteúdo 3"/>
          <p:cNvSpPr>
            <a:spLocks noGrp="1"/>
          </p:cNvSpPr>
          <p:nvPr>
            <p:ph sz="half" idx="2"/>
          </p:nvPr>
        </p:nvSpPr>
        <p:spPr>
          <a:xfrm>
            <a:off x="323528" y="2276872"/>
            <a:ext cx="8579296" cy="4032448"/>
          </a:xfrm>
        </p:spPr>
        <p:txBody>
          <a:bodyPr>
            <a:noAutofit/>
          </a:bodyPr>
          <a:lstStyle/>
          <a:p>
            <a:pPr marL="0" indent="0" algn="just">
              <a:buNone/>
            </a:pPr>
            <a:r>
              <a:rPr lang="pt-BR" sz="2200" b="1" dirty="0"/>
              <a:t>Demais questões levantadas pela </a:t>
            </a:r>
            <a:r>
              <a:rPr lang="pt-BR" sz="2200" b="1" dirty="0" err="1"/>
              <a:t>Rodosol</a:t>
            </a:r>
            <a:r>
              <a:rPr lang="pt-BR" sz="2200" b="1" dirty="0"/>
              <a:t>:</a:t>
            </a:r>
          </a:p>
          <a:p>
            <a:pPr algn="just" fontAlgn="auto">
              <a:buFontTx/>
              <a:buChar char="-"/>
            </a:pPr>
            <a:endParaRPr lang="pt-BR" sz="2200" b="1" dirty="0"/>
          </a:p>
          <a:p>
            <a:pPr marL="0" indent="0" algn="just" fontAlgn="auto">
              <a:buNone/>
            </a:pPr>
            <a:r>
              <a:rPr lang="pt-BR" sz="2200" dirty="0"/>
              <a:t>- “</a:t>
            </a:r>
            <a:r>
              <a:rPr lang="pt-BR" sz="2200" b="1" dirty="0"/>
              <a:t>Investimentos adicionais”:</a:t>
            </a:r>
          </a:p>
          <a:p>
            <a:pPr marL="0" indent="0" algn="just" fontAlgn="auto">
              <a:buNone/>
            </a:pPr>
            <a:endParaRPr lang="pt-BR" sz="2200" b="1" dirty="0"/>
          </a:p>
          <a:p>
            <a:pPr marL="0" indent="0" algn="just" fontAlgn="auto">
              <a:buNone/>
            </a:pPr>
            <a:r>
              <a:rPr lang="pt-BR" sz="2200" b="1" dirty="0"/>
              <a:t>c)</a:t>
            </a:r>
            <a:r>
              <a:rPr lang="pt-BR" sz="2200" dirty="0"/>
              <a:t> Investimentos denominados “Condicionantes ambientais” e “Projeto” -  NÃO RESPONDIDO PELA ADMINISTRAÇÃO PÚBLICA POR OCASIÃO DA </a:t>
            </a:r>
            <a:r>
              <a:rPr lang="pt-BR" sz="2200" dirty="0" smtClean="0"/>
              <a:t>AUDITORIA DO TCEES - </a:t>
            </a:r>
            <a:r>
              <a:rPr lang="pt-BR" sz="2200" dirty="0"/>
              <a:t>NÃO FORAM CONSIDERADOS.</a:t>
            </a:r>
            <a:endParaRPr lang="pt-BR" sz="2200" b="1" dirty="0"/>
          </a:p>
        </p:txBody>
      </p:sp>
    </p:spTree>
    <p:extLst>
      <p:ext uri="{BB962C8B-B14F-4D97-AF65-F5344CB8AC3E}">
        <p14:creationId xmlns:p14="http://schemas.microsoft.com/office/powerpoint/2010/main" val="2027137717"/>
      </p:ext>
    </p:extLst>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III.   DAS IRREGULARIDADES</a:t>
            </a:r>
            <a:endParaRPr lang="pt-BR" sz="2800" dirty="0">
              <a:solidFill>
                <a:schemeClr val="bg1"/>
              </a:solidFill>
              <a:latin typeface="Arial Black" panose="020B0A04020102020204" pitchFamily="34" charset="0"/>
            </a:endParaRPr>
          </a:p>
        </p:txBody>
      </p:sp>
      <p:sp>
        <p:nvSpPr>
          <p:cNvPr id="2" name="Título 1"/>
          <p:cNvSpPr>
            <a:spLocks noGrp="1"/>
          </p:cNvSpPr>
          <p:nvPr>
            <p:ph type="title"/>
          </p:nvPr>
        </p:nvSpPr>
        <p:spPr>
          <a:xfrm>
            <a:off x="251520" y="1268760"/>
            <a:ext cx="8640960" cy="622062"/>
          </a:xfrm>
        </p:spPr>
        <p:txBody>
          <a:bodyPr>
            <a:noAutofit/>
          </a:bodyPr>
          <a:lstStyle/>
          <a:p>
            <a:pPr marL="457200" indent="-457200" algn="l"/>
            <a:r>
              <a:rPr lang="pt-BR" sz="2400" b="1" dirty="0" smtClean="0"/>
              <a:t>17   </a:t>
            </a:r>
            <a:r>
              <a:rPr lang="pt-BR" sz="2400" b="1" dirty="0"/>
              <a:t>Desequilíbrio econômico-financeiro da Concessão do 	Sistema Rodovia do Sol</a:t>
            </a:r>
            <a:r>
              <a:rPr lang="pt-BR" sz="2400" b="1" dirty="0" smtClean="0"/>
              <a:t>.</a:t>
            </a:r>
            <a:endParaRPr lang="pt-BR" sz="2400" b="1" dirty="0"/>
          </a:p>
        </p:txBody>
      </p:sp>
      <p:sp>
        <p:nvSpPr>
          <p:cNvPr id="4" name="Espaço Reservado para Conteúdo 3"/>
          <p:cNvSpPr>
            <a:spLocks noGrp="1"/>
          </p:cNvSpPr>
          <p:nvPr>
            <p:ph sz="half" idx="2"/>
          </p:nvPr>
        </p:nvSpPr>
        <p:spPr>
          <a:xfrm>
            <a:off x="323528" y="2276872"/>
            <a:ext cx="8579296" cy="4032448"/>
          </a:xfrm>
        </p:spPr>
        <p:txBody>
          <a:bodyPr>
            <a:noAutofit/>
          </a:bodyPr>
          <a:lstStyle/>
          <a:p>
            <a:pPr marL="0" indent="0" algn="just">
              <a:buNone/>
            </a:pPr>
            <a:r>
              <a:rPr lang="pt-BR" sz="2200" b="1" dirty="0"/>
              <a:t>2º CÁLCULO DO DESEQUILÍBRIO – ITC 308/2015</a:t>
            </a:r>
          </a:p>
          <a:p>
            <a:pPr marL="0" indent="0" algn="just" fontAlgn="auto">
              <a:buNone/>
            </a:pPr>
            <a:endParaRPr lang="pt-BR" sz="2200" dirty="0"/>
          </a:p>
          <a:p>
            <a:pPr algn="just" fontAlgn="auto"/>
            <a:r>
              <a:rPr lang="x-none" sz="2200" smtClean="0"/>
              <a:t>Ao </a:t>
            </a:r>
            <a:r>
              <a:rPr lang="x-none" sz="2200"/>
              <a:t>se descontar os saldos anuais do fluxo de caixa após o impacto das ocorrências, utilizando como taxa de desconto a TIR projetada na Proposta Comercial (16,80%), obtém-se o Valor Presente Líquido de Caixa no Período 0 – “zero” (ano 1998; descontado à TIR de 16,80%) igual a </a:t>
            </a:r>
            <a:r>
              <a:rPr lang="x-none" sz="2200" b="1" u="sng"/>
              <a:t>R$ 17.383.274,75</a:t>
            </a:r>
            <a:r>
              <a:rPr lang="x-none" sz="2200"/>
              <a:t>, com data-base em out</a:t>
            </a:r>
            <a:r>
              <a:rPr lang="pt-BR" sz="2200" dirty="0"/>
              <a:t>/</a:t>
            </a:r>
            <a:r>
              <a:rPr lang="x-none" sz="2200"/>
              <a:t>1998</a:t>
            </a:r>
            <a:r>
              <a:rPr lang="pt-BR" sz="2200" dirty="0"/>
              <a:t>)</a:t>
            </a:r>
            <a:r>
              <a:rPr lang="x-none" sz="2200"/>
              <a:t>.</a:t>
            </a:r>
            <a:endParaRPr lang="pt-BR" sz="2200" dirty="0"/>
          </a:p>
        </p:txBody>
      </p:sp>
    </p:spTree>
    <p:extLst>
      <p:ext uri="{BB962C8B-B14F-4D97-AF65-F5344CB8AC3E}">
        <p14:creationId xmlns:p14="http://schemas.microsoft.com/office/powerpoint/2010/main" val="11395418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smtClean="0">
                <a:solidFill>
                  <a:schemeClr val="accent1">
                    <a:lumMod val="50000"/>
                  </a:schemeClr>
                </a:solidFill>
                <a:effectLst>
                  <a:outerShdw blurRad="38100" dist="38100" dir="2700000" algn="tl">
                    <a:srgbClr val="DDDDDD"/>
                  </a:outerShdw>
                </a:effectLst>
                <a:latin typeface="Calibri" charset="0"/>
                <a:cs typeface="Arial" charset="0"/>
              </a:rPr>
              <a:t>I.	INTRODUÇÃO</a:t>
            </a:r>
            <a:endParaRPr lang="pt-BR" sz="2800" dirty="0">
              <a:solidFill>
                <a:schemeClr val="bg1"/>
              </a:solidFill>
              <a:latin typeface="Arial Black" panose="020B0A04020102020204" pitchFamily="34" charset="0"/>
            </a:endParaRPr>
          </a:p>
        </p:txBody>
      </p:sp>
      <p:sp>
        <p:nvSpPr>
          <p:cNvPr id="4" name="Espaço Reservado para Conteúdo 3"/>
          <p:cNvSpPr>
            <a:spLocks noGrp="1"/>
          </p:cNvSpPr>
          <p:nvPr>
            <p:ph sz="half" idx="2"/>
          </p:nvPr>
        </p:nvSpPr>
        <p:spPr>
          <a:xfrm>
            <a:off x="179512" y="1412776"/>
            <a:ext cx="8712968" cy="4713387"/>
          </a:xfrm>
        </p:spPr>
        <p:txBody>
          <a:bodyPr>
            <a:normAutofit/>
          </a:bodyPr>
          <a:lstStyle/>
          <a:p>
            <a:pPr marL="0" indent="0" algn="just">
              <a:lnSpc>
                <a:spcPct val="150000"/>
              </a:lnSpc>
              <a:buNone/>
            </a:pPr>
            <a:r>
              <a:rPr lang="pt-BR" sz="2800" b="1" dirty="0"/>
              <a:t>I.1	Grandes Números do Processo TC </a:t>
            </a:r>
            <a:r>
              <a:rPr lang="pt-BR" sz="2800" b="1" dirty="0" smtClean="0"/>
              <a:t>5591/2013</a:t>
            </a:r>
            <a:r>
              <a:rPr lang="pt-BR" sz="2800" b="1" dirty="0"/>
              <a:t>.</a:t>
            </a:r>
          </a:p>
          <a:p>
            <a:pPr marL="0" indent="0" algn="just">
              <a:buNone/>
            </a:pPr>
            <a:r>
              <a:rPr lang="pt-BR" sz="2800" b="1" dirty="0"/>
              <a:t>I.2 	Da Construção da Terceira Ponte </a:t>
            </a:r>
            <a:r>
              <a:rPr lang="pt-BR" sz="2800" b="1" dirty="0" smtClean="0"/>
              <a:t>ao </a:t>
            </a:r>
            <a:r>
              <a:rPr lang="pt-BR" sz="2800" b="1" dirty="0"/>
              <a:t>Contrato de 	Concessão.</a:t>
            </a:r>
          </a:p>
          <a:p>
            <a:pPr marL="0" indent="0" algn="just">
              <a:lnSpc>
                <a:spcPct val="130000"/>
              </a:lnSpc>
              <a:buNone/>
            </a:pPr>
            <a:r>
              <a:rPr lang="pt-BR" sz="2800" b="1" dirty="0"/>
              <a:t>I.3	 Principais intercorrências processuais.</a:t>
            </a:r>
          </a:p>
          <a:p>
            <a:pPr marL="0" indent="0" algn="just">
              <a:spcBef>
                <a:spcPts val="0"/>
              </a:spcBef>
              <a:buNone/>
            </a:pPr>
            <a:r>
              <a:rPr lang="pt-BR" sz="4100" b="1" dirty="0">
                <a:solidFill>
                  <a:schemeClr val="accent6">
                    <a:lumMod val="50000"/>
                  </a:schemeClr>
                </a:solidFill>
              </a:rPr>
              <a:t>I.4	O Planejamento e a Execução dos </a:t>
            </a:r>
            <a:r>
              <a:rPr lang="pt-BR" sz="4100" b="1" dirty="0" smtClean="0">
                <a:solidFill>
                  <a:schemeClr val="accent6">
                    <a:lumMod val="50000"/>
                  </a:schemeClr>
                </a:solidFill>
              </a:rPr>
              <a:t>	Trabalhos de Auditoria</a:t>
            </a:r>
            <a:r>
              <a:rPr lang="pt-BR" sz="4100" b="1" dirty="0">
                <a:solidFill>
                  <a:schemeClr val="accent6">
                    <a:lumMod val="50000"/>
                  </a:schemeClr>
                </a:solidFill>
              </a:rPr>
              <a:t>.</a:t>
            </a:r>
          </a:p>
          <a:p>
            <a:pPr marL="0" indent="0" algn="just">
              <a:buNone/>
            </a:pPr>
            <a:r>
              <a:rPr lang="pt-BR" sz="2800" b="1" dirty="0"/>
              <a:t>I.5  </a:t>
            </a:r>
            <a:r>
              <a:rPr lang="pt-BR" sz="2800" b="1" dirty="0" smtClean="0"/>
              <a:t>	Alguns Conceitos de Administração Financeira  	utilizados.</a:t>
            </a:r>
            <a:endParaRPr lang="pt-BR" sz="2800" b="1" dirty="0"/>
          </a:p>
          <a:p>
            <a:pPr marL="0" indent="0">
              <a:lnSpc>
                <a:spcPct val="150000"/>
              </a:lnSpc>
              <a:buNone/>
            </a:pPr>
            <a:endParaRPr lang="pt-BR" sz="2800" b="1" dirty="0">
              <a:latin typeface="+mj-lt"/>
            </a:endParaRPr>
          </a:p>
        </p:txBody>
      </p:sp>
    </p:spTree>
    <p:extLst>
      <p:ext uri="{BB962C8B-B14F-4D97-AF65-F5344CB8AC3E}">
        <p14:creationId xmlns:p14="http://schemas.microsoft.com/office/powerpoint/2010/main" val="2409917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500"/>
                                        <p:tgtEl>
                                          <p:spTgt spid="4">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0" dur="500"/>
                                        <p:tgtEl>
                                          <p:spTgt spid="4">
                                            <p:txEl>
                                              <p:pRg st="1" end="1"/>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randombar(horizontal)">
                                      <p:cBhvr>
                                        <p:cTn id="13" dur="500"/>
                                        <p:tgtEl>
                                          <p:spTgt spid="4">
                                            <p:txEl>
                                              <p:pRg st="2" end="2"/>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randombar(horizontal)">
                                      <p:cBhvr>
                                        <p:cTn id="16" dur="500"/>
                                        <p:tgtEl>
                                          <p:spTgt spid="4">
                                            <p:txEl>
                                              <p:pRg st="3" end="3"/>
                                            </p:txEl>
                                          </p:spTgt>
                                        </p:tgtEl>
                                      </p:cBhvr>
                                    </p:animEffect>
                                  </p:childTnLst>
                                </p:cTn>
                              </p:par>
                              <p:par>
                                <p:cTn id="17" presetID="14" presetClass="entr" presetSubtype="10"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randombar(horizontal)">
                                      <p:cBhvr>
                                        <p:cTn id="19"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III.   DAS IRREGULARIDADES</a:t>
            </a:r>
            <a:endParaRPr lang="pt-BR" sz="2800" dirty="0">
              <a:solidFill>
                <a:schemeClr val="bg1"/>
              </a:solidFill>
              <a:latin typeface="Arial Black" panose="020B0A04020102020204" pitchFamily="34" charset="0"/>
            </a:endParaRPr>
          </a:p>
        </p:txBody>
      </p:sp>
      <p:sp>
        <p:nvSpPr>
          <p:cNvPr id="2" name="Título 1"/>
          <p:cNvSpPr>
            <a:spLocks noGrp="1"/>
          </p:cNvSpPr>
          <p:nvPr>
            <p:ph type="title"/>
          </p:nvPr>
        </p:nvSpPr>
        <p:spPr>
          <a:xfrm>
            <a:off x="251520" y="1268760"/>
            <a:ext cx="8640960" cy="622062"/>
          </a:xfrm>
        </p:spPr>
        <p:txBody>
          <a:bodyPr>
            <a:noAutofit/>
          </a:bodyPr>
          <a:lstStyle/>
          <a:p>
            <a:pPr marL="457200" indent="-457200" algn="l"/>
            <a:r>
              <a:rPr lang="pt-BR" sz="2400" b="1" dirty="0" smtClean="0"/>
              <a:t>17   </a:t>
            </a:r>
            <a:r>
              <a:rPr lang="pt-BR" sz="2400" b="1" dirty="0"/>
              <a:t>Desequilíbrio econômico-financeiro da Concessão do 	Sistema Rodovia do Sol</a:t>
            </a:r>
            <a:r>
              <a:rPr lang="pt-BR" sz="2400" b="1" dirty="0" smtClean="0"/>
              <a:t>.</a:t>
            </a:r>
            <a:endParaRPr lang="pt-BR" sz="2400" b="1" dirty="0"/>
          </a:p>
        </p:txBody>
      </p:sp>
      <p:sp>
        <p:nvSpPr>
          <p:cNvPr id="4" name="Espaço Reservado para Conteúdo 3"/>
          <p:cNvSpPr>
            <a:spLocks noGrp="1"/>
          </p:cNvSpPr>
          <p:nvPr>
            <p:ph sz="half" idx="2"/>
          </p:nvPr>
        </p:nvSpPr>
        <p:spPr>
          <a:xfrm>
            <a:off x="323528" y="2276872"/>
            <a:ext cx="8579296" cy="4032448"/>
          </a:xfrm>
        </p:spPr>
        <p:txBody>
          <a:bodyPr>
            <a:noAutofit/>
          </a:bodyPr>
          <a:lstStyle/>
          <a:p>
            <a:pPr marL="0" indent="0" algn="just">
              <a:buNone/>
            </a:pPr>
            <a:r>
              <a:rPr lang="pt-BR" sz="2200" b="1" dirty="0"/>
              <a:t>2º CÁLCULO DO DESEQUILÍBRIO – ITC </a:t>
            </a:r>
            <a:r>
              <a:rPr lang="pt-BR" sz="2200" b="1" dirty="0" smtClean="0"/>
              <a:t>308/2015</a:t>
            </a:r>
          </a:p>
          <a:p>
            <a:pPr marL="0" indent="0" algn="just">
              <a:buNone/>
            </a:pPr>
            <a:endParaRPr lang="pt-BR" sz="2200" b="1" dirty="0"/>
          </a:p>
          <a:p>
            <a:pPr algn="just" fontAlgn="auto">
              <a:spcBef>
                <a:spcPts val="400"/>
              </a:spcBef>
            </a:pPr>
            <a:r>
              <a:rPr lang="pt-BR" sz="2200" dirty="0"/>
              <a:t>Após a realização do contraditório e da ampla defesa, a diferença caiu de R$ 22.637.724,97 para R$ 17.383.274,75, com data-base em outubro de 1998;</a:t>
            </a:r>
          </a:p>
          <a:p>
            <a:pPr algn="just" fontAlgn="auto">
              <a:spcBef>
                <a:spcPts val="400"/>
              </a:spcBef>
            </a:pPr>
            <a:endParaRPr lang="pt-BR" sz="2200" dirty="0"/>
          </a:p>
          <a:p>
            <a:pPr algn="just" fontAlgn="auto">
              <a:spcBef>
                <a:spcPts val="400"/>
              </a:spcBef>
            </a:pPr>
            <a:r>
              <a:rPr lang="x-none" sz="2200"/>
              <a:t>Utilizando-se o mesmo procedimento do RA-E</a:t>
            </a:r>
            <a:r>
              <a:rPr lang="pt-BR" sz="2200" dirty="0"/>
              <a:t> 10/2014</a:t>
            </a:r>
            <a:r>
              <a:rPr lang="x-none" sz="2200"/>
              <a:t>, capitalizando essa diferença pela TIR do contrato (16,80%) e atualizando monetariamente pela variação do índice paramétrico contratualmente previsto, </a:t>
            </a:r>
            <a:r>
              <a:rPr lang="x-none" sz="2200" b="1"/>
              <a:t>encontra</a:t>
            </a:r>
            <a:r>
              <a:rPr lang="pt-BR" sz="2200" b="1" dirty="0"/>
              <a:t>-se </a:t>
            </a:r>
            <a:r>
              <a:rPr lang="x-none" sz="2200" b="1"/>
              <a:t>o valor de </a:t>
            </a:r>
            <a:r>
              <a:rPr lang="x-none" sz="2800" b="1">
                <a:solidFill>
                  <a:schemeClr val="accent2"/>
                </a:solidFill>
              </a:rPr>
              <a:t>R$ </a:t>
            </a:r>
            <a:r>
              <a:rPr lang="x-none" sz="2800" b="1" smtClean="0">
                <a:solidFill>
                  <a:schemeClr val="accent2"/>
                </a:solidFill>
              </a:rPr>
              <a:t>613.388.613,57</a:t>
            </a:r>
            <a:r>
              <a:rPr lang="x-none" sz="2200" b="1" smtClean="0"/>
              <a:t>.</a:t>
            </a:r>
            <a:endParaRPr lang="pt-BR" sz="2200" b="1" dirty="0"/>
          </a:p>
        </p:txBody>
      </p:sp>
    </p:spTree>
    <p:extLst>
      <p:ext uri="{BB962C8B-B14F-4D97-AF65-F5344CB8AC3E}">
        <p14:creationId xmlns:p14="http://schemas.microsoft.com/office/powerpoint/2010/main" val="1257761369"/>
      </p:ext>
    </p:extLst>
  </p:cSld>
  <p:clrMapOvr>
    <a:masterClrMapping/>
  </p:clrMapOvr>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III.   DAS IRREGULARIDADES</a:t>
            </a:r>
            <a:endParaRPr lang="pt-BR" sz="2800" dirty="0">
              <a:solidFill>
                <a:schemeClr val="bg1"/>
              </a:solidFill>
              <a:latin typeface="Arial Black" panose="020B0A04020102020204" pitchFamily="34" charset="0"/>
            </a:endParaRPr>
          </a:p>
        </p:txBody>
      </p:sp>
      <p:sp>
        <p:nvSpPr>
          <p:cNvPr id="2" name="Título 1"/>
          <p:cNvSpPr>
            <a:spLocks noGrp="1"/>
          </p:cNvSpPr>
          <p:nvPr>
            <p:ph type="title"/>
          </p:nvPr>
        </p:nvSpPr>
        <p:spPr>
          <a:xfrm>
            <a:off x="251520" y="1268760"/>
            <a:ext cx="8640960" cy="622062"/>
          </a:xfrm>
        </p:spPr>
        <p:txBody>
          <a:bodyPr>
            <a:noAutofit/>
          </a:bodyPr>
          <a:lstStyle/>
          <a:p>
            <a:pPr marL="457200" indent="-457200" algn="l"/>
            <a:r>
              <a:rPr lang="pt-BR" sz="2400" b="1" dirty="0" smtClean="0"/>
              <a:t>17   </a:t>
            </a:r>
            <a:r>
              <a:rPr lang="pt-BR" sz="2400" b="1" dirty="0"/>
              <a:t>Desequilíbrio econômico-financeiro da Concessão do 	Sistema Rodovia do Sol</a:t>
            </a:r>
            <a:r>
              <a:rPr lang="pt-BR" sz="2400" b="1" dirty="0" smtClean="0"/>
              <a:t>.</a:t>
            </a:r>
            <a:endParaRPr lang="pt-BR" sz="2400" b="1" dirty="0"/>
          </a:p>
        </p:txBody>
      </p:sp>
      <p:sp>
        <p:nvSpPr>
          <p:cNvPr id="4" name="Espaço Reservado para Conteúdo 3"/>
          <p:cNvSpPr>
            <a:spLocks noGrp="1"/>
          </p:cNvSpPr>
          <p:nvPr>
            <p:ph sz="half" idx="2"/>
          </p:nvPr>
        </p:nvSpPr>
        <p:spPr>
          <a:xfrm>
            <a:off x="323528" y="2276872"/>
            <a:ext cx="8579296" cy="4032448"/>
          </a:xfrm>
        </p:spPr>
        <p:txBody>
          <a:bodyPr>
            <a:noAutofit/>
          </a:bodyPr>
          <a:lstStyle/>
          <a:p>
            <a:pPr algn="just"/>
            <a:r>
              <a:rPr lang="pt-BR" sz="2200" dirty="0"/>
              <a:t>A Manifestação Técnica MT 516/2017 analisou as teses de defesa trazidas na oportunidade da sustentação oral pela </a:t>
            </a:r>
            <a:r>
              <a:rPr lang="pt-BR" sz="2200" dirty="0" smtClean="0"/>
              <a:t>Concessionária. </a:t>
            </a:r>
            <a:r>
              <a:rPr lang="pt-BR" sz="2200" dirty="0"/>
              <a:t>Precisamente nos parágrafos “279” ao “288” em nada diferem dos argumentos tecidos nos parágrafos “311” ao “320” da defesa escrita; </a:t>
            </a:r>
          </a:p>
          <a:p>
            <a:pPr algn="just"/>
            <a:endParaRPr lang="pt-BR" sz="2200" dirty="0"/>
          </a:p>
          <a:p>
            <a:pPr algn="just"/>
            <a:r>
              <a:rPr lang="pt-BR" sz="2200" dirty="0"/>
              <a:t>As demais teses, elencadas nos parágrafos “289” ao “305”, evidenciaram que </a:t>
            </a:r>
            <a:r>
              <a:rPr lang="pt-BR" sz="2200" b="1" dirty="0"/>
              <a:t>A PRINCIPAL DIVERGÊNCIA ENTRE A ITC 308/2015 E A DEFESA</a:t>
            </a:r>
            <a:r>
              <a:rPr lang="pt-BR" sz="2200" dirty="0"/>
              <a:t> foi a respeito do </a:t>
            </a:r>
            <a:r>
              <a:rPr lang="pt-BR" sz="2200" b="1" dirty="0">
                <a:solidFill>
                  <a:schemeClr val="accent2"/>
                </a:solidFill>
              </a:rPr>
              <a:t>RISCO DOS INVESTIMENTOS</a:t>
            </a:r>
            <a:r>
              <a:rPr lang="pt-BR" sz="2200" dirty="0">
                <a:solidFill>
                  <a:schemeClr val="accent2"/>
                </a:solidFill>
              </a:rPr>
              <a:t> </a:t>
            </a:r>
            <a:r>
              <a:rPr lang="pt-BR" sz="2200" dirty="0"/>
              <a:t>previstos no plano de negócio da licitação.</a:t>
            </a:r>
          </a:p>
        </p:txBody>
      </p:sp>
    </p:spTree>
    <p:extLst>
      <p:ext uri="{BB962C8B-B14F-4D97-AF65-F5344CB8AC3E}">
        <p14:creationId xmlns:p14="http://schemas.microsoft.com/office/powerpoint/2010/main" val="416587328"/>
      </p:ext>
    </p:extLst>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III.   DAS IRREGULARIDADES</a:t>
            </a:r>
            <a:endParaRPr lang="pt-BR" sz="2800" dirty="0">
              <a:solidFill>
                <a:schemeClr val="bg1"/>
              </a:solidFill>
              <a:latin typeface="Arial Black" panose="020B0A04020102020204" pitchFamily="34" charset="0"/>
            </a:endParaRPr>
          </a:p>
        </p:txBody>
      </p:sp>
      <p:sp>
        <p:nvSpPr>
          <p:cNvPr id="2" name="Título 1"/>
          <p:cNvSpPr>
            <a:spLocks noGrp="1"/>
          </p:cNvSpPr>
          <p:nvPr>
            <p:ph type="title"/>
          </p:nvPr>
        </p:nvSpPr>
        <p:spPr>
          <a:xfrm>
            <a:off x="251520" y="1268760"/>
            <a:ext cx="8640960" cy="622062"/>
          </a:xfrm>
        </p:spPr>
        <p:txBody>
          <a:bodyPr>
            <a:noAutofit/>
          </a:bodyPr>
          <a:lstStyle/>
          <a:p>
            <a:pPr marL="457200" indent="-457200" algn="l"/>
            <a:r>
              <a:rPr lang="pt-BR" sz="2400" b="1" dirty="0" smtClean="0"/>
              <a:t>17   </a:t>
            </a:r>
            <a:r>
              <a:rPr lang="pt-BR" sz="2400" b="1" dirty="0"/>
              <a:t>Desequilíbrio econômico-financeiro da Concessão do 	Sistema Rodovia do Sol</a:t>
            </a:r>
            <a:r>
              <a:rPr lang="pt-BR" sz="2400" b="1" dirty="0" smtClean="0"/>
              <a:t>.</a:t>
            </a:r>
            <a:endParaRPr lang="pt-BR" sz="2400" b="1" dirty="0"/>
          </a:p>
        </p:txBody>
      </p:sp>
      <p:sp>
        <p:nvSpPr>
          <p:cNvPr id="4" name="Espaço Reservado para Conteúdo 3"/>
          <p:cNvSpPr>
            <a:spLocks noGrp="1"/>
          </p:cNvSpPr>
          <p:nvPr>
            <p:ph sz="half" idx="2"/>
          </p:nvPr>
        </p:nvSpPr>
        <p:spPr>
          <a:xfrm>
            <a:off x="323528" y="2276872"/>
            <a:ext cx="8579296" cy="4032448"/>
          </a:xfrm>
        </p:spPr>
        <p:txBody>
          <a:bodyPr>
            <a:noAutofit/>
          </a:bodyPr>
          <a:lstStyle/>
          <a:p>
            <a:pPr algn="just"/>
            <a:r>
              <a:rPr lang="pt-BR" sz="2200" dirty="0"/>
              <a:t>A defesa argumenta que sua licitação foi a de menor preço de tarifa </a:t>
            </a:r>
            <a:r>
              <a:rPr lang="pt-BR" sz="2200" b="1" dirty="0"/>
              <a:t>com risco integral para a concessionária</a:t>
            </a:r>
            <a:r>
              <a:rPr lang="pt-BR" sz="2200" dirty="0"/>
              <a:t>, e é justamente quanto ao “risco integral” que surgem as principais divergências entre os técnicos do TCEES e a concessionária conforme extensamente exposto na ITC 308/2015;</a:t>
            </a:r>
            <a:r>
              <a:rPr lang="pt-BR" sz="2200" b="1" dirty="0"/>
              <a:t> </a:t>
            </a:r>
          </a:p>
          <a:p>
            <a:pPr algn="just"/>
            <a:endParaRPr lang="pt-BR" sz="2200" b="1" dirty="0"/>
          </a:p>
          <a:p>
            <a:pPr algn="just"/>
            <a:r>
              <a:rPr lang="pt-BR" sz="2200" dirty="0"/>
              <a:t>Verificou-se que, no caso da </a:t>
            </a:r>
            <a:r>
              <a:rPr lang="pt-BR" sz="2200" dirty="0" err="1"/>
              <a:t>Rodosol</a:t>
            </a:r>
            <a:r>
              <a:rPr lang="pt-BR" sz="2200" dirty="0"/>
              <a:t>, o risco dos investimentos </a:t>
            </a:r>
            <a:r>
              <a:rPr lang="pt-BR" sz="2200" b="1" dirty="0" smtClean="0"/>
              <a:t>NÃO FOI ASSUMIDO PELA CONCESSIONÁRIA</a:t>
            </a:r>
            <a:r>
              <a:rPr lang="pt-BR" sz="2200" dirty="0"/>
              <a:t>!</a:t>
            </a:r>
          </a:p>
        </p:txBody>
      </p:sp>
    </p:spTree>
    <p:extLst>
      <p:ext uri="{BB962C8B-B14F-4D97-AF65-F5344CB8AC3E}">
        <p14:creationId xmlns:p14="http://schemas.microsoft.com/office/powerpoint/2010/main" val="3293503354"/>
      </p:ext>
    </p:extLst>
  </p:cSld>
  <p:clrMapOvr>
    <a:masterClrMapping/>
  </p:clrMapOvr>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III.   DAS IRREGULARIDADES</a:t>
            </a:r>
            <a:endParaRPr lang="pt-BR" sz="2800" dirty="0">
              <a:solidFill>
                <a:schemeClr val="bg1"/>
              </a:solidFill>
              <a:latin typeface="Arial Black" panose="020B0A04020102020204" pitchFamily="34" charset="0"/>
            </a:endParaRPr>
          </a:p>
        </p:txBody>
      </p:sp>
      <p:sp>
        <p:nvSpPr>
          <p:cNvPr id="2" name="Título 1"/>
          <p:cNvSpPr>
            <a:spLocks noGrp="1"/>
          </p:cNvSpPr>
          <p:nvPr>
            <p:ph type="title"/>
          </p:nvPr>
        </p:nvSpPr>
        <p:spPr>
          <a:xfrm>
            <a:off x="251520" y="1268760"/>
            <a:ext cx="8640960" cy="622062"/>
          </a:xfrm>
        </p:spPr>
        <p:txBody>
          <a:bodyPr>
            <a:noAutofit/>
          </a:bodyPr>
          <a:lstStyle/>
          <a:p>
            <a:pPr marL="457200" indent="-457200" algn="l"/>
            <a:r>
              <a:rPr lang="pt-BR" sz="2400" b="1" dirty="0" smtClean="0"/>
              <a:t>17   </a:t>
            </a:r>
            <a:r>
              <a:rPr lang="pt-BR" sz="2400" b="1" dirty="0"/>
              <a:t>Desequilíbrio econômico-financeiro da Concessão do 	Sistema Rodovia do Sol</a:t>
            </a:r>
            <a:r>
              <a:rPr lang="pt-BR" sz="2400" b="1" dirty="0" smtClean="0"/>
              <a:t>.</a:t>
            </a:r>
            <a:endParaRPr lang="pt-BR" sz="2400" b="1" dirty="0"/>
          </a:p>
        </p:txBody>
      </p:sp>
      <p:sp>
        <p:nvSpPr>
          <p:cNvPr id="4" name="Espaço Reservado para Conteúdo 3"/>
          <p:cNvSpPr>
            <a:spLocks noGrp="1"/>
          </p:cNvSpPr>
          <p:nvPr>
            <p:ph sz="half" idx="2"/>
          </p:nvPr>
        </p:nvSpPr>
        <p:spPr>
          <a:xfrm>
            <a:off x="323528" y="2276872"/>
            <a:ext cx="8579296" cy="4032448"/>
          </a:xfrm>
        </p:spPr>
        <p:txBody>
          <a:bodyPr>
            <a:noAutofit/>
          </a:bodyPr>
          <a:lstStyle/>
          <a:p>
            <a:pPr marL="0" indent="0" algn="just">
              <a:buNone/>
            </a:pPr>
            <a:r>
              <a:rPr lang="pt-BR" sz="2200" b="1" dirty="0"/>
              <a:t>Sobre a matriz de riscos - </a:t>
            </a:r>
            <a:r>
              <a:rPr lang="pt-BR" sz="2200" b="1" dirty="0" smtClean="0"/>
              <a:t>investimentos.</a:t>
            </a:r>
          </a:p>
          <a:p>
            <a:pPr marL="0" indent="0" algn="just">
              <a:buNone/>
            </a:pPr>
            <a:endParaRPr lang="pt-BR" sz="2200" b="1" dirty="0"/>
          </a:p>
          <a:p>
            <a:pPr marL="0" indent="0" algn="just">
              <a:buNone/>
            </a:pPr>
            <a:r>
              <a:rPr lang="pt-BR" sz="2200" dirty="0" smtClean="0"/>
              <a:t>A </a:t>
            </a:r>
            <a:r>
              <a:rPr lang="pt-BR" sz="2200" dirty="0"/>
              <a:t>área trouxe </a:t>
            </a:r>
            <a:r>
              <a:rPr lang="pt-BR" sz="2200" b="1" dirty="0"/>
              <a:t>entendimento do doutrinador Mauricio Portugal Ribeiro</a:t>
            </a:r>
            <a:r>
              <a:rPr lang="pt-BR" sz="2200" dirty="0"/>
              <a:t>; </a:t>
            </a:r>
          </a:p>
          <a:p>
            <a:endParaRPr lang="pt-BR" sz="2200" dirty="0"/>
          </a:p>
          <a:p>
            <a:pPr algn="just">
              <a:buFont typeface="Wingdings" panose="05000000000000000000" pitchFamily="2" charset="2"/>
              <a:buChar char="q"/>
            </a:pPr>
            <a:r>
              <a:rPr lang="pt-BR" sz="2200" i="1" dirty="0"/>
              <a:t>O autor explica que, dependendo do previsto no edital e no contrato, </a:t>
            </a:r>
            <a:r>
              <a:rPr lang="pt-BR" sz="2200" b="1" i="1" dirty="0"/>
              <a:t>o plano de negócios</a:t>
            </a:r>
            <a:r>
              <a:rPr lang="pt-BR" sz="2200" i="1" dirty="0"/>
              <a:t> pode se tornar ou um </a:t>
            </a:r>
            <a:r>
              <a:rPr lang="pt-BR" sz="2200" b="1" i="1" dirty="0"/>
              <a:t>anexo do contrato </a:t>
            </a:r>
            <a:r>
              <a:rPr lang="pt-BR" sz="2200" i="1" dirty="0"/>
              <a:t>com função de mera informação ao Poder Público sobre como o parceiro privado pretende executar o contrato, </a:t>
            </a:r>
            <a:r>
              <a:rPr lang="pt-BR" sz="2200" b="1" i="1" dirty="0"/>
              <a:t>ou</a:t>
            </a:r>
            <a:r>
              <a:rPr lang="pt-BR" sz="2200" i="1" dirty="0"/>
              <a:t> uma </a:t>
            </a:r>
            <a:r>
              <a:rPr lang="pt-BR" sz="2200" b="1" i="1" dirty="0"/>
              <a:t>referência vinculante</a:t>
            </a:r>
            <a:r>
              <a:rPr lang="pt-BR" sz="2200" i="1" dirty="0"/>
              <a:t> para efeito de recomposição do equilíbrio econômico-financeiro; </a:t>
            </a:r>
          </a:p>
        </p:txBody>
      </p:sp>
    </p:spTree>
    <p:extLst>
      <p:ext uri="{BB962C8B-B14F-4D97-AF65-F5344CB8AC3E}">
        <p14:creationId xmlns:p14="http://schemas.microsoft.com/office/powerpoint/2010/main" val="346753331"/>
      </p:ext>
    </p:extLst>
  </p:cSld>
  <p:clrMapOvr>
    <a:masterClrMapping/>
  </p:clrMapOvr>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III.   DAS IRREGULARIDADES</a:t>
            </a:r>
            <a:endParaRPr lang="pt-BR" sz="2800" dirty="0">
              <a:solidFill>
                <a:schemeClr val="bg1"/>
              </a:solidFill>
              <a:latin typeface="Arial Black" panose="020B0A04020102020204" pitchFamily="34" charset="0"/>
            </a:endParaRPr>
          </a:p>
        </p:txBody>
      </p:sp>
      <p:sp>
        <p:nvSpPr>
          <p:cNvPr id="2" name="Título 1"/>
          <p:cNvSpPr>
            <a:spLocks noGrp="1"/>
          </p:cNvSpPr>
          <p:nvPr>
            <p:ph type="title"/>
          </p:nvPr>
        </p:nvSpPr>
        <p:spPr>
          <a:xfrm>
            <a:off x="251520" y="1268760"/>
            <a:ext cx="8640960" cy="622062"/>
          </a:xfrm>
        </p:spPr>
        <p:txBody>
          <a:bodyPr>
            <a:noAutofit/>
          </a:bodyPr>
          <a:lstStyle/>
          <a:p>
            <a:pPr marL="457200" indent="-457200" algn="l"/>
            <a:r>
              <a:rPr lang="pt-BR" sz="2400" b="1" dirty="0" smtClean="0"/>
              <a:t>17   </a:t>
            </a:r>
            <a:r>
              <a:rPr lang="pt-BR" sz="2400" b="1" dirty="0"/>
              <a:t>Desequilíbrio econômico-financeiro da Concessão do 	Sistema Rodovia do Sol</a:t>
            </a:r>
            <a:r>
              <a:rPr lang="pt-BR" sz="2400" b="1" dirty="0" smtClean="0"/>
              <a:t>.</a:t>
            </a:r>
            <a:endParaRPr lang="pt-BR" sz="2400" b="1" dirty="0"/>
          </a:p>
        </p:txBody>
      </p:sp>
      <p:sp>
        <p:nvSpPr>
          <p:cNvPr id="4" name="Espaço Reservado para Conteúdo 3"/>
          <p:cNvSpPr>
            <a:spLocks noGrp="1"/>
          </p:cNvSpPr>
          <p:nvPr>
            <p:ph sz="half" idx="2"/>
          </p:nvPr>
        </p:nvSpPr>
        <p:spPr>
          <a:xfrm>
            <a:off x="323528" y="2276872"/>
            <a:ext cx="8579296" cy="4032448"/>
          </a:xfrm>
        </p:spPr>
        <p:txBody>
          <a:bodyPr>
            <a:noAutofit/>
          </a:bodyPr>
          <a:lstStyle/>
          <a:p>
            <a:pPr marL="0" indent="0" algn="just">
              <a:buNone/>
            </a:pPr>
            <a:r>
              <a:rPr lang="pt-BR" sz="2200" b="1" dirty="0"/>
              <a:t>Sobre a matriz de riscos - investimentos</a:t>
            </a:r>
            <a:r>
              <a:rPr lang="pt-BR" sz="2200" b="1" dirty="0" smtClean="0"/>
              <a:t>.</a:t>
            </a:r>
          </a:p>
          <a:p>
            <a:pPr marL="0" indent="0" algn="just">
              <a:buNone/>
            </a:pPr>
            <a:endParaRPr lang="pt-BR" sz="2200" b="1" dirty="0"/>
          </a:p>
          <a:p>
            <a:pPr algn="just">
              <a:buFont typeface="Wingdings" panose="05000000000000000000" pitchFamily="2" charset="2"/>
              <a:buChar char="q"/>
            </a:pPr>
            <a:r>
              <a:rPr lang="pt-BR" sz="2200" i="1" dirty="0"/>
              <a:t>Se o plano de negócios estiver explicitamente previsto (no edital e/ou no contrato) </a:t>
            </a:r>
            <a:r>
              <a:rPr lang="pt-BR" sz="2200" b="1" i="1" dirty="0"/>
              <a:t>como mera referência</a:t>
            </a:r>
            <a:r>
              <a:rPr lang="pt-BR" sz="2200" i="1" dirty="0"/>
              <a:t>, </a:t>
            </a:r>
            <a:r>
              <a:rPr lang="pt-BR" sz="2200" b="1" i="1" dirty="0"/>
              <a:t>o risco dos investimentos é todo da concessionária</a:t>
            </a:r>
            <a:r>
              <a:rPr lang="pt-BR" sz="2200" i="1" dirty="0"/>
              <a:t>, não lhe sendo permitido nenhum reequilíbrio econômico-financeiro caso os custos da solução técnica adotada pela empresa superem os previstos no plano. </a:t>
            </a:r>
          </a:p>
        </p:txBody>
      </p:sp>
    </p:spTree>
    <p:extLst>
      <p:ext uri="{BB962C8B-B14F-4D97-AF65-F5344CB8AC3E}">
        <p14:creationId xmlns:p14="http://schemas.microsoft.com/office/powerpoint/2010/main" val="1114657399"/>
      </p:ext>
    </p:extLst>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III.   DAS IRREGULARIDADES</a:t>
            </a:r>
            <a:endParaRPr lang="pt-BR" sz="2800" dirty="0">
              <a:solidFill>
                <a:schemeClr val="bg1"/>
              </a:solidFill>
              <a:latin typeface="Arial Black" panose="020B0A04020102020204" pitchFamily="34" charset="0"/>
            </a:endParaRPr>
          </a:p>
        </p:txBody>
      </p:sp>
      <p:sp>
        <p:nvSpPr>
          <p:cNvPr id="2" name="Título 1"/>
          <p:cNvSpPr>
            <a:spLocks noGrp="1"/>
          </p:cNvSpPr>
          <p:nvPr>
            <p:ph type="title"/>
          </p:nvPr>
        </p:nvSpPr>
        <p:spPr>
          <a:xfrm>
            <a:off x="251520" y="1268760"/>
            <a:ext cx="8640960" cy="622062"/>
          </a:xfrm>
        </p:spPr>
        <p:txBody>
          <a:bodyPr>
            <a:noAutofit/>
          </a:bodyPr>
          <a:lstStyle/>
          <a:p>
            <a:pPr marL="457200" indent="-457200" algn="l"/>
            <a:r>
              <a:rPr lang="pt-BR" sz="2400" b="1" dirty="0" smtClean="0"/>
              <a:t>17   </a:t>
            </a:r>
            <a:r>
              <a:rPr lang="pt-BR" sz="2400" b="1" dirty="0"/>
              <a:t>Desequilíbrio econômico-financeiro da Concessão do 	Sistema Rodovia do Sol</a:t>
            </a:r>
            <a:r>
              <a:rPr lang="pt-BR" sz="2400" b="1" dirty="0" smtClean="0"/>
              <a:t>.</a:t>
            </a:r>
            <a:endParaRPr lang="pt-BR" sz="2400" b="1" dirty="0"/>
          </a:p>
        </p:txBody>
      </p:sp>
      <p:sp>
        <p:nvSpPr>
          <p:cNvPr id="4" name="Espaço Reservado para Conteúdo 3"/>
          <p:cNvSpPr>
            <a:spLocks noGrp="1"/>
          </p:cNvSpPr>
          <p:nvPr>
            <p:ph sz="half" idx="2"/>
          </p:nvPr>
        </p:nvSpPr>
        <p:spPr>
          <a:xfrm>
            <a:off x="323528" y="2276872"/>
            <a:ext cx="8579296" cy="4032448"/>
          </a:xfrm>
        </p:spPr>
        <p:txBody>
          <a:bodyPr>
            <a:noAutofit/>
          </a:bodyPr>
          <a:lstStyle/>
          <a:p>
            <a:pPr marL="0" indent="0" algn="just">
              <a:buNone/>
            </a:pPr>
            <a:r>
              <a:rPr lang="pt-BR" sz="2200" b="1" dirty="0"/>
              <a:t>Sobre a matriz de riscos - investimentos.</a:t>
            </a:r>
          </a:p>
          <a:p>
            <a:pPr algn="just"/>
            <a:endParaRPr lang="pt-BR" sz="2200" dirty="0" smtClean="0"/>
          </a:p>
          <a:p>
            <a:pPr algn="just">
              <a:buFont typeface="Wingdings" panose="05000000000000000000" pitchFamily="2" charset="2"/>
              <a:buChar char="q"/>
            </a:pPr>
            <a:r>
              <a:rPr lang="pt-BR" sz="2200" i="1" dirty="0" smtClean="0"/>
              <a:t>No </a:t>
            </a:r>
            <a:r>
              <a:rPr lang="pt-BR" sz="2200" i="1" dirty="0"/>
              <a:t>entanto, se houver referência de que </a:t>
            </a:r>
            <a:r>
              <a:rPr lang="pt-BR" sz="2200" b="1" i="1" dirty="0"/>
              <a:t>o plano de negócios é vinculante</a:t>
            </a:r>
            <a:r>
              <a:rPr lang="pt-BR" sz="2200" i="1" dirty="0"/>
              <a:t>, qualquer alteração nos investimentos repercutirá no cálculo do reequilíbrio econômico-financeiro (obviamente para ambas as partes</a:t>
            </a:r>
            <a:r>
              <a:rPr lang="pt-BR" sz="2200" i="1" dirty="0" smtClean="0"/>
              <a:t>).</a:t>
            </a:r>
          </a:p>
          <a:p>
            <a:pPr algn="just">
              <a:buFont typeface="Wingdings" panose="05000000000000000000" pitchFamily="2" charset="2"/>
              <a:buChar char="q"/>
            </a:pPr>
            <a:r>
              <a:rPr lang="pt-BR" sz="2200" i="1" dirty="0"/>
              <a:t>Segundo o autor, para evitar que o plano de negócios não se torne vinculante, o contrato deve apresentar uma </a:t>
            </a:r>
            <a:r>
              <a:rPr lang="pt-BR" sz="2200" b="1" i="1" u="sng" dirty="0"/>
              <a:t>matriz de riscos clara</a:t>
            </a:r>
            <a:r>
              <a:rPr lang="pt-BR" sz="2200" i="1" dirty="0"/>
              <a:t> e constar diversas condições em relação à recomposição do equilíbrio econômico-financeiro. </a:t>
            </a:r>
          </a:p>
          <a:p>
            <a:pPr algn="just">
              <a:buFont typeface="Wingdings" panose="05000000000000000000" pitchFamily="2" charset="2"/>
              <a:buChar char="q"/>
            </a:pPr>
            <a:endParaRPr lang="pt-BR" sz="2200" i="1" dirty="0"/>
          </a:p>
        </p:txBody>
      </p:sp>
    </p:spTree>
    <p:extLst>
      <p:ext uri="{BB962C8B-B14F-4D97-AF65-F5344CB8AC3E}">
        <p14:creationId xmlns:p14="http://schemas.microsoft.com/office/powerpoint/2010/main" val="3083275686"/>
      </p:ext>
    </p:extLst>
  </p:cSld>
  <p:clrMapOvr>
    <a:masterClrMapping/>
  </p:clrMapOvr>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III.   DAS IRREGULARIDADES</a:t>
            </a:r>
            <a:endParaRPr lang="pt-BR" sz="2800" dirty="0">
              <a:solidFill>
                <a:schemeClr val="bg1"/>
              </a:solidFill>
              <a:latin typeface="Arial Black" panose="020B0A04020102020204" pitchFamily="34" charset="0"/>
            </a:endParaRPr>
          </a:p>
        </p:txBody>
      </p:sp>
      <p:sp>
        <p:nvSpPr>
          <p:cNvPr id="2" name="Título 1"/>
          <p:cNvSpPr>
            <a:spLocks noGrp="1"/>
          </p:cNvSpPr>
          <p:nvPr>
            <p:ph type="title"/>
          </p:nvPr>
        </p:nvSpPr>
        <p:spPr>
          <a:xfrm>
            <a:off x="251520" y="1268760"/>
            <a:ext cx="8640960" cy="622062"/>
          </a:xfrm>
        </p:spPr>
        <p:txBody>
          <a:bodyPr>
            <a:noAutofit/>
          </a:bodyPr>
          <a:lstStyle/>
          <a:p>
            <a:pPr marL="457200" indent="-457200" algn="l"/>
            <a:r>
              <a:rPr lang="pt-BR" sz="2400" b="1" dirty="0" smtClean="0"/>
              <a:t>17   </a:t>
            </a:r>
            <a:r>
              <a:rPr lang="pt-BR" sz="2400" b="1" dirty="0"/>
              <a:t>Desequilíbrio econômico-financeiro da Concessão do 	Sistema Rodovia do Sol</a:t>
            </a:r>
            <a:r>
              <a:rPr lang="pt-BR" sz="2400" b="1" dirty="0" smtClean="0"/>
              <a:t>.</a:t>
            </a:r>
            <a:endParaRPr lang="pt-BR" sz="2400" b="1" dirty="0"/>
          </a:p>
        </p:txBody>
      </p:sp>
      <p:sp>
        <p:nvSpPr>
          <p:cNvPr id="4" name="Espaço Reservado para Conteúdo 3"/>
          <p:cNvSpPr>
            <a:spLocks noGrp="1"/>
          </p:cNvSpPr>
          <p:nvPr>
            <p:ph sz="half" idx="2"/>
          </p:nvPr>
        </p:nvSpPr>
        <p:spPr>
          <a:xfrm>
            <a:off x="323528" y="2276872"/>
            <a:ext cx="8579296" cy="4032448"/>
          </a:xfrm>
        </p:spPr>
        <p:txBody>
          <a:bodyPr>
            <a:noAutofit/>
          </a:bodyPr>
          <a:lstStyle/>
          <a:p>
            <a:pPr marL="0" indent="0" algn="just">
              <a:buNone/>
            </a:pPr>
            <a:r>
              <a:rPr lang="pt-BR" sz="2200" b="1" dirty="0"/>
              <a:t>Sobre a matriz de riscos - investimentos</a:t>
            </a:r>
            <a:r>
              <a:rPr lang="pt-BR" sz="2200" b="1" dirty="0" smtClean="0"/>
              <a:t>.</a:t>
            </a:r>
          </a:p>
          <a:p>
            <a:pPr marL="0" indent="0" algn="just">
              <a:buNone/>
            </a:pPr>
            <a:endParaRPr lang="pt-BR" sz="2200" b="1" dirty="0"/>
          </a:p>
          <a:p>
            <a:pPr algn="just">
              <a:buFont typeface="Wingdings" panose="05000000000000000000" pitchFamily="2" charset="2"/>
              <a:buChar char="q"/>
            </a:pPr>
            <a:r>
              <a:rPr lang="pt-BR" sz="2200" i="1" dirty="0"/>
              <a:t>Em síntese,</a:t>
            </a:r>
            <a:r>
              <a:rPr lang="pt-BR" sz="2200" i="1" u="sng" dirty="0"/>
              <a:t> </a:t>
            </a:r>
            <a:r>
              <a:rPr lang="pt-BR" sz="2200" b="1" i="1" u="sng" dirty="0"/>
              <a:t>a matriz de risco deve estar claramente explicitada no contrato e no edital</a:t>
            </a:r>
            <a:r>
              <a:rPr lang="pt-BR" sz="2200" i="1" u="sng" dirty="0"/>
              <a:t>, </a:t>
            </a:r>
            <a:r>
              <a:rPr lang="pt-BR" sz="2200" i="1" dirty="0"/>
              <a:t>que devem atribuir exclusivamente à Administração Pública o poder de alterar o objeto do contrato;</a:t>
            </a:r>
          </a:p>
          <a:p>
            <a:pPr algn="just">
              <a:buFont typeface="Wingdings" panose="05000000000000000000" pitchFamily="2" charset="2"/>
              <a:buChar char="q"/>
            </a:pPr>
            <a:endParaRPr lang="pt-BR" sz="2200" i="1" dirty="0"/>
          </a:p>
          <a:p>
            <a:pPr algn="just">
              <a:buFont typeface="Wingdings" panose="05000000000000000000" pitchFamily="2" charset="2"/>
              <a:buChar char="q"/>
            </a:pPr>
            <a:r>
              <a:rPr lang="pt-BR" sz="2200" i="1" dirty="0"/>
              <a:t>Tal premissa é lógica porque se o risco do investimento for exclusivo da concessionária, o plano de negócios é mera referência. </a:t>
            </a:r>
            <a:endParaRPr lang="pt-BR" sz="2200" b="1" i="1" dirty="0"/>
          </a:p>
        </p:txBody>
      </p:sp>
    </p:spTree>
    <p:extLst>
      <p:ext uri="{BB962C8B-B14F-4D97-AF65-F5344CB8AC3E}">
        <p14:creationId xmlns:p14="http://schemas.microsoft.com/office/powerpoint/2010/main" val="3214312347"/>
      </p:ext>
    </p:extLst>
  </p:cSld>
  <p:clrMapOvr>
    <a:masterClrMapping/>
  </p:clrMapOvr>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III.   DAS IRREGULARIDADES</a:t>
            </a:r>
            <a:endParaRPr lang="pt-BR" sz="2800" dirty="0">
              <a:solidFill>
                <a:schemeClr val="bg1"/>
              </a:solidFill>
              <a:latin typeface="Arial Black" panose="020B0A04020102020204" pitchFamily="34" charset="0"/>
            </a:endParaRPr>
          </a:p>
        </p:txBody>
      </p:sp>
      <p:sp>
        <p:nvSpPr>
          <p:cNvPr id="2" name="Título 1"/>
          <p:cNvSpPr>
            <a:spLocks noGrp="1"/>
          </p:cNvSpPr>
          <p:nvPr>
            <p:ph type="title"/>
          </p:nvPr>
        </p:nvSpPr>
        <p:spPr>
          <a:xfrm>
            <a:off x="251520" y="1268760"/>
            <a:ext cx="8640960" cy="622062"/>
          </a:xfrm>
        </p:spPr>
        <p:txBody>
          <a:bodyPr>
            <a:noAutofit/>
          </a:bodyPr>
          <a:lstStyle/>
          <a:p>
            <a:pPr marL="457200" indent="-457200" algn="l"/>
            <a:r>
              <a:rPr lang="pt-BR" sz="2400" b="1" dirty="0" smtClean="0"/>
              <a:t>17   </a:t>
            </a:r>
            <a:r>
              <a:rPr lang="pt-BR" sz="2400" b="1" dirty="0"/>
              <a:t>Desequilíbrio econômico-financeiro da Concessão do 	Sistema Rodovia do Sol</a:t>
            </a:r>
            <a:r>
              <a:rPr lang="pt-BR" sz="2400" b="1" dirty="0" smtClean="0"/>
              <a:t>.</a:t>
            </a:r>
            <a:endParaRPr lang="pt-BR" sz="2400" b="1" dirty="0"/>
          </a:p>
        </p:txBody>
      </p:sp>
      <p:sp>
        <p:nvSpPr>
          <p:cNvPr id="4" name="Espaço Reservado para Conteúdo 3"/>
          <p:cNvSpPr>
            <a:spLocks noGrp="1"/>
          </p:cNvSpPr>
          <p:nvPr>
            <p:ph sz="half" idx="2"/>
          </p:nvPr>
        </p:nvSpPr>
        <p:spPr>
          <a:xfrm>
            <a:off x="323528" y="2276872"/>
            <a:ext cx="8579296" cy="4032448"/>
          </a:xfrm>
        </p:spPr>
        <p:txBody>
          <a:bodyPr>
            <a:noAutofit/>
          </a:bodyPr>
          <a:lstStyle/>
          <a:p>
            <a:pPr marL="0" indent="0" algn="just">
              <a:buNone/>
            </a:pPr>
            <a:r>
              <a:rPr lang="pt-BR" sz="2200" b="1" dirty="0"/>
              <a:t>Quanto a clareza do Edital e do Contrato.</a:t>
            </a:r>
          </a:p>
          <a:p>
            <a:pPr marL="0" indent="0">
              <a:buNone/>
            </a:pPr>
            <a:r>
              <a:rPr lang="pt-BR" sz="2200" b="1" dirty="0"/>
              <a:t> </a:t>
            </a:r>
          </a:p>
          <a:p>
            <a:pPr marL="0" indent="0">
              <a:buNone/>
            </a:pPr>
            <a:r>
              <a:rPr lang="pt-BR" sz="2200" dirty="0"/>
              <a:t>Verificou-se </a:t>
            </a:r>
            <a:r>
              <a:rPr lang="pt-BR" sz="2200" b="1" u="sng" dirty="0"/>
              <a:t>apenas</a:t>
            </a:r>
            <a:r>
              <a:rPr lang="pt-BR" sz="2200" dirty="0"/>
              <a:t> que o risco de trânsito é risco integral da concessionária</a:t>
            </a:r>
            <a:r>
              <a:rPr lang="pt-BR" sz="2200" dirty="0" smtClean="0"/>
              <a:t>:</a:t>
            </a:r>
            <a:endParaRPr lang="pt-BR" sz="2200" dirty="0"/>
          </a:p>
          <a:p>
            <a:pPr marL="400050" lvl="1" indent="0">
              <a:buNone/>
            </a:pPr>
            <a:r>
              <a:rPr lang="pt-BR" sz="2200" b="1" dirty="0"/>
              <a:t>Cláusula XIII -  Do Risco Geral de Trânsito</a:t>
            </a:r>
          </a:p>
          <a:p>
            <a:pPr marL="400050" lvl="1" indent="0" algn="just">
              <a:buNone/>
            </a:pPr>
            <a:r>
              <a:rPr lang="pt-BR" sz="2200" dirty="0"/>
              <a:t>1. </a:t>
            </a:r>
            <a:r>
              <a:rPr lang="pt-BR" sz="2200" b="1" u="sng" dirty="0"/>
              <a:t>A CONCESSIONÁRIA assumirá, integralmente e para todos os efeitos, o risco de trânsito</a:t>
            </a:r>
            <a:r>
              <a:rPr lang="pt-BR" sz="2200" dirty="0"/>
              <a:t> inerente à exploração do SISTEMA RODOVIA DO SOL, neste se incluindo o risco de redução do volume de trânsito, inclusive em decorrência da transferência de trânsito para outras vias. </a:t>
            </a:r>
            <a:endParaRPr lang="pt-BR" sz="2200" b="1" dirty="0"/>
          </a:p>
        </p:txBody>
      </p:sp>
    </p:spTree>
    <p:extLst>
      <p:ext uri="{BB962C8B-B14F-4D97-AF65-F5344CB8AC3E}">
        <p14:creationId xmlns:p14="http://schemas.microsoft.com/office/powerpoint/2010/main" val="793379717"/>
      </p:ext>
    </p:extLst>
  </p:cSld>
  <p:clrMapOvr>
    <a:masterClrMapping/>
  </p:clrMapOvr>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III.   DAS IRREGULARIDADES</a:t>
            </a:r>
            <a:endParaRPr lang="pt-BR" sz="2800" dirty="0">
              <a:solidFill>
                <a:schemeClr val="bg1"/>
              </a:solidFill>
              <a:latin typeface="Arial Black" panose="020B0A04020102020204" pitchFamily="34" charset="0"/>
            </a:endParaRPr>
          </a:p>
        </p:txBody>
      </p:sp>
      <p:sp>
        <p:nvSpPr>
          <p:cNvPr id="2" name="Título 1"/>
          <p:cNvSpPr>
            <a:spLocks noGrp="1"/>
          </p:cNvSpPr>
          <p:nvPr>
            <p:ph type="title"/>
          </p:nvPr>
        </p:nvSpPr>
        <p:spPr>
          <a:xfrm>
            <a:off x="251520" y="1268760"/>
            <a:ext cx="8640960" cy="622062"/>
          </a:xfrm>
        </p:spPr>
        <p:txBody>
          <a:bodyPr>
            <a:noAutofit/>
          </a:bodyPr>
          <a:lstStyle/>
          <a:p>
            <a:pPr marL="457200" indent="-457200" algn="l"/>
            <a:r>
              <a:rPr lang="pt-BR" sz="2400" b="1" dirty="0" smtClean="0"/>
              <a:t>17   </a:t>
            </a:r>
            <a:r>
              <a:rPr lang="pt-BR" sz="2400" b="1" dirty="0"/>
              <a:t>Desequilíbrio econômico-financeiro da Concessão do 	Sistema Rodovia do Sol</a:t>
            </a:r>
            <a:r>
              <a:rPr lang="pt-BR" sz="2400" b="1" dirty="0" smtClean="0"/>
              <a:t>.</a:t>
            </a:r>
            <a:endParaRPr lang="pt-BR" sz="2400" b="1" dirty="0"/>
          </a:p>
        </p:txBody>
      </p:sp>
      <p:sp>
        <p:nvSpPr>
          <p:cNvPr id="4" name="Espaço Reservado para Conteúdo 3"/>
          <p:cNvSpPr>
            <a:spLocks noGrp="1"/>
          </p:cNvSpPr>
          <p:nvPr>
            <p:ph sz="half" idx="2"/>
          </p:nvPr>
        </p:nvSpPr>
        <p:spPr>
          <a:xfrm>
            <a:off x="323528" y="2276872"/>
            <a:ext cx="8579296" cy="4032448"/>
          </a:xfrm>
        </p:spPr>
        <p:txBody>
          <a:bodyPr>
            <a:noAutofit/>
          </a:bodyPr>
          <a:lstStyle/>
          <a:p>
            <a:pPr marL="0" indent="0" algn="just">
              <a:buNone/>
            </a:pPr>
            <a:r>
              <a:rPr lang="pt-BR" sz="2200" b="1" dirty="0"/>
              <a:t>Quanto a clareza do Edital e do Contrato.</a:t>
            </a:r>
          </a:p>
          <a:p>
            <a:r>
              <a:rPr lang="pt-BR" sz="2200" dirty="0"/>
              <a:t>Quanto aos demais riscos, observa-se a seguinte cláusula:</a:t>
            </a:r>
          </a:p>
          <a:p>
            <a:pPr marL="400050" lvl="1" indent="0">
              <a:buNone/>
            </a:pPr>
            <a:endParaRPr lang="pt-BR" sz="2200" i="1" dirty="0"/>
          </a:p>
          <a:p>
            <a:pPr marL="400050" lvl="1" indent="0">
              <a:buNone/>
            </a:pPr>
            <a:r>
              <a:rPr lang="pt-BR" sz="2200" b="1" i="1" dirty="0"/>
              <a:t>Cláusula XII -  Da Assunção de Riscos</a:t>
            </a:r>
          </a:p>
          <a:p>
            <a:pPr marL="400050" lvl="1" indent="0" algn="just">
              <a:buNone/>
            </a:pPr>
            <a:r>
              <a:rPr lang="pt-BR" sz="2200" i="1" dirty="0"/>
              <a:t>A CONCESSIONÁRIA assumirá, em decorrência deste CONTRATO, integral responsabilidade por todos os riscos inerentes à concessão, EXCETO NOS CASOS EM QUE O CONTRÁRIO DELE RESULTE</a:t>
            </a:r>
            <a:r>
              <a:rPr lang="pt-BR" sz="2200" i="1" dirty="0" smtClean="0"/>
              <a:t>.</a:t>
            </a:r>
            <a:endParaRPr lang="pt-BR" sz="2200" i="1" dirty="0"/>
          </a:p>
          <a:p>
            <a:pPr marL="342900" lvl="1" indent="-342900" algn="just">
              <a:buFont typeface="Arial" charset="0"/>
              <a:buChar char="•"/>
            </a:pPr>
            <a:r>
              <a:rPr lang="pt-BR" sz="2200" dirty="0"/>
              <a:t>Percebe-se que redação da cláusula acima não afirma taxativamente que os riscos dos investimentos cabem à concessionária.</a:t>
            </a:r>
            <a:endParaRPr lang="pt-BR" sz="2200" i="1" dirty="0"/>
          </a:p>
        </p:txBody>
      </p:sp>
    </p:spTree>
    <p:extLst>
      <p:ext uri="{BB962C8B-B14F-4D97-AF65-F5344CB8AC3E}">
        <p14:creationId xmlns:p14="http://schemas.microsoft.com/office/powerpoint/2010/main" val="685237564"/>
      </p:ext>
    </p:extLst>
  </p:cSld>
  <p:clrMapOvr>
    <a:masterClrMapping/>
  </p:clrMapOvr>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III.   DAS IRREGULARIDADES</a:t>
            </a:r>
            <a:endParaRPr lang="pt-BR" sz="2800" dirty="0">
              <a:solidFill>
                <a:schemeClr val="bg1"/>
              </a:solidFill>
              <a:latin typeface="Arial Black" panose="020B0A04020102020204" pitchFamily="34" charset="0"/>
            </a:endParaRPr>
          </a:p>
        </p:txBody>
      </p:sp>
      <p:sp>
        <p:nvSpPr>
          <p:cNvPr id="2" name="Título 1"/>
          <p:cNvSpPr>
            <a:spLocks noGrp="1"/>
          </p:cNvSpPr>
          <p:nvPr>
            <p:ph type="title"/>
          </p:nvPr>
        </p:nvSpPr>
        <p:spPr>
          <a:xfrm>
            <a:off x="251520" y="1268760"/>
            <a:ext cx="8640960" cy="622062"/>
          </a:xfrm>
        </p:spPr>
        <p:txBody>
          <a:bodyPr>
            <a:noAutofit/>
          </a:bodyPr>
          <a:lstStyle/>
          <a:p>
            <a:pPr marL="457200" indent="-457200" algn="l"/>
            <a:r>
              <a:rPr lang="pt-BR" sz="2400" b="1" dirty="0" smtClean="0"/>
              <a:t>17   </a:t>
            </a:r>
            <a:r>
              <a:rPr lang="pt-BR" sz="2400" b="1" dirty="0"/>
              <a:t>Desequilíbrio econômico-financeiro da Concessão do 	Sistema Rodovia do Sol</a:t>
            </a:r>
            <a:r>
              <a:rPr lang="pt-BR" sz="2400" b="1" dirty="0" smtClean="0"/>
              <a:t>.</a:t>
            </a:r>
            <a:endParaRPr lang="pt-BR" sz="2400" b="1" dirty="0"/>
          </a:p>
        </p:txBody>
      </p:sp>
      <p:sp>
        <p:nvSpPr>
          <p:cNvPr id="4" name="Espaço Reservado para Conteúdo 3"/>
          <p:cNvSpPr>
            <a:spLocks noGrp="1"/>
          </p:cNvSpPr>
          <p:nvPr>
            <p:ph sz="half" idx="2"/>
          </p:nvPr>
        </p:nvSpPr>
        <p:spPr>
          <a:xfrm>
            <a:off x="323528" y="2276872"/>
            <a:ext cx="8579296" cy="4032448"/>
          </a:xfrm>
        </p:spPr>
        <p:txBody>
          <a:bodyPr>
            <a:noAutofit/>
          </a:bodyPr>
          <a:lstStyle/>
          <a:p>
            <a:pPr marL="0" indent="0" algn="just">
              <a:buNone/>
            </a:pPr>
            <a:r>
              <a:rPr lang="pt-BR" sz="2200" b="1" dirty="0"/>
              <a:t>Quanto a clareza do Edital e do Contrato</a:t>
            </a:r>
            <a:r>
              <a:rPr lang="pt-BR" sz="2200" b="1" dirty="0" smtClean="0"/>
              <a:t>.</a:t>
            </a:r>
          </a:p>
          <a:p>
            <a:pPr marL="0" indent="0" algn="just">
              <a:buNone/>
            </a:pPr>
            <a:endParaRPr lang="pt-BR" sz="2200" b="1" dirty="0"/>
          </a:p>
          <a:p>
            <a:pPr marL="400050" lvl="1" indent="0" algn="just">
              <a:buNone/>
            </a:pPr>
            <a:r>
              <a:rPr lang="pt-BR" sz="2200" b="1" dirty="0"/>
              <a:t>Cláusula LXI - Do Programa de Exploração do Sistema Rodovia do Sol</a:t>
            </a:r>
          </a:p>
          <a:p>
            <a:pPr marL="400050" lvl="1" indent="0">
              <a:buNone/>
            </a:pPr>
            <a:r>
              <a:rPr lang="pt-BR" sz="2200" dirty="0"/>
              <a:t>1. </a:t>
            </a:r>
            <a:r>
              <a:rPr lang="pt-BR" sz="2200" b="1" dirty="0"/>
              <a:t>As obras e serviços a serem executados pela CONCESSIONÁRIA são os especificados no PROGRAMA DE EXPLORAÇÃO DO SISTEMA RODOVIA DO SOL</a:t>
            </a:r>
            <a:r>
              <a:rPr lang="pt-BR" sz="2200" dirty="0"/>
              <a:t>, anexo a este CONTRATO.</a:t>
            </a:r>
          </a:p>
          <a:p>
            <a:pPr marL="400050" lvl="1" indent="0">
              <a:buNone/>
            </a:pPr>
            <a:r>
              <a:rPr lang="pt-BR" sz="2200" dirty="0"/>
              <a:t>2. </a:t>
            </a:r>
            <a:r>
              <a:rPr lang="pt-BR" sz="2200" b="1" dirty="0"/>
              <a:t>Essas obras e serviços devem ser executados</a:t>
            </a:r>
            <a:r>
              <a:rPr lang="pt-BR" sz="2200" dirty="0"/>
              <a:t> nos prazos fixados nos cronogramas constantes do PROGRAMA DE EXPLORAÇÃO DO SISTEMA RODOVIA DO SOL, </a:t>
            </a:r>
            <a:r>
              <a:rPr lang="pt-BR" sz="2200" b="1" dirty="0"/>
              <a:t>de acordo com os projetos básicos e as condições ali estabelecidas</a:t>
            </a:r>
            <a:r>
              <a:rPr lang="pt-BR" sz="2200" dirty="0"/>
              <a:t>. </a:t>
            </a:r>
            <a:r>
              <a:rPr lang="pt-BR" sz="2200" dirty="0" smtClean="0"/>
              <a:t>[...]</a:t>
            </a:r>
            <a:endParaRPr lang="pt-BR" sz="2200" dirty="0"/>
          </a:p>
        </p:txBody>
      </p:sp>
    </p:spTree>
    <p:extLst>
      <p:ext uri="{BB962C8B-B14F-4D97-AF65-F5344CB8AC3E}">
        <p14:creationId xmlns:p14="http://schemas.microsoft.com/office/powerpoint/2010/main" val="39810611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I.   INTRODUÇÃO</a:t>
            </a:r>
            <a:endParaRPr lang="pt-BR" sz="2800" dirty="0">
              <a:solidFill>
                <a:schemeClr val="bg1"/>
              </a:solidFill>
              <a:latin typeface="Arial Black" panose="020B0A04020102020204" pitchFamily="34" charset="0"/>
            </a:endParaRPr>
          </a:p>
        </p:txBody>
      </p:sp>
      <p:sp>
        <p:nvSpPr>
          <p:cNvPr id="2" name="Título 1"/>
          <p:cNvSpPr>
            <a:spLocks noGrp="1"/>
          </p:cNvSpPr>
          <p:nvPr>
            <p:ph type="title"/>
          </p:nvPr>
        </p:nvSpPr>
        <p:spPr>
          <a:xfrm>
            <a:off x="467544" y="790714"/>
            <a:ext cx="8424936" cy="626924"/>
          </a:xfrm>
        </p:spPr>
        <p:txBody>
          <a:bodyPr>
            <a:noAutofit/>
          </a:bodyPr>
          <a:lstStyle/>
          <a:p>
            <a:r>
              <a:rPr lang="pt-BR" sz="2400" b="1" dirty="0"/>
              <a:t>I.4	O Planejamento e a Execução dos Trabalhos de Auditoria</a:t>
            </a:r>
          </a:p>
        </p:txBody>
      </p:sp>
      <p:sp>
        <p:nvSpPr>
          <p:cNvPr id="4" name="Espaço Reservado para Conteúdo 3"/>
          <p:cNvSpPr>
            <a:spLocks noGrp="1"/>
          </p:cNvSpPr>
          <p:nvPr>
            <p:ph sz="half" idx="2"/>
          </p:nvPr>
        </p:nvSpPr>
        <p:spPr>
          <a:xfrm>
            <a:off x="467544" y="1700808"/>
            <a:ext cx="8435280" cy="3921299"/>
          </a:xfrm>
        </p:spPr>
        <p:txBody>
          <a:bodyPr>
            <a:noAutofit/>
          </a:bodyPr>
          <a:lstStyle/>
          <a:p>
            <a:pPr lvl="0" algn="just"/>
            <a:r>
              <a:rPr lang="pt-BR" dirty="0" smtClean="0"/>
              <a:t>Utilizada </a:t>
            </a:r>
            <a:r>
              <a:rPr lang="pt-BR" b="1" dirty="0" smtClean="0"/>
              <a:t>Normas </a:t>
            </a:r>
            <a:r>
              <a:rPr lang="pt-BR" b="1" dirty="0"/>
              <a:t>de Auditoria Governamental aplicáveis ao controle externo brasileiro </a:t>
            </a:r>
            <a:r>
              <a:rPr lang="pt-BR" dirty="0"/>
              <a:t>– </a:t>
            </a:r>
            <a:r>
              <a:rPr lang="pt-BR" dirty="0" smtClean="0"/>
              <a:t>NAG;</a:t>
            </a:r>
          </a:p>
          <a:p>
            <a:pPr lvl="0" algn="just"/>
            <a:endParaRPr lang="pt-BR" dirty="0" smtClean="0"/>
          </a:p>
          <a:p>
            <a:pPr lvl="0" algn="just"/>
            <a:r>
              <a:rPr lang="pt-BR" dirty="0" smtClean="0"/>
              <a:t>Padrões </a:t>
            </a:r>
            <a:r>
              <a:rPr lang="pt-BR" dirty="0"/>
              <a:t>de auditoria de conformidade e </a:t>
            </a:r>
            <a:r>
              <a:rPr lang="pt-BR" dirty="0" smtClean="0"/>
              <a:t>orientações </a:t>
            </a:r>
            <a:r>
              <a:rPr lang="pt-BR" dirty="0"/>
              <a:t>para auditorias de conformidade definidos pelo </a:t>
            </a:r>
            <a:r>
              <a:rPr lang="pt-BR" b="1" dirty="0"/>
              <a:t>Tribunal de Contas da União – TCU</a:t>
            </a:r>
            <a:r>
              <a:rPr lang="pt-BR" dirty="0"/>
              <a:t>;</a:t>
            </a:r>
          </a:p>
          <a:p>
            <a:pPr lvl="0" algn="just"/>
            <a:endParaRPr lang="pt-BR" dirty="0"/>
          </a:p>
          <a:p>
            <a:pPr lvl="0" algn="just"/>
            <a:r>
              <a:rPr lang="pt-BR" dirty="0" smtClean="0"/>
              <a:t>Auditoria executada por </a:t>
            </a:r>
            <a:r>
              <a:rPr lang="pt-BR" b="1" dirty="0" smtClean="0"/>
              <a:t>EQUIPE MULTIDISCIPLINAR </a:t>
            </a:r>
            <a:r>
              <a:rPr lang="pt-BR" dirty="0" smtClean="0"/>
              <a:t>envolvendo </a:t>
            </a:r>
            <a:r>
              <a:rPr lang="pt-BR" dirty="0"/>
              <a:t>bacharéis em Direito, Economia, Contabilidade, Administração, Engenharia e Ciência da Computação. </a:t>
            </a:r>
            <a:r>
              <a:rPr lang="pt-BR" b="1" dirty="0"/>
              <a:t>A maioria com pós-graduação </a:t>
            </a:r>
            <a:r>
              <a:rPr lang="pt-BR" b="1" i="1" dirty="0"/>
              <a:t>lato sensu </a:t>
            </a:r>
            <a:r>
              <a:rPr lang="pt-BR" b="1" dirty="0"/>
              <a:t>e/ou </a:t>
            </a:r>
            <a:r>
              <a:rPr lang="pt-BR" b="1" i="1" dirty="0" err="1"/>
              <a:t>strictu</a:t>
            </a:r>
            <a:r>
              <a:rPr lang="pt-BR" b="1" i="1" dirty="0"/>
              <a:t> </a:t>
            </a:r>
            <a:r>
              <a:rPr lang="pt-BR" b="1" i="1" dirty="0" smtClean="0"/>
              <a:t>sensu</a:t>
            </a:r>
            <a:r>
              <a:rPr lang="pt-BR" b="1" dirty="0"/>
              <a:t>.</a:t>
            </a:r>
          </a:p>
        </p:txBody>
      </p:sp>
    </p:spTree>
    <p:extLst>
      <p:ext uri="{BB962C8B-B14F-4D97-AF65-F5344CB8AC3E}">
        <p14:creationId xmlns:p14="http://schemas.microsoft.com/office/powerpoint/2010/main" val="954494830"/>
      </p:ext>
    </p:extLst>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III.   DAS IRREGULARIDADES</a:t>
            </a:r>
            <a:endParaRPr lang="pt-BR" sz="2800" dirty="0">
              <a:solidFill>
                <a:schemeClr val="bg1"/>
              </a:solidFill>
              <a:latin typeface="Arial Black" panose="020B0A04020102020204" pitchFamily="34" charset="0"/>
            </a:endParaRPr>
          </a:p>
        </p:txBody>
      </p:sp>
      <p:sp>
        <p:nvSpPr>
          <p:cNvPr id="2" name="Título 1"/>
          <p:cNvSpPr>
            <a:spLocks noGrp="1"/>
          </p:cNvSpPr>
          <p:nvPr>
            <p:ph type="title"/>
          </p:nvPr>
        </p:nvSpPr>
        <p:spPr>
          <a:xfrm>
            <a:off x="251520" y="1268760"/>
            <a:ext cx="8640960" cy="622062"/>
          </a:xfrm>
        </p:spPr>
        <p:txBody>
          <a:bodyPr>
            <a:noAutofit/>
          </a:bodyPr>
          <a:lstStyle/>
          <a:p>
            <a:pPr marL="457200" indent="-457200" algn="l"/>
            <a:r>
              <a:rPr lang="pt-BR" sz="2400" b="1" dirty="0" smtClean="0"/>
              <a:t>17   </a:t>
            </a:r>
            <a:r>
              <a:rPr lang="pt-BR" sz="2400" b="1" dirty="0"/>
              <a:t>Desequilíbrio econômico-financeiro da Concessão do 	Sistema Rodovia do Sol</a:t>
            </a:r>
            <a:r>
              <a:rPr lang="pt-BR" sz="2400" b="1" dirty="0" smtClean="0"/>
              <a:t>.</a:t>
            </a:r>
            <a:endParaRPr lang="pt-BR" sz="2400" b="1" dirty="0"/>
          </a:p>
        </p:txBody>
      </p:sp>
      <p:sp>
        <p:nvSpPr>
          <p:cNvPr id="4" name="Espaço Reservado para Conteúdo 3"/>
          <p:cNvSpPr>
            <a:spLocks noGrp="1"/>
          </p:cNvSpPr>
          <p:nvPr>
            <p:ph sz="half" idx="2"/>
          </p:nvPr>
        </p:nvSpPr>
        <p:spPr>
          <a:xfrm>
            <a:off x="323528" y="2276872"/>
            <a:ext cx="8579296" cy="4032448"/>
          </a:xfrm>
        </p:spPr>
        <p:txBody>
          <a:bodyPr>
            <a:noAutofit/>
          </a:bodyPr>
          <a:lstStyle/>
          <a:p>
            <a:pPr marL="400050" lvl="1" indent="0" algn="just">
              <a:buNone/>
            </a:pPr>
            <a:r>
              <a:rPr lang="pt-BR" sz="2200" b="1" dirty="0"/>
              <a:t>Cláusula LXI - Do Programa de Exploração do Sistema Rodovia do Sol</a:t>
            </a:r>
          </a:p>
          <a:p>
            <a:pPr marL="400050" lvl="1" indent="0" algn="just">
              <a:buNone/>
            </a:pPr>
            <a:r>
              <a:rPr lang="pt-BR" sz="2200" dirty="0"/>
              <a:t>[...]</a:t>
            </a:r>
          </a:p>
          <a:p>
            <a:pPr marL="400050" lvl="1" indent="0" algn="just">
              <a:buNone/>
            </a:pPr>
            <a:r>
              <a:rPr lang="pt-BR" sz="2200" dirty="0"/>
              <a:t>5. </a:t>
            </a:r>
            <a:r>
              <a:rPr lang="pt-BR" sz="2200" b="1" u="sng" dirty="0"/>
              <a:t>Qualquer modificação nos encargos estabelecidos no PROGRAMA DE EXPLORAÇÃO DO SISTEMA RODOVIA DO SOL deverá ser previamente solicitada pela CONCESSIONÁRIA</a:t>
            </a:r>
            <a:r>
              <a:rPr lang="pt-BR" sz="2200" dirty="0"/>
              <a:t> </a:t>
            </a:r>
            <a:r>
              <a:rPr lang="pt-BR" sz="2200" dirty="0" smtClean="0"/>
              <a:t>[...]</a:t>
            </a:r>
          </a:p>
          <a:p>
            <a:pPr marL="400050" lvl="1" indent="0" algn="just">
              <a:buNone/>
            </a:pPr>
            <a:r>
              <a:rPr lang="pt-BR" sz="2200" dirty="0" smtClean="0"/>
              <a:t>[...] 7</a:t>
            </a:r>
            <a:r>
              <a:rPr lang="pt-BR" sz="2200" dirty="0"/>
              <a:t>. </a:t>
            </a:r>
            <a:r>
              <a:rPr lang="pt-BR" sz="2200" b="1" dirty="0"/>
              <a:t>Caso as modificações aludidas nos itens anteriores importem em acréscimo de custos nos encargos da CONCESSIONÁRIA, a solicitação deverá ser acompanhada de “Relatório Técnico” com a demonstração dos correspondentes impactos</a:t>
            </a:r>
            <a:r>
              <a:rPr lang="pt-BR" sz="2200" dirty="0"/>
              <a:t>, na forma prevista neste CONTRATO. </a:t>
            </a:r>
            <a:endParaRPr lang="pt-BR" sz="2200" b="1" dirty="0"/>
          </a:p>
        </p:txBody>
      </p:sp>
    </p:spTree>
    <p:extLst>
      <p:ext uri="{BB962C8B-B14F-4D97-AF65-F5344CB8AC3E}">
        <p14:creationId xmlns:p14="http://schemas.microsoft.com/office/powerpoint/2010/main" val="2883194803"/>
      </p:ext>
    </p:extLst>
  </p:cSld>
  <p:clrMapOvr>
    <a:masterClrMapping/>
  </p:clrMapOvr>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III.   DAS IRREGULARIDADES</a:t>
            </a:r>
            <a:endParaRPr lang="pt-BR" sz="2800" dirty="0">
              <a:solidFill>
                <a:schemeClr val="bg1"/>
              </a:solidFill>
              <a:latin typeface="Arial Black" panose="020B0A04020102020204" pitchFamily="34" charset="0"/>
            </a:endParaRPr>
          </a:p>
        </p:txBody>
      </p:sp>
      <p:sp>
        <p:nvSpPr>
          <p:cNvPr id="2" name="Título 1"/>
          <p:cNvSpPr>
            <a:spLocks noGrp="1"/>
          </p:cNvSpPr>
          <p:nvPr>
            <p:ph type="title"/>
          </p:nvPr>
        </p:nvSpPr>
        <p:spPr>
          <a:xfrm>
            <a:off x="251520" y="1268760"/>
            <a:ext cx="8640960" cy="622062"/>
          </a:xfrm>
        </p:spPr>
        <p:txBody>
          <a:bodyPr>
            <a:noAutofit/>
          </a:bodyPr>
          <a:lstStyle/>
          <a:p>
            <a:pPr marL="457200" indent="-457200" algn="l"/>
            <a:r>
              <a:rPr lang="pt-BR" sz="2400" b="1" dirty="0" smtClean="0"/>
              <a:t>17   </a:t>
            </a:r>
            <a:r>
              <a:rPr lang="pt-BR" sz="2400" b="1" dirty="0"/>
              <a:t>Desequilíbrio econômico-financeiro da Concessão do 	Sistema Rodovia do Sol</a:t>
            </a:r>
            <a:r>
              <a:rPr lang="pt-BR" sz="2400" b="1" dirty="0" smtClean="0"/>
              <a:t>.</a:t>
            </a:r>
            <a:endParaRPr lang="pt-BR" sz="2400" b="1" dirty="0"/>
          </a:p>
        </p:txBody>
      </p:sp>
      <p:sp>
        <p:nvSpPr>
          <p:cNvPr id="4" name="Espaço Reservado para Conteúdo 3"/>
          <p:cNvSpPr>
            <a:spLocks noGrp="1"/>
          </p:cNvSpPr>
          <p:nvPr>
            <p:ph sz="half" idx="2"/>
          </p:nvPr>
        </p:nvSpPr>
        <p:spPr>
          <a:xfrm>
            <a:off x="323528" y="2276872"/>
            <a:ext cx="8579296" cy="4032448"/>
          </a:xfrm>
        </p:spPr>
        <p:txBody>
          <a:bodyPr>
            <a:noAutofit/>
          </a:bodyPr>
          <a:lstStyle/>
          <a:p>
            <a:pPr marL="0" indent="0" algn="just">
              <a:buNone/>
            </a:pPr>
            <a:r>
              <a:rPr lang="pt-BR" sz="2200" b="1" dirty="0"/>
              <a:t>Quanto a clareza do Edital e do Contrato.</a:t>
            </a:r>
          </a:p>
          <a:p>
            <a:pPr marL="0" indent="0" algn="just">
              <a:buNone/>
            </a:pPr>
            <a:endParaRPr lang="pt-BR" sz="2200" b="1" dirty="0"/>
          </a:p>
          <a:p>
            <a:pPr algn="just"/>
            <a:r>
              <a:rPr lang="pt-BR" sz="2200" dirty="0"/>
              <a:t>O </a:t>
            </a:r>
            <a:r>
              <a:rPr lang="pt-BR" sz="2200" b="1" dirty="0"/>
              <a:t>item 5 da Cláusula LXI </a:t>
            </a:r>
            <a:r>
              <a:rPr lang="pt-BR" sz="2200" dirty="0"/>
              <a:t>é claro: </a:t>
            </a:r>
          </a:p>
          <a:p>
            <a:pPr marL="0" indent="0" algn="just">
              <a:buNone/>
            </a:pPr>
            <a:r>
              <a:rPr lang="pt-BR" sz="2200" u="sng" dirty="0"/>
              <a:t>“qualquer modificação nos encargos estabelecidos no plano de investimentos poderá ser solicitado pela concessionária</a:t>
            </a:r>
            <a:r>
              <a:rPr lang="pt-BR" sz="2200" i="1" dirty="0"/>
              <a:t>. </a:t>
            </a:r>
          </a:p>
        </p:txBody>
      </p:sp>
    </p:spTree>
    <p:extLst>
      <p:ext uri="{BB962C8B-B14F-4D97-AF65-F5344CB8AC3E}">
        <p14:creationId xmlns:p14="http://schemas.microsoft.com/office/powerpoint/2010/main" val="1022559878"/>
      </p:ext>
    </p:extLst>
  </p:cSld>
  <p:clrMapOvr>
    <a:masterClrMapping/>
  </p:clrMapOvr>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III.   DAS IRREGULARIDADES</a:t>
            </a:r>
            <a:endParaRPr lang="pt-BR" sz="2800" dirty="0">
              <a:solidFill>
                <a:schemeClr val="bg1"/>
              </a:solidFill>
              <a:latin typeface="Arial Black" panose="020B0A04020102020204" pitchFamily="34" charset="0"/>
            </a:endParaRPr>
          </a:p>
        </p:txBody>
      </p:sp>
      <p:sp>
        <p:nvSpPr>
          <p:cNvPr id="2" name="Título 1"/>
          <p:cNvSpPr>
            <a:spLocks noGrp="1"/>
          </p:cNvSpPr>
          <p:nvPr>
            <p:ph type="title"/>
          </p:nvPr>
        </p:nvSpPr>
        <p:spPr>
          <a:xfrm>
            <a:off x="251520" y="1268760"/>
            <a:ext cx="8640960" cy="622062"/>
          </a:xfrm>
        </p:spPr>
        <p:txBody>
          <a:bodyPr>
            <a:noAutofit/>
          </a:bodyPr>
          <a:lstStyle/>
          <a:p>
            <a:pPr marL="457200" indent="-457200" algn="l"/>
            <a:r>
              <a:rPr lang="pt-BR" sz="2400" b="1" dirty="0" smtClean="0"/>
              <a:t>17   </a:t>
            </a:r>
            <a:r>
              <a:rPr lang="pt-BR" sz="2400" b="1" dirty="0"/>
              <a:t>Desequilíbrio econômico-financeiro da Concessão do 	Sistema Rodovia do Sol</a:t>
            </a:r>
            <a:r>
              <a:rPr lang="pt-BR" sz="2400" b="1" dirty="0" smtClean="0"/>
              <a:t>.</a:t>
            </a:r>
            <a:endParaRPr lang="pt-BR" sz="2400" b="1" dirty="0"/>
          </a:p>
        </p:txBody>
      </p:sp>
      <p:sp>
        <p:nvSpPr>
          <p:cNvPr id="4" name="Espaço Reservado para Conteúdo 3"/>
          <p:cNvSpPr>
            <a:spLocks noGrp="1"/>
          </p:cNvSpPr>
          <p:nvPr>
            <p:ph sz="half" idx="2"/>
          </p:nvPr>
        </p:nvSpPr>
        <p:spPr>
          <a:xfrm>
            <a:off x="323528" y="2276872"/>
            <a:ext cx="8579296" cy="4032448"/>
          </a:xfrm>
        </p:spPr>
        <p:txBody>
          <a:bodyPr>
            <a:noAutofit/>
          </a:bodyPr>
          <a:lstStyle/>
          <a:p>
            <a:pPr marL="0" indent="0" algn="just">
              <a:buNone/>
            </a:pPr>
            <a:r>
              <a:rPr lang="pt-BR" sz="2200" b="1" dirty="0"/>
              <a:t>Quanto a clareza do Edital e do Contrato.</a:t>
            </a:r>
          </a:p>
          <a:p>
            <a:pPr marL="0" indent="0" algn="just">
              <a:buNone/>
            </a:pPr>
            <a:endParaRPr lang="pt-BR" sz="2200" b="1" dirty="0"/>
          </a:p>
          <a:p>
            <a:pPr algn="just"/>
            <a:r>
              <a:rPr lang="pt-BR" sz="2200" dirty="0"/>
              <a:t>Portanto, não era apenas a Administração que podia solicitar alteração no objeto; </a:t>
            </a:r>
          </a:p>
          <a:p>
            <a:pPr algn="just"/>
            <a:endParaRPr lang="pt-BR" sz="2200" dirty="0"/>
          </a:p>
          <a:p>
            <a:pPr algn="just"/>
            <a:r>
              <a:rPr lang="pt-BR" sz="2200" dirty="0"/>
              <a:t>Tal situação foi disponibilizada à concessionária, que inclusive tinha a faculdade de </a:t>
            </a:r>
            <a:r>
              <a:rPr lang="pt-BR" sz="2200" b="1" dirty="0"/>
              <a:t>apresentar planilha de novos custos para fins de efeitos de reequilíbrio econômico financeiro, </a:t>
            </a:r>
            <a:r>
              <a:rPr lang="pt-BR" sz="2200" dirty="0"/>
              <a:t>conforme </a:t>
            </a:r>
            <a:r>
              <a:rPr lang="pt-BR" sz="2200" b="1" dirty="0"/>
              <a:t>ITEM 7 DA CLÁUSULA LXI</a:t>
            </a:r>
            <a:r>
              <a:rPr lang="pt-BR" sz="2200" dirty="0"/>
              <a:t>, o que prova que o </a:t>
            </a:r>
            <a:r>
              <a:rPr lang="pt-BR" sz="2200" b="1" dirty="0"/>
              <a:t>risco do investimento </a:t>
            </a:r>
            <a:r>
              <a:rPr lang="pt-BR" sz="2200" dirty="0"/>
              <a:t>não lhe cabia.</a:t>
            </a:r>
          </a:p>
        </p:txBody>
      </p:sp>
    </p:spTree>
    <p:extLst>
      <p:ext uri="{BB962C8B-B14F-4D97-AF65-F5344CB8AC3E}">
        <p14:creationId xmlns:p14="http://schemas.microsoft.com/office/powerpoint/2010/main" val="1688622117"/>
      </p:ext>
    </p:extLst>
  </p:cSld>
  <p:clrMapOvr>
    <a:masterClrMapping/>
  </p:clrMapOvr>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III.   DAS IRREGULARIDADES</a:t>
            </a:r>
            <a:endParaRPr lang="pt-BR" sz="2800" dirty="0">
              <a:solidFill>
                <a:schemeClr val="bg1"/>
              </a:solidFill>
              <a:latin typeface="Arial Black" panose="020B0A04020102020204" pitchFamily="34" charset="0"/>
            </a:endParaRPr>
          </a:p>
        </p:txBody>
      </p:sp>
      <p:sp>
        <p:nvSpPr>
          <p:cNvPr id="2" name="Título 1"/>
          <p:cNvSpPr>
            <a:spLocks noGrp="1"/>
          </p:cNvSpPr>
          <p:nvPr>
            <p:ph type="title"/>
          </p:nvPr>
        </p:nvSpPr>
        <p:spPr>
          <a:xfrm>
            <a:off x="251520" y="1268760"/>
            <a:ext cx="8640960" cy="622062"/>
          </a:xfrm>
        </p:spPr>
        <p:txBody>
          <a:bodyPr>
            <a:noAutofit/>
          </a:bodyPr>
          <a:lstStyle/>
          <a:p>
            <a:pPr marL="457200" indent="-457200" algn="l"/>
            <a:r>
              <a:rPr lang="pt-BR" sz="2400" b="1" dirty="0" smtClean="0"/>
              <a:t>17   </a:t>
            </a:r>
            <a:r>
              <a:rPr lang="pt-BR" sz="2400" b="1" dirty="0"/>
              <a:t>Desequilíbrio econômico-financeiro da Concessão do 	Sistema Rodovia do Sol</a:t>
            </a:r>
            <a:r>
              <a:rPr lang="pt-BR" sz="2400" b="1" dirty="0" smtClean="0"/>
              <a:t>.</a:t>
            </a:r>
            <a:endParaRPr lang="pt-BR" sz="2400" b="1" dirty="0"/>
          </a:p>
        </p:txBody>
      </p:sp>
      <p:sp>
        <p:nvSpPr>
          <p:cNvPr id="4" name="Espaço Reservado para Conteúdo 3"/>
          <p:cNvSpPr>
            <a:spLocks noGrp="1"/>
          </p:cNvSpPr>
          <p:nvPr>
            <p:ph sz="half" idx="2"/>
          </p:nvPr>
        </p:nvSpPr>
        <p:spPr>
          <a:xfrm>
            <a:off x="323528" y="2276872"/>
            <a:ext cx="8579296" cy="4032448"/>
          </a:xfrm>
        </p:spPr>
        <p:txBody>
          <a:bodyPr>
            <a:noAutofit/>
          </a:bodyPr>
          <a:lstStyle/>
          <a:p>
            <a:pPr marL="0" indent="0" algn="just">
              <a:buNone/>
            </a:pPr>
            <a:r>
              <a:rPr lang="pt-BR" sz="2200" b="1" dirty="0"/>
              <a:t>Quanto a clareza do Edital e do Contrato.</a:t>
            </a:r>
          </a:p>
          <a:p>
            <a:pPr marL="0" indent="0" algn="just">
              <a:buNone/>
            </a:pPr>
            <a:endParaRPr lang="pt-BR" sz="2200" b="1" dirty="0"/>
          </a:p>
          <a:p>
            <a:pPr algn="just"/>
            <a:r>
              <a:rPr lang="pt-BR" sz="2200" dirty="0"/>
              <a:t>A concessionária constantemente afirma que o </a:t>
            </a:r>
            <a:r>
              <a:rPr lang="pt-BR" sz="2200" b="1" dirty="0"/>
              <a:t>risco do investimento era integralmente dela</a:t>
            </a:r>
            <a:r>
              <a:rPr lang="pt-BR" sz="2200" dirty="0"/>
              <a:t>, mas, em sua defesa afirmou qualquer mudança nos encargos, </a:t>
            </a:r>
            <a:r>
              <a:rPr lang="pt-BR" sz="2200" u="sng" dirty="0"/>
              <a:t>independente da origem, ainda que</a:t>
            </a:r>
            <a:r>
              <a:rPr lang="pt-BR" sz="2200" dirty="0"/>
              <a:t> se solicitada pela Administração ou pela concessionária, conferiria à </a:t>
            </a:r>
            <a:r>
              <a:rPr lang="pt-BR" sz="2200" dirty="0" err="1"/>
              <a:t>Rodosol</a:t>
            </a:r>
            <a:r>
              <a:rPr lang="pt-BR" sz="2200" dirty="0"/>
              <a:t> (como de fato vem conferindo-lhe) o direito ao reequilíbrio. (</a:t>
            </a:r>
            <a:r>
              <a:rPr lang="pt-BR" sz="2200" dirty="0" smtClean="0"/>
              <a:t>fls. 25.923-26.004 </a:t>
            </a:r>
            <a:r>
              <a:rPr lang="pt-BR" sz="2200" dirty="0"/>
              <a:t>–</a:t>
            </a:r>
            <a:r>
              <a:rPr lang="pt-BR" sz="2200" dirty="0" smtClean="0"/>
              <a:t>vol. </a:t>
            </a:r>
            <a:r>
              <a:rPr lang="pt-BR" sz="2200" dirty="0"/>
              <a:t>CXVII)</a:t>
            </a:r>
          </a:p>
        </p:txBody>
      </p:sp>
    </p:spTree>
    <p:extLst>
      <p:ext uri="{BB962C8B-B14F-4D97-AF65-F5344CB8AC3E}">
        <p14:creationId xmlns:p14="http://schemas.microsoft.com/office/powerpoint/2010/main" val="3886621225"/>
      </p:ext>
    </p:extLst>
  </p:cSld>
  <p:clrMapOvr>
    <a:masterClrMapping/>
  </p:clrMapOvr>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III.   DAS IRREGULARIDADES</a:t>
            </a:r>
            <a:endParaRPr lang="pt-BR" sz="2800" dirty="0">
              <a:solidFill>
                <a:schemeClr val="bg1"/>
              </a:solidFill>
              <a:latin typeface="Arial Black" panose="020B0A04020102020204" pitchFamily="34" charset="0"/>
            </a:endParaRPr>
          </a:p>
        </p:txBody>
      </p:sp>
      <p:sp>
        <p:nvSpPr>
          <p:cNvPr id="2" name="Título 1"/>
          <p:cNvSpPr>
            <a:spLocks noGrp="1"/>
          </p:cNvSpPr>
          <p:nvPr>
            <p:ph type="title"/>
          </p:nvPr>
        </p:nvSpPr>
        <p:spPr>
          <a:xfrm>
            <a:off x="251520" y="1268760"/>
            <a:ext cx="8640960" cy="622062"/>
          </a:xfrm>
        </p:spPr>
        <p:txBody>
          <a:bodyPr>
            <a:noAutofit/>
          </a:bodyPr>
          <a:lstStyle/>
          <a:p>
            <a:pPr marL="457200" indent="-457200" algn="l"/>
            <a:r>
              <a:rPr lang="pt-BR" sz="2400" b="1" dirty="0" smtClean="0"/>
              <a:t>17   </a:t>
            </a:r>
            <a:r>
              <a:rPr lang="pt-BR" sz="2400" b="1" dirty="0"/>
              <a:t>Desequilíbrio econômico-financeiro da Concessão do 	Sistema Rodovia do Sol</a:t>
            </a:r>
            <a:r>
              <a:rPr lang="pt-BR" sz="2400" b="1" dirty="0" smtClean="0"/>
              <a:t>.</a:t>
            </a:r>
            <a:endParaRPr lang="pt-BR" sz="2400" b="1" dirty="0"/>
          </a:p>
        </p:txBody>
      </p:sp>
      <p:sp>
        <p:nvSpPr>
          <p:cNvPr id="4" name="Espaço Reservado para Conteúdo 3"/>
          <p:cNvSpPr>
            <a:spLocks noGrp="1"/>
          </p:cNvSpPr>
          <p:nvPr>
            <p:ph sz="half" idx="2"/>
          </p:nvPr>
        </p:nvSpPr>
        <p:spPr>
          <a:xfrm>
            <a:off x="323528" y="2276872"/>
            <a:ext cx="8579296" cy="4032448"/>
          </a:xfrm>
        </p:spPr>
        <p:txBody>
          <a:bodyPr>
            <a:noAutofit/>
          </a:bodyPr>
          <a:lstStyle/>
          <a:p>
            <a:pPr marL="0" indent="0" algn="just">
              <a:buNone/>
            </a:pPr>
            <a:r>
              <a:rPr lang="pt-BR" sz="2200" b="1" dirty="0"/>
              <a:t>Quanto a clareza do Edital e do Contrato.</a:t>
            </a:r>
          </a:p>
          <a:p>
            <a:r>
              <a:rPr lang="pt-BR" sz="2200" dirty="0" smtClean="0"/>
              <a:t>Ora</a:t>
            </a:r>
            <a:r>
              <a:rPr lang="pt-BR" sz="2200" dirty="0"/>
              <a:t>, se o risco fosse integralmente da Concessionária, como ela alega, apenas nos casos em que a Administração requeresse alterações no plano de investimentos poderia a </a:t>
            </a:r>
            <a:r>
              <a:rPr lang="pt-BR" sz="2200" dirty="0" err="1"/>
              <a:t>Rodosol</a:t>
            </a:r>
            <a:r>
              <a:rPr lang="pt-BR" sz="2200" dirty="0"/>
              <a:t> ter direito ao reequilíbrio;</a:t>
            </a:r>
          </a:p>
          <a:p>
            <a:endParaRPr lang="pt-BR" sz="2200" dirty="0"/>
          </a:p>
          <a:p>
            <a:r>
              <a:rPr lang="pt-BR" sz="2200" dirty="0"/>
              <a:t> A própria Concessionária Rodovia do Sol S.A afirma e reconhece que o contrato lhe confere o direito de alterar os investimentos e requerer o reequilíbrio, </a:t>
            </a:r>
            <a:r>
              <a:rPr lang="pt-BR" sz="2200" b="1" dirty="0"/>
              <a:t>evidencia-se, sem sombra de dúvidas, que a assunção de riscos não é integral por parte da empresa </a:t>
            </a:r>
            <a:r>
              <a:rPr lang="pt-BR" sz="2200" b="1" dirty="0" err="1"/>
              <a:t>Rodosol</a:t>
            </a:r>
            <a:r>
              <a:rPr lang="pt-BR" sz="2200" dirty="0"/>
              <a:t>.</a:t>
            </a:r>
            <a:endParaRPr lang="pt-BR" sz="2200" b="1" dirty="0"/>
          </a:p>
        </p:txBody>
      </p:sp>
    </p:spTree>
    <p:extLst>
      <p:ext uri="{BB962C8B-B14F-4D97-AF65-F5344CB8AC3E}">
        <p14:creationId xmlns:p14="http://schemas.microsoft.com/office/powerpoint/2010/main" val="2887014489"/>
      </p:ext>
    </p:extLst>
  </p:cSld>
  <p:clrMapOvr>
    <a:masterClrMapping/>
  </p:clrMapOvr>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III.   DAS IRREGULARIDADES</a:t>
            </a:r>
            <a:endParaRPr lang="pt-BR" sz="2800" dirty="0">
              <a:solidFill>
                <a:schemeClr val="bg1"/>
              </a:solidFill>
              <a:latin typeface="Arial Black" panose="020B0A04020102020204" pitchFamily="34" charset="0"/>
            </a:endParaRPr>
          </a:p>
        </p:txBody>
      </p:sp>
      <p:sp>
        <p:nvSpPr>
          <p:cNvPr id="2" name="Título 1"/>
          <p:cNvSpPr>
            <a:spLocks noGrp="1"/>
          </p:cNvSpPr>
          <p:nvPr>
            <p:ph type="title"/>
          </p:nvPr>
        </p:nvSpPr>
        <p:spPr>
          <a:xfrm>
            <a:off x="251520" y="1268760"/>
            <a:ext cx="8640960" cy="622062"/>
          </a:xfrm>
        </p:spPr>
        <p:txBody>
          <a:bodyPr>
            <a:noAutofit/>
          </a:bodyPr>
          <a:lstStyle/>
          <a:p>
            <a:pPr marL="457200" indent="-457200" algn="l"/>
            <a:r>
              <a:rPr lang="pt-BR" sz="2400" b="1" dirty="0" smtClean="0"/>
              <a:t>17   </a:t>
            </a:r>
            <a:r>
              <a:rPr lang="pt-BR" sz="2400" b="1" dirty="0"/>
              <a:t>Desequilíbrio econômico-financeiro da Concessão do 	Sistema Rodovia do Sol</a:t>
            </a:r>
            <a:r>
              <a:rPr lang="pt-BR" sz="2400" b="1" dirty="0" smtClean="0"/>
              <a:t>.</a:t>
            </a:r>
            <a:endParaRPr lang="pt-BR" sz="2400" b="1" dirty="0"/>
          </a:p>
        </p:txBody>
      </p:sp>
      <p:sp>
        <p:nvSpPr>
          <p:cNvPr id="4" name="Espaço Reservado para Conteúdo 3"/>
          <p:cNvSpPr>
            <a:spLocks noGrp="1"/>
          </p:cNvSpPr>
          <p:nvPr>
            <p:ph sz="half" idx="2"/>
          </p:nvPr>
        </p:nvSpPr>
        <p:spPr>
          <a:xfrm>
            <a:off x="323528" y="2276872"/>
            <a:ext cx="8579296" cy="4032448"/>
          </a:xfrm>
        </p:spPr>
        <p:txBody>
          <a:bodyPr>
            <a:noAutofit/>
          </a:bodyPr>
          <a:lstStyle/>
          <a:p>
            <a:pPr marL="0" indent="0" algn="just">
              <a:buNone/>
            </a:pPr>
            <a:r>
              <a:rPr lang="pt-BR" sz="2200" b="1" dirty="0"/>
              <a:t>Quanto a clareza do Edital e do Contrato.</a:t>
            </a:r>
          </a:p>
          <a:p>
            <a:pPr algn="just"/>
            <a:r>
              <a:rPr lang="pt-BR" sz="2200" dirty="0" smtClean="0"/>
              <a:t>Ainda </a:t>
            </a:r>
            <a:r>
              <a:rPr lang="pt-BR" sz="2200" dirty="0"/>
              <a:t>na Cláusula LXI, itens 1 e 2, estabelece que as obras deveriam seguir os projetos básicos e as condições do plano de investimentos, enquanto a Cláusula LXV, item 5, “b”, indica que o </a:t>
            </a:r>
            <a:r>
              <a:rPr lang="pt-BR" sz="2200" b="1" dirty="0"/>
              <a:t>controle das obras seria por </a:t>
            </a:r>
            <a:r>
              <a:rPr lang="pt-BR" sz="2200" b="1" u="sng" dirty="0"/>
              <a:t>medição</a:t>
            </a:r>
            <a:r>
              <a:rPr lang="pt-BR" sz="2200" dirty="0"/>
              <a:t> com ênfase na </a:t>
            </a:r>
            <a:r>
              <a:rPr lang="pt-BR" sz="2200" b="1" dirty="0"/>
              <a:t>observância dos </a:t>
            </a:r>
            <a:r>
              <a:rPr lang="pt-BR" sz="2200" b="1" u="sng" dirty="0"/>
              <a:t>quantitativos</a:t>
            </a:r>
            <a:r>
              <a:rPr lang="pt-BR" sz="2200" dirty="0"/>
              <a:t>;</a:t>
            </a:r>
          </a:p>
          <a:p>
            <a:pPr marL="0" indent="0" algn="just">
              <a:buNone/>
            </a:pPr>
            <a:endParaRPr lang="pt-BR" sz="2200" dirty="0"/>
          </a:p>
          <a:p>
            <a:pPr algn="just"/>
            <a:r>
              <a:rPr lang="pt-BR" sz="2200" dirty="0"/>
              <a:t>Se realmente houvesse risco integral da concessionária a Administração jamais poderia efetuar medições e cobrar a realização dos quantitativos executados porque os investimentos seriam meros parâmetros</a:t>
            </a:r>
          </a:p>
        </p:txBody>
      </p:sp>
    </p:spTree>
    <p:extLst>
      <p:ext uri="{BB962C8B-B14F-4D97-AF65-F5344CB8AC3E}">
        <p14:creationId xmlns:p14="http://schemas.microsoft.com/office/powerpoint/2010/main" val="2696362085"/>
      </p:ext>
    </p:extLst>
  </p:cSld>
  <p:clrMapOvr>
    <a:masterClrMapping/>
  </p:clrMapOvr>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pt-BR" sz="2800" dirty="0">
              <a:solidFill>
                <a:schemeClr val="bg1"/>
              </a:solidFill>
              <a:latin typeface="Arial Black" panose="020B0A04020102020204" pitchFamily="34" charset="0"/>
            </a:endParaRPr>
          </a:p>
        </p:txBody>
      </p:sp>
      <p:sp>
        <p:nvSpPr>
          <p:cNvPr id="4" name="Espaço Reservado para Conteúdo 3"/>
          <p:cNvSpPr>
            <a:spLocks noGrp="1"/>
          </p:cNvSpPr>
          <p:nvPr>
            <p:ph sz="half" idx="2"/>
          </p:nvPr>
        </p:nvSpPr>
        <p:spPr>
          <a:xfrm>
            <a:off x="457200" y="1412776"/>
            <a:ext cx="8435280" cy="4713387"/>
          </a:xfrm>
        </p:spPr>
        <p:txBody>
          <a:bodyPr>
            <a:normAutofit/>
          </a:bodyPr>
          <a:lstStyle/>
          <a:p>
            <a:pPr marL="0" indent="0" algn="ctr">
              <a:lnSpc>
                <a:spcPct val="150000"/>
              </a:lnSpc>
              <a:buNone/>
            </a:pPr>
            <a:endParaRPr lang="pt-BR" sz="4800" b="1" dirty="0" smtClean="0">
              <a:solidFill>
                <a:schemeClr val="accent6">
                  <a:lumMod val="50000"/>
                </a:schemeClr>
              </a:solidFill>
              <a:latin typeface="+mj-lt"/>
              <a:cs typeface="Aharoni" panose="02010803020104030203" pitchFamily="2" charset="-79"/>
            </a:endParaRPr>
          </a:p>
          <a:p>
            <a:pPr marL="0" indent="0" algn="ctr">
              <a:lnSpc>
                <a:spcPct val="150000"/>
              </a:lnSpc>
              <a:buNone/>
            </a:pPr>
            <a:r>
              <a:rPr lang="pt-BR" sz="4800" b="1" dirty="0" smtClean="0">
                <a:solidFill>
                  <a:schemeClr val="accent6">
                    <a:lumMod val="50000"/>
                  </a:schemeClr>
                </a:solidFill>
                <a:latin typeface="+mj-lt"/>
                <a:cs typeface="Aharoni" panose="02010803020104030203" pitchFamily="2" charset="-79"/>
              </a:rPr>
              <a:t>FIM DA PARTE III</a:t>
            </a:r>
          </a:p>
        </p:txBody>
      </p:sp>
    </p:spTree>
    <p:extLst>
      <p:ext uri="{BB962C8B-B14F-4D97-AF65-F5344CB8AC3E}">
        <p14:creationId xmlns:p14="http://schemas.microsoft.com/office/powerpoint/2010/main" val="3932117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circle(in)">
                                      <p:cBhvr>
                                        <p:cTn id="7" dur="2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b="1" cap="small" dirty="0" smtClean="0">
                <a:solidFill>
                  <a:schemeClr val="accent1">
                    <a:lumMod val="50000"/>
                  </a:schemeClr>
                </a:solidFill>
                <a:effectLst>
                  <a:outerShdw blurRad="38100" dist="38100" dir="2700000" algn="tl">
                    <a:srgbClr val="000000">
                      <a:alpha val="43137"/>
                    </a:srgbClr>
                  </a:outerShdw>
                </a:effectLst>
                <a:latin typeface="Calibri" charset="0"/>
                <a:cs typeface="Arial" charset="0"/>
              </a:rPr>
              <a:t>RELEMBRANDO AS IDÉIAS-FORÇA</a:t>
            </a:r>
            <a:endParaRPr lang="pt-BR" sz="28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4" name="Espaço Reservado para Conteúdo 3"/>
          <p:cNvSpPr>
            <a:spLocks noGrp="1"/>
          </p:cNvSpPr>
          <p:nvPr>
            <p:ph sz="half" idx="2"/>
          </p:nvPr>
        </p:nvSpPr>
        <p:spPr>
          <a:xfrm>
            <a:off x="467544" y="980728"/>
            <a:ext cx="8435280" cy="4713387"/>
          </a:xfrm>
        </p:spPr>
        <p:txBody>
          <a:bodyPr>
            <a:noAutofit/>
          </a:bodyPr>
          <a:lstStyle/>
          <a:p>
            <a:pPr marL="914400" lvl="1" indent="-514350">
              <a:lnSpc>
                <a:spcPct val="150000"/>
              </a:lnSpc>
              <a:spcBef>
                <a:spcPts val="0"/>
              </a:spcBef>
              <a:buAutoNum type="arabicPeriod"/>
            </a:pPr>
            <a:r>
              <a:rPr lang="pt-BR" sz="2800" b="1" dirty="0" smtClean="0">
                <a:solidFill>
                  <a:schemeClr val="accent6">
                    <a:lumMod val="50000"/>
                  </a:schemeClr>
                </a:solidFill>
                <a:effectLst>
                  <a:outerShdw blurRad="38100" dist="38100" dir="2700000" algn="tl">
                    <a:srgbClr val="000000">
                      <a:alpha val="43137"/>
                    </a:srgbClr>
                  </a:outerShdw>
                </a:effectLst>
                <a:latin typeface="+mj-lt"/>
              </a:rPr>
              <a:t>O PLANEJAMENTO DA AUDITORIA;  </a:t>
            </a:r>
          </a:p>
          <a:p>
            <a:pPr marL="914400" lvl="1" indent="-514350">
              <a:lnSpc>
                <a:spcPct val="150000"/>
              </a:lnSpc>
              <a:spcBef>
                <a:spcPts val="0"/>
              </a:spcBef>
              <a:buAutoNum type="arabicPeriod"/>
            </a:pPr>
            <a:r>
              <a:rPr lang="pt-BR" sz="2800" b="1" dirty="0" smtClean="0">
                <a:solidFill>
                  <a:schemeClr val="accent6">
                    <a:lumMod val="50000"/>
                  </a:schemeClr>
                </a:solidFill>
                <a:effectLst>
                  <a:outerShdw blurRad="38100" dist="38100" dir="2700000" algn="tl">
                    <a:srgbClr val="000000">
                      <a:alpha val="43137"/>
                    </a:srgbClr>
                  </a:outerShdw>
                </a:effectLst>
                <a:latin typeface="+mj-lt"/>
              </a:rPr>
              <a:t>A NULIDADE DO EDITAL;</a:t>
            </a:r>
          </a:p>
          <a:p>
            <a:pPr marL="914400" lvl="1" indent="-514350">
              <a:lnSpc>
                <a:spcPct val="150000"/>
              </a:lnSpc>
              <a:spcBef>
                <a:spcPts val="0"/>
              </a:spcBef>
              <a:buAutoNum type="arabicPeriod"/>
            </a:pPr>
            <a:r>
              <a:rPr lang="pt-BR" sz="2800" b="1" dirty="0" smtClean="0">
                <a:solidFill>
                  <a:schemeClr val="accent6">
                    <a:lumMod val="50000"/>
                  </a:schemeClr>
                </a:solidFill>
                <a:effectLst>
                  <a:outerShdw blurRad="38100" dist="38100" dir="2700000" algn="tl">
                    <a:srgbClr val="000000">
                      <a:alpha val="43137"/>
                    </a:srgbClr>
                  </a:outerShdw>
                </a:effectLst>
                <a:latin typeface="+mj-lt"/>
              </a:rPr>
              <a:t>A QUALIDADE DAS OBRAS;</a:t>
            </a:r>
          </a:p>
          <a:p>
            <a:pPr marL="914400" lvl="1" indent="-514350">
              <a:lnSpc>
                <a:spcPct val="150000"/>
              </a:lnSpc>
              <a:spcBef>
                <a:spcPts val="0"/>
              </a:spcBef>
              <a:buAutoNum type="arabicPeriod"/>
            </a:pPr>
            <a:r>
              <a:rPr lang="pt-BR" sz="2800" b="1" dirty="0" smtClean="0">
                <a:solidFill>
                  <a:schemeClr val="accent6">
                    <a:lumMod val="50000"/>
                  </a:schemeClr>
                </a:solidFill>
                <a:effectLst>
                  <a:outerShdw blurRad="38100" dist="38100" dir="2700000" algn="tl">
                    <a:srgbClr val="000000">
                      <a:alpha val="43137"/>
                    </a:srgbClr>
                  </a:outerShdw>
                </a:effectLst>
                <a:latin typeface="+mj-lt"/>
              </a:rPr>
              <a:t>O RISCO INTEGRAL  E  RISCO COMPARTILHADO;</a:t>
            </a:r>
          </a:p>
          <a:p>
            <a:pPr marL="914400" lvl="1" indent="-514350">
              <a:lnSpc>
                <a:spcPct val="150000"/>
              </a:lnSpc>
              <a:spcBef>
                <a:spcPts val="0"/>
              </a:spcBef>
              <a:buAutoNum type="arabicPeriod"/>
            </a:pPr>
            <a:r>
              <a:rPr lang="pt-BR" sz="2800" b="1" dirty="0" smtClean="0">
                <a:solidFill>
                  <a:schemeClr val="accent6">
                    <a:lumMod val="50000"/>
                  </a:schemeClr>
                </a:solidFill>
                <a:effectLst>
                  <a:outerShdw blurRad="38100" dist="38100" dir="2700000" algn="tl">
                    <a:srgbClr val="000000">
                      <a:alpha val="43137"/>
                    </a:srgbClr>
                  </a:outerShdw>
                </a:effectLst>
                <a:latin typeface="+mj-lt"/>
              </a:rPr>
              <a:t>A FALHA NA GESTÃO CONTRATUAL PELO PODER CONCEDENTE;</a:t>
            </a:r>
          </a:p>
          <a:p>
            <a:pPr marL="914400" lvl="1" indent="-514350">
              <a:lnSpc>
                <a:spcPct val="150000"/>
              </a:lnSpc>
              <a:spcBef>
                <a:spcPts val="0"/>
              </a:spcBef>
              <a:buAutoNum type="arabicPeriod"/>
            </a:pPr>
            <a:r>
              <a:rPr lang="pt-BR" sz="2800" b="1" dirty="0" smtClean="0">
                <a:solidFill>
                  <a:schemeClr val="accent6">
                    <a:lumMod val="50000"/>
                  </a:schemeClr>
                </a:solidFill>
                <a:effectLst>
                  <a:outerShdw blurRad="38100" dist="38100" dir="2700000" algn="tl">
                    <a:srgbClr val="000000">
                      <a:alpha val="43137"/>
                    </a:srgbClr>
                  </a:outerShdw>
                </a:effectLst>
                <a:latin typeface="+mj-lt"/>
              </a:rPr>
              <a:t>O DESEQUILÍBRIO ECONÔMICO-FINANCEIRO.</a:t>
            </a:r>
            <a:endParaRPr lang="pt-BR" sz="2800" b="1" dirty="0">
              <a:solidFill>
                <a:schemeClr val="accent6">
                  <a:lumMod val="50000"/>
                </a:schemeClr>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617460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p:cTn id="13"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4">
                                            <p:txEl>
                                              <p:pRg st="1" end="1"/>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p:cTn id="19"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4">
                                            <p:txEl>
                                              <p:pRg st="2" end="2"/>
                                            </p:txEl>
                                          </p:spTgt>
                                        </p:tgtEl>
                                      </p:cBhvr>
                                    </p:animEffect>
                                  </p:childTnLst>
                                </p:cTn>
                              </p:par>
                              <p:par>
                                <p:cTn id="23" presetID="31" presetClass="entr" presetSubtype="0" fill="hold" nodeType="with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p:cTn id="25" dur="1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4">
                                            <p:txEl>
                                              <p:pRg st="3" end="3"/>
                                            </p:txEl>
                                          </p:spTgt>
                                        </p:tgtEl>
                                        <p:attrNameLst>
                                          <p:attrName>ppt_h</p:attrName>
                                        </p:attrNameLst>
                                      </p:cBhvr>
                                      <p:tavLst>
                                        <p:tav tm="0">
                                          <p:val>
                                            <p:fltVal val="0"/>
                                          </p:val>
                                        </p:tav>
                                        <p:tav tm="100000">
                                          <p:val>
                                            <p:strVal val="#ppt_h"/>
                                          </p:val>
                                        </p:tav>
                                      </p:tavLst>
                                    </p:anim>
                                    <p:anim calcmode="lin" valueType="num">
                                      <p:cBhvr>
                                        <p:cTn id="27" dur="1000" fill="hold"/>
                                        <p:tgtEl>
                                          <p:spTgt spid="4">
                                            <p:txEl>
                                              <p:pRg st="3" end="3"/>
                                            </p:txEl>
                                          </p:spTgt>
                                        </p:tgtEl>
                                        <p:attrNameLst>
                                          <p:attrName>style.rotation</p:attrName>
                                        </p:attrNameLst>
                                      </p:cBhvr>
                                      <p:tavLst>
                                        <p:tav tm="0">
                                          <p:val>
                                            <p:fltVal val="90"/>
                                          </p:val>
                                        </p:tav>
                                        <p:tav tm="100000">
                                          <p:val>
                                            <p:fltVal val="0"/>
                                          </p:val>
                                        </p:tav>
                                      </p:tavLst>
                                    </p:anim>
                                    <p:animEffect transition="in" filter="fade">
                                      <p:cBhvr>
                                        <p:cTn id="28" dur="1000"/>
                                        <p:tgtEl>
                                          <p:spTgt spid="4">
                                            <p:txEl>
                                              <p:pRg st="3" end="3"/>
                                            </p:txEl>
                                          </p:spTgt>
                                        </p:tgtEl>
                                      </p:cBhvr>
                                    </p:animEffect>
                                  </p:childTnLst>
                                </p:cTn>
                              </p:par>
                              <p:par>
                                <p:cTn id="29" presetID="31" presetClass="entr" presetSubtype="0" fill="hold" nodeType="with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p:cTn id="31" dur="10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4">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4">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4">
                                            <p:txEl>
                                              <p:pRg st="4" end="4"/>
                                            </p:txEl>
                                          </p:spTgt>
                                        </p:tgtEl>
                                      </p:cBhvr>
                                    </p:animEffect>
                                  </p:childTnLst>
                                </p:cTn>
                              </p:par>
                              <p:par>
                                <p:cTn id="35" presetID="31" presetClass="entr" presetSubtype="0" fill="hold" nodeType="with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p:cTn id="37" dur="10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8" dur="1000" fill="hold"/>
                                        <p:tgtEl>
                                          <p:spTgt spid="4">
                                            <p:txEl>
                                              <p:pRg st="5" end="5"/>
                                            </p:txEl>
                                          </p:spTgt>
                                        </p:tgtEl>
                                        <p:attrNameLst>
                                          <p:attrName>ppt_h</p:attrName>
                                        </p:attrNameLst>
                                      </p:cBhvr>
                                      <p:tavLst>
                                        <p:tav tm="0">
                                          <p:val>
                                            <p:fltVal val="0"/>
                                          </p:val>
                                        </p:tav>
                                        <p:tav tm="100000">
                                          <p:val>
                                            <p:strVal val="#ppt_h"/>
                                          </p:val>
                                        </p:tav>
                                      </p:tavLst>
                                    </p:anim>
                                    <p:anim calcmode="lin" valueType="num">
                                      <p:cBhvr>
                                        <p:cTn id="39" dur="1000" fill="hold"/>
                                        <p:tgtEl>
                                          <p:spTgt spid="4">
                                            <p:txEl>
                                              <p:pRg st="5" end="5"/>
                                            </p:txEl>
                                          </p:spTgt>
                                        </p:tgtEl>
                                        <p:attrNameLst>
                                          <p:attrName>style.rotation</p:attrName>
                                        </p:attrNameLst>
                                      </p:cBhvr>
                                      <p:tavLst>
                                        <p:tav tm="0">
                                          <p:val>
                                            <p:fltVal val="90"/>
                                          </p:val>
                                        </p:tav>
                                        <p:tav tm="100000">
                                          <p:val>
                                            <p:fltVal val="0"/>
                                          </p:val>
                                        </p:tav>
                                      </p:tavLst>
                                    </p:anim>
                                    <p:animEffect transition="in" filter="fade">
                                      <p:cBhvr>
                                        <p:cTn id="40" dur="10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smtClean="0">
                <a:solidFill>
                  <a:schemeClr val="accent1">
                    <a:lumMod val="50000"/>
                  </a:schemeClr>
                </a:solidFill>
                <a:effectLst>
                  <a:outerShdw blurRad="38100" dist="38100" dir="2700000" algn="tl">
                    <a:srgbClr val="DDDDDD"/>
                  </a:outerShdw>
                </a:effectLst>
                <a:latin typeface="Calibri" charset="0"/>
                <a:cs typeface="Arial" charset="0"/>
              </a:rPr>
              <a:t>ESTRUTURA DO VOTO</a:t>
            </a:r>
            <a:endParaRPr lang="pt-BR" sz="2800" dirty="0">
              <a:solidFill>
                <a:schemeClr val="bg1"/>
              </a:solidFill>
              <a:latin typeface="Arial Black" panose="020B0A04020102020204" pitchFamily="34" charset="0"/>
            </a:endParaRPr>
          </a:p>
        </p:txBody>
      </p:sp>
      <p:sp>
        <p:nvSpPr>
          <p:cNvPr id="4" name="Espaço Reservado para Conteúdo 3"/>
          <p:cNvSpPr>
            <a:spLocks noGrp="1"/>
          </p:cNvSpPr>
          <p:nvPr>
            <p:ph sz="half" idx="2"/>
          </p:nvPr>
        </p:nvSpPr>
        <p:spPr>
          <a:xfrm>
            <a:off x="457200" y="1412776"/>
            <a:ext cx="8579296" cy="4713387"/>
          </a:xfrm>
        </p:spPr>
        <p:txBody>
          <a:bodyPr>
            <a:normAutofit/>
          </a:bodyPr>
          <a:lstStyle/>
          <a:p>
            <a:pPr marL="0" indent="0">
              <a:lnSpc>
                <a:spcPct val="150000"/>
              </a:lnSpc>
              <a:buNone/>
            </a:pPr>
            <a:r>
              <a:rPr lang="pt-BR" sz="2800" b="1" dirty="0">
                <a:latin typeface="+mj-lt"/>
                <a:cs typeface="Aharoni" panose="02010803020104030203" pitchFamily="2" charset="-79"/>
              </a:rPr>
              <a:t>I	INTRODUÇÃO</a:t>
            </a:r>
          </a:p>
          <a:p>
            <a:pPr marL="0" indent="0">
              <a:lnSpc>
                <a:spcPct val="150000"/>
              </a:lnSpc>
              <a:buNone/>
            </a:pPr>
            <a:r>
              <a:rPr lang="pt-BR" sz="2800" b="1" dirty="0" smtClean="0">
                <a:latin typeface="+mj-lt"/>
                <a:cs typeface="Aharoni" panose="02010803020104030203" pitchFamily="2" charset="-79"/>
              </a:rPr>
              <a:t>II	DAS QUESTÕES PRÉVIAS</a:t>
            </a:r>
          </a:p>
          <a:p>
            <a:pPr marL="0" indent="0">
              <a:lnSpc>
                <a:spcPct val="150000"/>
              </a:lnSpc>
              <a:buNone/>
            </a:pPr>
            <a:r>
              <a:rPr lang="pt-BR" sz="2800" b="1" dirty="0">
                <a:latin typeface="+mj-lt"/>
                <a:cs typeface="Aharoni" panose="02010803020104030203" pitchFamily="2" charset="-79"/>
              </a:rPr>
              <a:t>III	DAS IRREGULARIDADES </a:t>
            </a:r>
          </a:p>
          <a:p>
            <a:pPr marL="0" indent="0">
              <a:lnSpc>
                <a:spcPct val="150000"/>
              </a:lnSpc>
              <a:buNone/>
            </a:pPr>
            <a:r>
              <a:rPr lang="pt-BR" sz="3800" b="1" dirty="0">
                <a:solidFill>
                  <a:schemeClr val="accent6">
                    <a:lumMod val="50000"/>
                  </a:schemeClr>
                </a:solidFill>
                <a:latin typeface="+mj-lt"/>
                <a:cs typeface="Aharoni" panose="02010803020104030203" pitchFamily="2" charset="-79"/>
              </a:rPr>
              <a:t>IV	DA ANÁLISE DO LAUDO ECONÔMICO</a:t>
            </a:r>
          </a:p>
          <a:p>
            <a:pPr marL="0" indent="0">
              <a:lnSpc>
                <a:spcPct val="150000"/>
              </a:lnSpc>
              <a:buNone/>
            </a:pPr>
            <a:r>
              <a:rPr lang="pt-BR" sz="2800" b="1" dirty="0" smtClean="0">
                <a:latin typeface="+mj-lt"/>
                <a:cs typeface="Aharoni" panose="02010803020104030203" pitchFamily="2" charset="-79"/>
              </a:rPr>
              <a:t>V	DISPOSITIVO</a:t>
            </a:r>
            <a:endParaRPr lang="pt-BR" sz="2800" b="1" dirty="0" smtClean="0">
              <a:solidFill>
                <a:srgbClr val="002060"/>
              </a:solidFill>
              <a:latin typeface="+mj-lt"/>
              <a:cs typeface="Arial" panose="020B0604020202020204" pitchFamily="34" charset="0"/>
            </a:endParaRPr>
          </a:p>
          <a:p>
            <a:pPr marL="0" indent="0">
              <a:buNone/>
            </a:pPr>
            <a:endParaRPr lang="pt-BR" sz="2800" b="1" dirty="0">
              <a:latin typeface="+mj-lt"/>
            </a:endParaRPr>
          </a:p>
        </p:txBody>
      </p:sp>
    </p:spTree>
    <p:extLst>
      <p:ext uri="{BB962C8B-B14F-4D97-AF65-F5344CB8AC3E}">
        <p14:creationId xmlns:p14="http://schemas.microsoft.com/office/powerpoint/2010/main" val="2074966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500"/>
                                        <p:tgtEl>
                                          <p:spTgt spid="4">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0" dur="500"/>
                                        <p:tgtEl>
                                          <p:spTgt spid="4">
                                            <p:txEl>
                                              <p:pRg st="1" end="1"/>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randombar(horizontal)">
                                      <p:cBhvr>
                                        <p:cTn id="13" dur="500"/>
                                        <p:tgtEl>
                                          <p:spTgt spid="4">
                                            <p:txEl>
                                              <p:pRg st="2" end="2"/>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randombar(horizontal)">
                                      <p:cBhvr>
                                        <p:cTn id="16" dur="500"/>
                                        <p:tgtEl>
                                          <p:spTgt spid="4">
                                            <p:txEl>
                                              <p:pRg st="3" end="3"/>
                                            </p:txEl>
                                          </p:spTgt>
                                        </p:tgtEl>
                                      </p:cBhvr>
                                    </p:animEffect>
                                  </p:childTnLst>
                                </p:cTn>
                              </p:par>
                              <p:par>
                                <p:cTn id="17" presetID="14" presetClass="entr" presetSubtype="10"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randombar(horizontal)">
                                      <p:cBhvr>
                                        <p:cTn id="19"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IV.   DA ANÁLISE DO LAUDO ECONÔMICO</a:t>
            </a:r>
            <a:endParaRPr lang="pt-BR" sz="2800" dirty="0">
              <a:solidFill>
                <a:schemeClr val="bg1"/>
              </a:solidFill>
              <a:latin typeface="Arial Black" panose="020B0A04020102020204" pitchFamily="34" charset="0"/>
            </a:endParaRPr>
          </a:p>
        </p:txBody>
      </p:sp>
      <p:sp>
        <p:nvSpPr>
          <p:cNvPr id="4" name="Espaço Reservado para Conteúdo 3"/>
          <p:cNvSpPr>
            <a:spLocks noGrp="1"/>
          </p:cNvSpPr>
          <p:nvPr>
            <p:ph sz="half" idx="2"/>
          </p:nvPr>
        </p:nvSpPr>
        <p:spPr>
          <a:xfrm>
            <a:off x="323528" y="1196752"/>
            <a:ext cx="8579296" cy="5112568"/>
          </a:xfrm>
        </p:spPr>
        <p:txBody>
          <a:bodyPr>
            <a:noAutofit/>
          </a:bodyPr>
          <a:lstStyle/>
          <a:p>
            <a:pPr marL="0" indent="0" algn="just">
              <a:buNone/>
            </a:pPr>
            <a:r>
              <a:rPr lang="pt-BR" sz="2200" dirty="0"/>
              <a:t>O Laudo Econômico apresentado pela Concessionária constatou  5 (cinco) cenários possíveis referentes ao equilíbrio econômico-financeiro do Contrato de Concessão:</a:t>
            </a:r>
          </a:p>
          <a:p>
            <a:pPr marL="0" indent="0">
              <a:buNone/>
            </a:pPr>
            <a:endParaRPr lang="pt-BR" sz="2200" dirty="0"/>
          </a:p>
          <a:p>
            <a:pPr marL="0" indent="0">
              <a:lnSpc>
                <a:spcPct val="150000"/>
              </a:lnSpc>
              <a:buNone/>
            </a:pPr>
            <a:r>
              <a:rPr lang="pt-BR" sz="2200" dirty="0"/>
              <a:t>1. Desequilíbrio favorável ao Poder Concedente de R$ 3.198.572,79;</a:t>
            </a:r>
          </a:p>
          <a:p>
            <a:pPr marL="0" indent="0">
              <a:lnSpc>
                <a:spcPct val="150000"/>
              </a:lnSpc>
              <a:buNone/>
            </a:pPr>
            <a:r>
              <a:rPr lang="pt-BR" sz="2200" dirty="0"/>
              <a:t>2. Desequilíbrio favorável ao Poder Concedente de R$ 3.225.921,52;</a:t>
            </a:r>
          </a:p>
          <a:p>
            <a:pPr marL="0" indent="0">
              <a:lnSpc>
                <a:spcPct val="150000"/>
              </a:lnSpc>
              <a:buNone/>
            </a:pPr>
            <a:r>
              <a:rPr lang="pt-BR" sz="2200" dirty="0"/>
              <a:t>3. Desequilíbrio favorável à Concessionária de R$ 463.560,17;</a:t>
            </a:r>
          </a:p>
          <a:p>
            <a:pPr marL="0" indent="0">
              <a:lnSpc>
                <a:spcPct val="150000"/>
              </a:lnSpc>
              <a:buNone/>
            </a:pPr>
            <a:r>
              <a:rPr lang="pt-BR" sz="2200" dirty="0"/>
              <a:t>4. Desequilíbrio favorável à Concessionária de R$ 62.324.932,58; e</a:t>
            </a:r>
          </a:p>
          <a:p>
            <a:pPr marL="0" indent="0">
              <a:lnSpc>
                <a:spcPct val="150000"/>
              </a:lnSpc>
              <a:buNone/>
            </a:pPr>
            <a:r>
              <a:rPr lang="pt-BR" sz="2200" dirty="0"/>
              <a:t>5. Desequilíbrio favorável à Concessionária de R$ 2.357.163,69.</a:t>
            </a:r>
          </a:p>
        </p:txBody>
      </p:sp>
    </p:spTree>
    <p:extLst>
      <p:ext uri="{BB962C8B-B14F-4D97-AF65-F5344CB8AC3E}">
        <p14:creationId xmlns:p14="http://schemas.microsoft.com/office/powerpoint/2010/main" val="12685918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I.   INTRODUÇÃO</a:t>
            </a:r>
            <a:endParaRPr lang="pt-BR" sz="2800" dirty="0">
              <a:solidFill>
                <a:schemeClr val="bg1"/>
              </a:solidFill>
              <a:latin typeface="Arial Black" panose="020B0A04020102020204" pitchFamily="34" charset="0"/>
            </a:endParaRPr>
          </a:p>
        </p:txBody>
      </p:sp>
      <p:sp>
        <p:nvSpPr>
          <p:cNvPr id="2" name="Título 1"/>
          <p:cNvSpPr>
            <a:spLocks noGrp="1"/>
          </p:cNvSpPr>
          <p:nvPr>
            <p:ph type="title"/>
          </p:nvPr>
        </p:nvSpPr>
        <p:spPr>
          <a:xfrm>
            <a:off x="467544" y="790714"/>
            <a:ext cx="8424936" cy="626924"/>
          </a:xfrm>
        </p:spPr>
        <p:txBody>
          <a:bodyPr>
            <a:noAutofit/>
          </a:bodyPr>
          <a:lstStyle/>
          <a:p>
            <a:pPr algn="l"/>
            <a:r>
              <a:rPr lang="pt-BR" sz="2400" b="1" dirty="0" smtClean="0"/>
              <a:t>I.4   O </a:t>
            </a:r>
            <a:r>
              <a:rPr lang="pt-BR" sz="2400" b="1" dirty="0"/>
              <a:t>Planejamento e a Execução dos Trabalhos de Auditoria</a:t>
            </a:r>
          </a:p>
        </p:txBody>
      </p:sp>
      <p:sp>
        <p:nvSpPr>
          <p:cNvPr id="4" name="Espaço Reservado para Conteúdo 3"/>
          <p:cNvSpPr>
            <a:spLocks noGrp="1"/>
          </p:cNvSpPr>
          <p:nvPr>
            <p:ph sz="half" idx="2"/>
          </p:nvPr>
        </p:nvSpPr>
        <p:spPr>
          <a:xfrm>
            <a:off x="588132" y="1916832"/>
            <a:ext cx="8304348" cy="3993307"/>
          </a:xfrm>
        </p:spPr>
        <p:txBody>
          <a:bodyPr>
            <a:noAutofit/>
          </a:bodyPr>
          <a:lstStyle/>
          <a:p>
            <a:pPr algn="just"/>
            <a:r>
              <a:rPr lang="pt-BR" sz="2200" b="1" dirty="0" smtClean="0"/>
              <a:t>Conhecimento </a:t>
            </a:r>
            <a:r>
              <a:rPr lang="pt-BR" sz="2200" b="1" dirty="0"/>
              <a:t>preliminar do objeto </a:t>
            </a:r>
            <a:r>
              <a:rPr lang="pt-BR" sz="2200" dirty="0"/>
              <a:t>(NAG 4308</a:t>
            </a:r>
            <a:r>
              <a:rPr lang="pt-BR" sz="2200" dirty="0" smtClean="0"/>
              <a:t>) : levantando </a:t>
            </a:r>
            <a:r>
              <a:rPr lang="pt-BR" sz="2200" dirty="0"/>
              <a:t>informações relativas ao campo de atuação da ARSI e do DER/ES (NAG 4308.1), suas responsabilidades para com a Concessão (NAG 4308.2), as principais normas aplicáveis (NAG 4308.3</a:t>
            </a:r>
            <a:r>
              <a:rPr lang="pt-BR" sz="2200" dirty="0" smtClean="0"/>
              <a:t>) </a:t>
            </a:r>
            <a:r>
              <a:rPr lang="pt-BR" sz="2200" dirty="0"/>
              <a:t>e os principais sistemas, processos, fluxos e controles que eles aplicam ao Contrato de Concessão (NAG 4308.4</a:t>
            </a:r>
            <a:r>
              <a:rPr lang="pt-BR" sz="2200" dirty="0" smtClean="0"/>
              <a:t>).</a:t>
            </a:r>
          </a:p>
          <a:p>
            <a:endParaRPr lang="pt-BR" sz="2200" dirty="0"/>
          </a:p>
          <a:p>
            <a:pPr lvl="0" algn="just"/>
            <a:r>
              <a:rPr lang="pt-BR" sz="2200" b="1" dirty="0" smtClean="0"/>
              <a:t>Avaliação de controles</a:t>
            </a:r>
            <a:r>
              <a:rPr lang="pt-BR" sz="2200" b="1" dirty="0"/>
              <a:t>, eventos, operações e transações, </a:t>
            </a:r>
            <a:r>
              <a:rPr lang="pt-BR" sz="2200" b="1" dirty="0" smtClean="0"/>
              <a:t>exame de  </a:t>
            </a:r>
            <a:r>
              <a:rPr lang="pt-BR" sz="2200" b="1" dirty="0"/>
              <a:t>registros e documentos, </a:t>
            </a:r>
            <a:r>
              <a:rPr lang="pt-BR" sz="2200" b="1" dirty="0" smtClean="0"/>
              <a:t>colhimento </a:t>
            </a:r>
            <a:r>
              <a:rPr lang="pt-BR" sz="2200" b="1" dirty="0"/>
              <a:t>e </a:t>
            </a:r>
            <a:r>
              <a:rPr lang="pt-BR" sz="2200" b="1" dirty="0" smtClean="0"/>
              <a:t>produção de </a:t>
            </a:r>
            <a:r>
              <a:rPr lang="pt-BR" sz="2200" b="1" dirty="0"/>
              <a:t>provas </a:t>
            </a:r>
            <a:r>
              <a:rPr lang="pt-BR" sz="2200" dirty="0"/>
              <a:t>(NAG 4407.1). Tais exames foram documentados em papéis de trabalho, com modelo definido pela Equipe de Auditoria, e preparados pelos membros da Equipe (NAG 4408).</a:t>
            </a:r>
          </a:p>
        </p:txBody>
      </p:sp>
    </p:spTree>
    <p:extLst>
      <p:ext uri="{BB962C8B-B14F-4D97-AF65-F5344CB8AC3E}">
        <p14:creationId xmlns:p14="http://schemas.microsoft.com/office/powerpoint/2010/main" val="2028044286"/>
      </p:ext>
    </p:extLst>
  </p:cSld>
  <p:clrMapOvr>
    <a:masterClrMapping/>
  </p:clrMapOvr>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IV.   DA ANÁLISE DO LAUDO ECONÔMICO</a:t>
            </a:r>
            <a:endParaRPr lang="pt-BR" sz="2800" dirty="0">
              <a:solidFill>
                <a:schemeClr val="bg1"/>
              </a:solidFill>
              <a:latin typeface="Arial Black" panose="020B0A04020102020204" pitchFamily="34" charset="0"/>
            </a:endParaRPr>
          </a:p>
        </p:txBody>
      </p:sp>
      <p:sp>
        <p:nvSpPr>
          <p:cNvPr id="4" name="Espaço Reservado para Conteúdo 3"/>
          <p:cNvSpPr>
            <a:spLocks noGrp="1"/>
          </p:cNvSpPr>
          <p:nvPr>
            <p:ph sz="half" idx="2"/>
          </p:nvPr>
        </p:nvSpPr>
        <p:spPr>
          <a:xfrm>
            <a:off x="323528" y="1196752"/>
            <a:ext cx="8579296" cy="5112568"/>
          </a:xfrm>
        </p:spPr>
        <p:txBody>
          <a:bodyPr>
            <a:noAutofit/>
          </a:bodyPr>
          <a:lstStyle/>
          <a:p>
            <a:pPr marL="0" indent="0" algn="just">
              <a:buNone/>
            </a:pPr>
            <a:endParaRPr lang="pt-BR" sz="2200" dirty="0"/>
          </a:p>
          <a:p>
            <a:pPr algn="just"/>
            <a:r>
              <a:rPr lang="pt-BR" sz="2200" dirty="0"/>
              <a:t>A área técnica, por meio da ITC 308/2015, apontou apenas um cenário, com </a:t>
            </a:r>
            <a:r>
              <a:rPr lang="pt-BR" sz="2200" b="1" dirty="0" smtClean="0"/>
              <a:t>DESEQUILÍBRIO </a:t>
            </a:r>
            <a:r>
              <a:rPr lang="pt-BR" sz="2200" b="1" dirty="0"/>
              <a:t>favorável à Concessionária</a:t>
            </a:r>
            <a:r>
              <a:rPr lang="pt-BR" sz="2200" dirty="0"/>
              <a:t> no valor de R$ 613.388.613,57; </a:t>
            </a:r>
          </a:p>
          <a:p>
            <a:pPr marL="0" indent="0" algn="just">
              <a:buNone/>
            </a:pPr>
            <a:endParaRPr lang="pt-BR" sz="2200" dirty="0"/>
          </a:p>
          <a:p>
            <a:pPr algn="just"/>
            <a:r>
              <a:rPr lang="pt-BR" sz="2200" dirty="0"/>
              <a:t>A análise do laudo econômico perpassou pelos fatores ensejadores das diferenças apuradas do montante, para fins de reequilíbrio contratual, de forma resumida (através de cinco fatores) feito isso, detalhou cada evento ensejador de alterações no equilíbrio econômico-financeiro. </a:t>
            </a:r>
          </a:p>
        </p:txBody>
      </p:sp>
    </p:spTree>
    <p:extLst>
      <p:ext uri="{BB962C8B-B14F-4D97-AF65-F5344CB8AC3E}">
        <p14:creationId xmlns:p14="http://schemas.microsoft.com/office/powerpoint/2010/main" val="85727902"/>
      </p:ext>
    </p:extLst>
  </p:cSld>
  <p:clrMapOvr>
    <a:masterClrMapping/>
  </p:clrMapOvr>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IV.   DA ANÁLISE DO LAUDO ECONÔMICO</a:t>
            </a:r>
            <a:endParaRPr lang="pt-BR" sz="2800" dirty="0">
              <a:solidFill>
                <a:schemeClr val="bg1"/>
              </a:solidFill>
              <a:latin typeface="Arial Black" panose="020B0A04020102020204" pitchFamily="34" charset="0"/>
            </a:endParaRPr>
          </a:p>
        </p:txBody>
      </p:sp>
      <p:sp>
        <p:nvSpPr>
          <p:cNvPr id="4" name="Espaço Reservado para Conteúdo 3"/>
          <p:cNvSpPr>
            <a:spLocks noGrp="1"/>
          </p:cNvSpPr>
          <p:nvPr>
            <p:ph sz="half" idx="2"/>
          </p:nvPr>
        </p:nvSpPr>
        <p:spPr>
          <a:xfrm>
            <a:off x="323528" y="1196752"/>
            <a:ext cx="8579296" cy="5112568"/>
          </a:xfrm>
        </p:spPr>
        <p:txBody>
          <a:bodyPr>
            <a:noAutofit/>
          </a:bodyPr>
          <a:lstStyle/>
          <a:p>
            <a:pPr marL="0" indent="0" algn="just">
              <a:buNone/>
            </a:pPr>
            <a:endParaRPr lang="pt-BR" sz="2000" dirty="0"/>
          </a:p>
          <a:p>
            <a:pPr marL="0" indent="0" algn="just">
              <a:lnSpc>
                <a:spcPct val="150000"/>
              </a:lnSpc>
              <a:buNone/>
            </a:pPr>
            <a:r>
              <a:rPr lang="pt-BR" sz="2200" dirty="0">
                <a:latin typeface="Arial"/>
                <a:ea typeface="Calibri"/>
              </a:rPr>
              <a:t>Os  cinco fatores determinantes das diferenças  apontadas entre o laudo pericial e a ITC 308/2015 apontados na MT 516/2017 são:</a:t>
            </a:r>
          </a:p>
          <a:p>
            <a:pPr marL="0" indent="0" algn="just">
              <a:lnSpc>
                <a:spcPct val="150000"/>
              </a:lnSpc>
              <a:buNone/>
            </a:pPr>
            <a:endParaRPr lang="pt-BR" sz="2200" dirty="0">
              <a:latin typeface="Times New Roman"/>
              <a:ea typeface="Times New Roman"/>
            </a:endParaRPr>
          </a:p>
          <a:p>
            <a:pPr marL="0" indent="0" algn="just">
              <a:lnSpc>
                <a:spcPct val="150000"/>
              </a:lnSpc>
              <a:buNone/>
            </a:pPr>
            <a:r>
              <a:rPr lang="pt-BR" sz="2200" b="1" dirty="0"/>
              <a:t>1) O primeiro fator é a interpretação jurídica quanto à natureza contratual do risco dos investimentos, bem como o tratamento dado às alterações dos investimentos previstos.</a:t>
            </a:r>
          </a:p>
        </p:txBody>
      </p:sp>
    </p:spTree>
    <p:extLst>
      <p:ext uri="{BB962C8B-B14F-4D97-AF65-F5344CB8AC3E}">
        <p14:creationId xmlns:p14="http://schemas.microsoft.com/office/powerpoint/2010/main" val="343000040"/>
      </p:ext>
    </p:extLst>
  </p:cSld>
  <p:clrMapOvr>
    <a:masterClrMapping/>
  </p:clrMapOvr>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IV.   DA ANÁLISE DO LAUDO ECONÔMICO</a:t>
            </a:r>
            <a:endParaRPr lang="pt-BR" sz="2800" dirty="0">
              <a:solidFill>
                <a:schemeClr val="bg1"/>
              </a:solidFill>
              <a:latin typeface="Arial Black" panose="020B0A04020102020204" pitchFamily="34" charset="0"/>
            </a:endParaRPr>
          </a:p>
        </p:txBody>
      </p:sp>
      <p:sp>
        <p:nvSpPr>
          <p:cNvPr id="4" name="Espaço Reservado para Conteúdo 3"/>
          <p:cNvSpPr>
            <a:spLocks noGrp="1"/>
          </p:cNvSpPr>
          <p:nvPr>
            <p:ph sz="half" idx="2"/>
          </p:nvPr>
        </p:nvSpPr>
        <p:spPr>
          <a:xfrm>
            <a:off x="323528" y="1196752"/>
            <a:ext cx="8579296" cy="5112568"/>
          </a:xfrm>
        </p:spPr>
        <p:txBody>
          <a:bodyPr>
            <a:noAutofit/>
          </a:bodyPr>
          <a:lstStyle/>
          <a:p>
            <a:pPr marL="0" indent="0" algn="just">
              <a:buNone/>
            </a:pPr>
            <a:endParaRPr lang="pt-BR" sz="2000" dirty="0"/>
          </a:p>
          <a:p>
            <a:pPr marL="0" indent="0" algn="just">
              <a:lnSpc>
                <a:spcPct val="150000"/>
              </a:lnSpc>
              <a:buNone/>
            </a:pPr>
            <a:r>
              <a:rPr lang="pt-BR" sz="2200" b="1" dirty="0">
                <a:ea typeface="Calibri"/>
              </a:rPr>
              <a:t>Análise:</a:t>
            </a:r>
          </a:p>
          <a:p>
            <a:pPr marL="0" indent="0" algn="just">
              <a:lnSpc>
                <a:spcPct val="150000"/>
              </a:lnSpc>
              <a:buNone/>
            </a:pPr>
            <a:r>
              <a:rPr lang="pt-BR" sz="2200" dirty="0"/>
              <a:t>O elemento gerador da maior parte da diferença nos cálculos da equipe técnica e do “Laudo Econômico” é a interpretação jurídica quanto à natureza contratual do risco dos investimentos, bem como o tratamento dado às alterações dos mesmos. As análises estritamente econômicas ora trazidas não adentraram nesse mérito. </a:t>
            </a:r>
          </a:p>
        </p:txBody>
      </p:sp>
    </p:spTree>
    <p:extLst>
      <p:ext uri="{BB962C8B-B14F-4D97-AF65-F5344CB8AC3E}">
        <p14:creationId xmlns:p14="http://schemas.microsoft.com/office/powerpoint/2010/main" val="1722753170"/>
      </p:ext>
    </p:extLst>
  </p:cSld>
  <p:clrMapOvr>
    <a:masterClrMapping/>
  </p:clrMapOvr>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IV.   DA ANÁLISE DO LAUDO ECONÔMICO</a:t>
            </a:r>
            <a:endParaRPr lang="pt-BR" sz="2800" dirty="0">
              <a:solidFill>
                <a:schemeClr val="bg1"/>
              </a:solidFill>
              <a:latin typeface="Arial Black" panose="020B0A04020102020204" pitchFamily="34" charset="0"/>
            </a:endParaRPr>
          </a:p>
        </p:txBody>
      </p:sp>
      <p:sp>
        <p:nvSpPr>
          <p:cNvPr id="4" name="Espaço Reservado para Conteúdo 3"/>
          <p:cNvSpPr>
            <a:spLocks noGrp="1"/>
          </p:cNvSpPr>
          <p:nvPr>
            <p:ph sz="half" idx="2"/>
          </p:nvPr>
        </p:nvSpPr>
        <p:spPr>
          <a:xfrm>
            <a:off x="323528" y="908720"/>
            <a:ext cx="8579296" cy="5400600"/>
          </a:xfrm>
        </p:spPr>
        <p:txBody>
          <a:bodyPr>
            <a:noAutofit/>
          </a:bodyPr>
          <a:lstStyle/>
          <a:p>
            <a:pPr marL="0" indent="0" algn="just">
              <a:lnSpc>
                <a:spcPct val="150000"/>
              </a:lnSpc>
              <a:buNone/>
            </a:pPr>
            <a:r>
              <a:rPr lang="pt-BR" sz="2200" b="1" dirty="0" smtClean="0"/>
              <a:t>2</a:t>
            </a:r>
            <a:r>
              <a:rPr lang="pt-BR" sz="2200" b="1" dirty="0"/>
              <a:t>) O segundo fator é a data de atualização dos valores e da realização da perícia; </a:t>
            </a:r>
          </a:p>
          <a:p>
            <a:pPr marL="0" indent="0" algn="just">
              <a:lnSpc>
                <a:spcPct val="150000"/>
              </a:lnSpc>
              <a:buNone/>
            </a:pPr>
            <a:r>
              <a:rPr lang="pt-BR" sz="2200" dirty="0"/>
              <a:t>A perícia apurou eventos e atualizou valores até junho de 2015, enquanto a ITC apurou eventos até 31 de dezembro de 2012 e atualizou valores até </a:t>
            </a:r>
            <a:r>
              <a:rPr lang="pt-BR" sz="2200" dirty="0" smtClean="0"/>
              <a:t>2014.</a:t>
            </a:r>
            <a:endParaRPr lang="pt-BR" sz="2200" dirty="0"/>
          </a:p>
          <a:p>
            <a:pPr marL="0" indent="0" algn="just">
              <a:lnSpc>
                <a:spcPct val="150000"/>
              </a:lnSpc>
              <a:buNone/>
            </a:pPr>
            <a:r>
              <a:rPr lang="pt-BR" sz="2200" dirty="0"/>
              <a:t>Destaque-se que, conforme abordado no item 3.17 (Desequilíbrio Econômico-Financeiro) da ITC, tais fatores não seriam suficientes para um reequilíbrio do contrato, em virtude do irremediável e profundo desequilíbrio contratual verificado.</a:t>
            </a:r>
          </a:p>
        </p:txBody>
      </p:sp>
    </p:spTree>
    <p:extLst>
      <p:ext uri="{BB962C8B-B14F-4D97-AF65-F5344CB8AC3E}">
        <p14:creationId xmlns:p14="http://schemas.microsoft.com/office/powerpoint/2010/main" val="3764927372"/>
      </p:ext>
    </p:extLst>
  </p:cSld>
  <p:clrMapOvr>
    <a:masterClrMapping/>
  </p:clrMapOvr>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IV.   DA ANÁLISE DO LAUDO ECONÔMICO</a:t>
            </a:r>
            <a:endParaRPr lang="pt-BR" sz="2800" dirty="0">
              <a:solidFill>
                <a:schemeClr val="bg1"/>
              </a:solidFill>
              <a:latin typeface="Arial Black" panose="020B0A04020102020204" pitchFamily="34" charset="0"/>
            </a:endParaRPr>
          </a:p>
        </p:txBody>
      </p:sp>
      <p:sp>
        <p:nvSpPr>
          <p:cNvPr id="4" name="Espaço Reservado para Conteúdo 3"/>
          <p:cNvSpPr>
            <a:spLocks noGrp="1"/>
          </p:cNvSpPr>
          <p:nvPr>
            <p:ph sz="half" idx="2"/>
          </p:nvPr>
        </p:nvSpPr>
        <p:spPr>
          <a:xfrm>
            <a:off x="323528" y="908720"/>
            <a:ext cx="8579296" cy="5400600"/>
          </a:xfrm>
        </p:spPr>
        <p:txBody>
          <a:bodyPr>
            <a:noAutofit/>
          </a:bodyPr>
          <a:lstStyle/>
          <a:p>
            <a:pPr marL="0" indent="0" algn="just">
              <a:lnSpc>
                <a:spcPct val="150000"/>
              </a:lnSpc>
              <a:buNone/>
            </a:pPr>
            <a:r>
              <a:rPr lang="pt-BR" sz="2200" b="1" dirty="0" smtClean="0"/>
              <a:t>3</a:t>
            </a:r>
            <a:r>
              <a:rPr lang="pt-BR" sz="2200" b="1" dirty="0"/>
              <a:t>) O terceiro fator é o tipo e a quantidade de eventos considerados pelas duas análises; </a:t>
            </a:r>
          </a:p>
          <a:p>
            <a:pPr marL="0" indent="0" algn="just">
              <a:lnSpc>
                <a:spcPct val="150000"/>
              </a:lnSpc>
              <a:buNone/>
            </a:pPr>
            <a:r>
              <a:rPr lang="pt-BR" sz="2200" dirty="0"/>
              <a:t>Embora a equipe técnica do TCEES e a perícia tenham considerado os mesmos eventos em parte dos trabalhos, a equipe de Auditores do TCE não considerou passíveis de reequilíbrio alguns eventos, que, no seu conjunto, foram considerados favoráveis à Concessionária pela perícia. A título de exemplo, podem ser citados: ganhos e perdas com arredondamento de tarifas, suspensão no pedágio da Terceira Ponte e investimentos não previstos em contratos ou aditivos.</a:t>
            </a:r>
          </a:p>
        </p:txBody>
      </p:sp>
    </p:spTree>
    <p:extLst>
      <p:ext uri="{BB962C8B-B14F-4D97-AF65-F5344CB8AC3E}">
        <p14:creationId xmlns:p14="http://schemas.microsoft.com/office/powerpoint/2010/main" val="3062708772"/>
      </p:ext>
    </p:extLst>
  </p:cSld>
  <p:clrMapOvr>
    <a:masterClrMapping/>
  </p:clrMapOvr>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IV.   DA ANÁLISE DO LAUDO ECONÔMICO</a:t>
            </a:r>
            <a:endParaRPr lang="pt-BR" sz="2800" dirty="0">
              <a:solidFill>
                <a:schemeClr val="bg1"/>
              </a:solidFill>
              <a:latin typeface="Arial Black" panose="020B0A04020102020204" pitchFamily="34" charset="0"/>
            </a:endParaRPr>
          </a:p>
        </p:txBody>
      </p:sp>
      <p:sp>
        <p:nvSpPr>
          <p:cNvPr id="4" name="Espaço Reservado para Conteúdo 3"/>
          <p:cNvSpPr>
            <a:spLocks noGrp="1"/>
          </p:cNvSpPr>
          <p:nvPr>
            <p:ph sz="half" idx="2"/>
          </p:nvPr>
        </p:nvSpPr>
        <p:spPr>
          <a:xfrm>
            <a:off x="323528" y="908720"/>
            <a:ext cx="8579296" cy="5400600"/>
          </a:xfrm>
        </p:spPr>
        <p:txBody>
          <a:bodyPr>
            <a:noAutofit/>
          </a:bodyPr>
          <a:lstStyle/>
          <a:p>
            <a:pPr marL="0" indent="0" algn="just">
              <a:lnSpc>
                <a:spcPct val="150000"/>
              </a:lnSpc>
              <a:buNone/>
            </a:pPr>
            <a:r>
              <a:rPr lang="pt-BR" sz="2200" b="1" dirty="0"/>
              <a:t>4) O quarto fator é que o TCEES aponta apenas um cenário.</a:t>
            </a:r>
          </a:p>
          <a:p>
            <a:pPr marL="0" indent="0" algn="just">
              <a:lnSpc>
                <a:spcPct val="150000"/>
              </a:lnSpc>
              <a:buNone/>
            </a:pPr>
            <a:r>
              <a:rPr lang="pt-BR" sz="2200" dirty="0"/>
              <a:t>A perícia apresenta diversos cenários porque efetua cálculos em cima de eventos discordantes entre as partes, de modo que se a Justiça decidir que uma das partes tem razão sobre algum ponto controverso, o cálculo já estará pronto.</a:t>
            </a:r>
          </a:p>
          <a:p>
            <a:pPr marL="0" indent="0" algn="just">
              <a:lnSpc>
                <a:spcPct val="150000"/>
              </a:lnSpc>
              <a:buNone/>
            </a:pPr>
            <a:r>
              <a:rPr lang="pt-BR" sz="2200" dirty="0"/>
              <a:t>Nenhum dos cenários deve ser aceito porque partem de premissas e valores diferentes e não trazem os documentos comprobatórios que embasam seus números, conforme ficará demonstrado ao longo desta Manifestação Técnica.</a:t>
            </a:r>
          </a:p>
        </p:txBody>
      </p:sp>
    </p:spTree>
    <p:extLst>
      <p:ext uri="{BB962C8B-B14F-4D97-AF65-F5344CB8AC3E}">
        <p14:creationId xmlns:p14="http://schemas.microsoft.com/office/powerpoint/2010/main" val="3721310018"/>
      </p:ext>
    </p:extLst>
  </p:cSld>
  <p:clrMapOvr>
    <a:masterClrMapping/>
  </p:clrMapOvr>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IV.   DA ANÁLISE DO LAUDO ECONÔMICO</a:t>
            </a:r>
            <a:endParaRPr lang="pt-BR" sz="2800" dirty="0">
              <a:solidFill>
                <a:schemeClr val="bg1"/>
              </a:solidFill>
              <a:latin typeface="Arial Black" panose="020B0A04020102020204" pitchFamily="34" charset="0"/>
            </a:endParaRPr>
          </a:p>
        </p:txBody>
      </p:sp>
      <p:sp>
        <p:nvSpPr>
          <p:cNvPr id="4" name="Espaço Reservado para Conteúdo 3"/>
          <p:cNvSpPr>
            <a:spLocks noGrp="1"/>
          </p:cNvSpPr>
          <p:nvPr>
            <p:ph sz="half" idx="2"/>
          </p:nvPr>
        </p:nvSpPr>
        <p:spPr>
          <a:xfrm>
            <a:off x="323528" y="908720"/>
            <a:ext cx="8579296" cy="5400600"/>
          </a:xfrm>
        </p:spPr>
        <p:txBody>
          <a:bodyPr>
            <a:noAutofit/>
          </a:bodyPr>
          <a:lstStyle/>
          <a:p>
            <a:pPr marL="0" indent="0" algn="just">
              <a:lnSpc>
                <a:spcPct val="150000"/>
              </a:lnSpc>
              <a:buNone/>
            </a:pPr>
            <a:r>
              <a:rPr lang="pt-BR" sz="2200" b="1" dirty="0"/>
              <a:t>5) O quinto fator ensejador é que a perícia utiliza uma proposta comercial que não condiz com a constante na licitação, que foi utilizada pelo TCEES.</a:t>
            </a:r>
          </a:p>
          <a:p>
            <a:pPr marL="0" indent="0" algn="just">
              <a:lnSpc>
                <a:spcPct val="150000"/>
              </a:lnSpc>
              <a:buNone/>
            </a:pPr>
            <a:r>
              <a:rPr lang="pt-BR" sz="2200" dirty="0"/>
              <a:t>Quanto à receita estimada, os valores apresentados pela perícia como se fossem da proposta original divergem daquela apresentada e declarada vencedora na licitação. Já o TCEES utilizou os valores corretos, extraídos da proposta vencedora</a:t>
            </a:r>
            <a:endParaRPr lang="pt-BR" sz="2200" b="1" dirty="0"/>
          </a:p>
        </p:txBody>
      </p:sp>
    </p:spTree>
    <p:extLst>
      <p:ext uri="{BB962C8B-B14F-4D97-AF65-F5344CB8AC3E}">
        <p14:creationId xmlns:p14="http://schemas.microsoft.com/office/powerpoint/2010/main" val="3910331367"/>
      </p:ext>
    </p:extLst>
  </p:cSld>
  <p:clrMapOvr>
    <a:masterClrMapping/>
  </p:clrMapOvr>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IV.   DA ANÁLISE DO LAUDO ECONÔMICO</a:t>
            </a:r>
            <a:endParaRPr lang="pt-BR" sz="2800" dirty="0">
              <a:solidFill>
                <a:schemeClr val="bg1"/>
              </a:solidFill>
              <a:latin typeface="Arial Black" panose="020B0A04020102020204" pitchFamily="34" charset="0"/>
            </a:endParaRPr>
          </a:p>
        </p:txBody>
      </p:sp>
      <p:sp>
        <p:nvSpPr>
          <p:cNvPr id="4" name="Espaço Reservado para Conteúdo 3"/>
          <p:cNvSpPr>
            <a:spLocks noGrp="1"/>
          </p:cNvSpPr>
          <p:nvPr>
            <p:ph sz="half" idx="2"/>
          </p:nvPr>
        </p:nvSpPr>
        <p:spPr>
          <a:xfrm>
            <a:off x="323528" y="908720"/>
            <a:ext cx="8579296" cy="5400600"/>
          </a:xfrm>
        </p:spPr>
        <p:txBody>
          <a:bodyPr>
            <a:noAutofit/>
          </a:bodyPr>
          <a:lstStyle/>
          <a:p>
            <a:pPr marL="0" indent="0" algn="just">
              <a:buNone/>
            </a:pPr>
            <a:r>
              <a:rPr lang="pt-BR" sz="2200" dirty="0"/>
              <a:t>Os </a:t>
            </a:r>
            <a:r>
              <a:rPr lang="pt-BR" sz="2200" b="1" u="sng" dirty="0"/>
              <a:t>cálculos da perícia em comparação com os do TCEES </a:t>
            </a:r>
            <a:r>
              <a:rPr lang="pt-BR" sz="2200" dirty="0"/>
              <a:t>não conferem devido a utilização de parâmetros divergentes relativos ao valor a ser atualizado, ao prazo de atualização e ao índice de atualização contratual. </a:t>
            </a:r>
          </a:p>
          <a:p>
            <a:pPr marL="0" indent="0" algn="just">
              <a:buNone/>
            </a:pPr>
            <a:endParaRPr lang="pt-BR" sz="2200" b="1" dirty="0"/>
          </a:p>
          <a:p>
            <a:pPr marL="0" indent="0" algn="just">
              <a:buNone/>
            </a:pPr>
            <a:r>
              <a:rPr lang="pt-BR" sz="2200" b="1" dirty="0"/>
              <a:t>No caso da ITC, obteve-se:</a:t>
            </a:r>
          </a:p>
          <a:p>
            <a:pPr marL="0" indent="0" algn="just">
              <a:buNone/>
            </a:pPr>
            <a:r>
              <a:rPr lang="pt-BR" sz="2200" b="1" dirty="0"/>
              <a:t>1- desequilíbrio em valores de 1998 = </a:t>
            </a:r>
            <a:r>
              <a:rPr lang="pt-BR" sz="2200" dirty="0"/>
              <a:t>R$17.383.274,75</a:t>
            </a:r>
          </a:p>
          <a:p>
            <a:pPr marL="0" indent="0" algn="just">
              <a:buNone/>
            </a:pPr>
            <a:r>
              <a:rPr lang="pt-BR" sz="2200" b="1" dirty="0"/>
              <a:t>2- </a:t>
            </a:r>
            <a:r>
              <a:rPr lang="pt-BR" sz="2200" b="1" dirty="0" smtClean="0"/>
              <a:t>fator TIR </a:t>
            </a:r>
            <a:r>
              <a:rPr lang="pt-BR" sz="2200" b="1" dirty="0"/>
              <a:t>= </a:t>
            </a:r>
            <a:r>
              <a:rPr lang="pt-BR" sz="2200" dirty="0" smtClean="0"/>
              <a:t>1,168024 – TIR = 16,8024% </a:t>
            </a:r>
            <a:r>
              <a:rPr lang="pt-BR" sz="2200" dirty="0" err="1" smtClean="0"/>
              <a:t>a.a</a:t>
            </a:r>
            <a:endParaRPr lang="pt-BR" sz="2200" dirty="0"/>
          </a:p>
          <a:p>
            <a:pPr marL="0" indent="0" algn="just">
              <a:buNone/>
            </a:pPr>
            <a:r>
              <a:rPr lang="pt-BR" sz="2200" b="1" dirty="0"/>
              <a:t>3- anos que se pretende atualizar: </a:t>
            </a:r>
            <a:r>
              <a:rPr lang="pt-BR" sz="2200" dirty="0"/>
              <a:t>16 (de 1998 a 2014)</a:t>
            </a:r>
          </a:p>
          <a:p>
            <a:pPr marL="0" indent="0" algn="just">
              <a:buNone/>
            </a:pPr>
            <a:r>
              <a:rPr lang="pt-BR" sz="2200" b="1" dirty="0"/>
              <a:t>4- </a:t>
            </a:r>
            <a:r>
              <a:rPr lang="pt-BR" sz="2200" b="1" dirty="0" smtClean="0"/>
              <a:t>fator de reajuste contratual: </a:t>
            </a:r>
            <a:r>
              <a:rPr lang="pt-BR" sz="2200" dirty="0"/>
              <a:t>2,94 (até agosto de 2013</a:t>
            </a:r>
            <a:r>
              <a:rPr lang="pt-BR" sz="2200" dirty="0" smtClean="0"/>
              <a:t>) – 194% </a:t>
            </a:r>
            <a:r>
              <a:rPr lang="pt-BR" sz="2200" dirty="0" err="1" smtClean="0"/>
              <a:t>acum</a:t>
            </a:r>
            <a:r>
              <a:rPr lang="pt-BR" sz="2200" dirty="0" smtClean="0"/>
              <a:t>.</a:t>
            </a:r>
            <a:endParaRPr lang="pt-BR" sz="2200" dirty="0"/>
          </a:p>
          <a:p>
            <a:pPr marL="0" indent="0" algn="just">
              <a:buNone/>
            </a:pPr>
            <a:r>
              <a:rPr lang="pt-BR" sz="2200" b="1" dirty="0"/>
              <a:t>5- desequilíbrio atualizado até </a:t>
            </a:r>
            <a:r>
              <a:rPr lang="pt-BR" sz="2200" b="1" dirty="0" smtClean="0"/>
              <a:t>2014 e data-base das ocorrências out</a:t>
            </a:r>
            <a:r>
              <a:rPr lang="pt-BR" sz="2200" b="1" dirty="0"/>
              <a:t>. 2013: </a:t>
            </a:r>
            <a:endParaRPr lang="pt-BR" sz="2200" b="1" dirty="0" smtClean="0"/>
          </a:p>
          <a:p>
            <a:pPr marL="0" indent="0" algn="ctr">
              <a:buNone/>
            </a:pPr>
            <a:r>
              <a:rPr lang="pt-BR" sz="2200" dirty="0" smtClean="0"/>
              <a:t>17.383.274,75 </a:t>
            </a:r>
            <a:r>
              <a:rPr lang="pt-BR" sz="2200" dirty="0"/>
              <a:t>x </a:t>
            </a:r>
            <a:r>
              <a:rPr lang="pt-BR" sz="2200" dirty="0" smtClean="0"/>
              <a:t>(1,168024)</a:t>
            </a:r>
            <a:r>
              <a:rPr lang="pt-BR" sz="2200" baseline="30000" dirty="0" smtClean="0"/>
              <a:t>16</a:t>
            </a:r>
            <a:r>
              <a:rPr lang="pt-BR" sz="2200" dirty="0" smtClean="0"/>
              <a:t> </a:t>
            </a:r>
            <a:r>
              <a:rPr lang="pt-BR" sz="2200" dirty="0"/>
              <a:t>x 2,94 = R$ 613.388.613,57</a:t>
            </a:r>
          </a:p>
        </p:txBody>
      </p:sp>
    </p:spTree>
    <p:extLst>
      <p:ext uri="{BB962C8B-B14F-4D97-AF65-F5344CB8AC3E}">
        <p14:creationId xmlns:p14="http://schemas.microsoft.com/office/powerpoint/2010/main" val="2364566997"/>
      </p:ext>
    </p:extLst>
  </p:cSld>
  <p:clrMapOvr>
    <a:masterClrMapping/>
  </p:clrMapOvr>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IV.   DA ANÁLISE DO LAUDO ECONÔMICO</a:t>
            </a:r>
            <a:endParaRPr lang="pt-BR" sz="2800" dirty="0">
              <a:solidFill>
                <a:schemeClr val="bg1"/>
              </a:solidFill>
              <a:latin typeface="Arial Black" panose="020B0A04020102020204" pitchFamily="34" charset="0"/>
            </a:endParaRPr>
          </a:p>
        </p:txBody>
      </p:sp>
      <p:sp>
        <p:nvSpPr>
          <p:cNvPr id="4" name="Espaço Reservado para Conteúdo 3"/>
          <p:cNvSpPr>
            <a:spLocks noGrp="1"/>
          </p:cNvSpPr>
          <p:nvPr>
            <p:ph sz="half" idx="2"/>
          </p:nvPr>
        </p:nvSpPr>
        <p:spPr>
          <a:xfrm>
            <a:off x="323528" y="908720"/>
            <a:ext cx="8579296" cy="5400600"/>
          </a:xfrm>
        </p:spPr>
        <p:txBody>
          <a:bodyPr>
            <a:noAutofit/>
          </a:bodyPr>
          <a:lstStyle/>
          <a:p>
            <a:pPr marL="0" indent="0" algn="just">
              <a:buNone/>
            </a:pPr>
            <a:r>
              <a:rPr lang="pt-BR" sz="2200" dirty="0"/>
              <a:t>Para efeito de comparação, iremos demonstrar os dados utilizados no </a:t>
            </a:r>
            <a:r>
              <a:rPr lang="pt-BR" sz="2200" b="1" dirty="0"/>
              <a:t>cenário 1 da perícia</a:t>
            </a:r>
            <a:r>
              <a:rPr lang="pt-BR" sz="2200" dirty="0"/>
              <a:t>:</a:t>
            </a:r>
          </a:p>
          <a:p>
            <a:pPr marL="0" indent="0" algn="just">
              <a:buNone/>
            </a:pPr>
            <a:endParaRPr lang="pt-BR" sz="2200" dirty="0"/>
          </a:p>
          <a:p>
            <a:pPr marL="0" indent="0" algn="just">
              <a:buNone/>
            </a:pPr>
            <a:r>
              <a:rPr lang="pt-BR" sz="2200" b="1" dirty="0"/>
              <a:t>1- desequilíbrio em valores de 1998 = R$ 69.954,54</a:t>
            </a:r>
          </a:p>
          <a:p>
            <a:pPr marL="0" indent="0" algn="just">
              <a:buNone/>
            </a:pPr>
            <a:r>
              <a:rPr lang="pt-BR" sz="2200" b="1" dirty="0"/>
              <a:t>2- TIR = 1,168024</a:t>
            </a:r>
          </a:p>
          <a:p>
            <a:pPr marL="0" indent="0" algn="just">
              <a:buNone/>
            </a:pPr>
            <a:r>
              <a:rPr lang="pt-BR" sz="2200" b="1" dirty="0"/>
              <a:t>3- anos que se pretende atualizar: 17 (de 1998 a 2015)</a:t>
            </a:r>
          </a:p>
          <a:p>
            <a:pPr marL="0" indent="0" algn="just">
              <a:buNone/>
            </a:pPr>
            <a:r>
              <a:rPr lang="pt-BR" sz="2200" b="1" dirty="0"/>
              <a:t>4- índice de reajuste: 3,26 (até 2015)</a:t>
            </a:r>
          </a:p>
          <a:p>
            <a:pPr marL="0" indent="0" algn="just">
              <a:buNone/>
            </a:pPr>
            <a:r>
              <a:rPr lang="pt-BR" sz="2200" b="1" dirty="0"/>
              <a:t>5- desequilíbrio atualizado até 2015: 69.954,54 x 1,16802417 x 3,26 = R$3.198.572,79 </a:t>
            </a:r>
          </a:p>
          <a:p>
            <a:pPr marL="0" indent="0" algn="just">
              <a:buNone/>
            </a:pPr>
            <a:r>
              <a:rPr lang="pt-BR" sz="2200" dirty="0"/>
              <a:t>Note-se que </a:t>
            </a:r>
            <a:r>
              <a:rPr lang="pt-BR" sz="2200" b="1" u="sng" dirty="0"/>
              <a:t>dos quatro valores utilizados para atualizar o desequilíbrio, apenas a TIR foi a mesma</a:t>
            </a:r>
            <a:r>
              <a:rPr lang="pt-BR" sz="2200" dirty="0"/>
              <a:t>, logo, se as premissas foram diferentes, o resultado dos cálculos não poderia ser igual.</a:t>
            </a:r>
          </a:p>
          <a:p>
            <a:pPr marL="0" indent="0" algn="just">
              <a:buNone/>
            </a:pPr>
            <a:endParaRPr lang="pt-BR" sz="2200" b="1" dirty="0"/>
          </a:p>
        </p:txBody>
      </p:sp>
    </p:spTree>
    <p:extLst>
      <p:ext uri="{BB962C8B-B14F-4D97-AF65-F5344CB8AC3E}">
        <p14:creationId xmlns:p14="http://schemas.microsoft.com/office/powerpoint/2010/main" val="3277830489"/>
      </p:ext>
    </p:extLst>
  </p:cSld>
  <p:clrMapOvr>
    <a:masterClrMapping/>
  </p:clrMapOvr>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IV.   DA ANÁLISE DO LAUDO ECONÔMICO</a:t>
            </a:r>
            <a:endParaRPr lang="pt-BR" sz="2800" dirty="0">
              <a:solidFill>
                <a:schemeClr val="bg1"/>
              </a:solidFill>
              <a:latin typeface="Arial Black" panose="020B0A04020102020204" pitchFamily="34" charset="0"/>
            </a:endParaRPr>
          </a:p>
        </p:txBody>
      </p:sp>
      <p:sp>
        <p:nvSpPr>
          <p:cNvPr id="4" name="Espaço Reservado para Conteúdo 3"/>
          <p:cNvSpPr>
            <a:spLocks noGrp="1"/>
          </p:cNvSpPr>
          <p:nvPr>
            <p:ph sz="half" idx="2"/>
          </p:nvPr>
        </p:nvSpPr>
        <p:spPr>
          <a:xfrm>
            <a:off x="323528" y="908720"/>
            <a:ext cx="8579296" cy="5400600"/>
          </a:xfrm>
        </p:spPr>
        <p:txBody>
          <a:bodyPr>
            <a:noAutofit/>
          </a:bodyPr>
          <a:lstStyle/>
          <a:p>
            <a:pPr marL="0" indent="0" algn="just">
              <a:buNone/>
            </a:pPr>
            <a:r>
              <a:rPr lang="pt-BR" sz="2200" dirty="0"/>
              <a:t>A </a:t>
            </a:r>
            <a:r>
              <a:rPr lang="pt-BR" sz="2200" b="1" dirty="0"/>
              <a:t>MT 516/2017 </a:t>
            </a:r>
            <a:r>
              <a:rPr lang="pt-BR" sz="2200" dirty="0"/>
              <a:t>esmiuçou </a:t>
            </a:r>
            <a:r>
              <a:rPr lang="pt-BR" sz="2200" b="1" dirty="0"/>
              <a:t>cada ponto divergente dos trabalhos</a:t>
            </a:r>
            <a:r>
              <a:rPr lang="pt-BR" sz="2200" b="1" dirty="0" smtClean="0"/>
              <a:t>:</a:t>
            </a:r>
          </a:p>
          <a:p>
            <a:pPr marL="0" indent="0" algn="just">
              <a:buNone/>
            </a:pPr>
            <a:endParaRPr lang="pt-BR" sz="2200" b="1" dirty="0"/>
          </a:p>
          <a:p>
            <a:pPr algn="just">
              <a:lnSpc>
                <a:spcPct val="150000"/>
              </a:lnSpc>
            </a:pPr>
            <a:r>
              <a:rPr lang="pt-BR" sz="2200" b="1" dirty="0"/>
              <a:t>Atraso na homologação de reajustes; </a:t>
            </a:r>
          </a:p>
          <a:p>
            <a:pPr algn="just">
              <a:lnSpc>
                <a:spcPct val="150000"/>
              </a:lnSpc>
            </a:pPr>
            <a:r>
              <a:rPr lang="pt-BR" sz="2200" b="1" dirty="0"/>
              <a:t>Redução da tarifa da Terceira Ponte; </a:t>
            </a:r>
          </a:p>
          <a:p>
            <a:pPr algn="just">
              <a:lnSpc>
                <a:spcPct val="150000"/>
              </a:lnSpc>
            </a:pPr>
            <a:r>
              <a:rPr lang="pt-BR" sz="2200" b="1" dirty="0"/>
              <a:t>Suspensão da cobrança de tarifa na Terceira Ponte;</a:t>
            </a:r>
          </a:p>
          <a:p>
            <a:pPr algn="just">
              <a:lnSpc>
                <a:spcPct val="150000"/>
              </a:lnSpc>
            </a:pPr>
            <a:r>
              <a:rPr lang="pt-BR" sz="2200" b="1" dirty="0"/>
              <a:t>Isenção do pagamento de tarifa dos veículos do Sistema </a:t>
            </a:r>
            <a:r>
              <a:rPr lang="pt-BR" sz="2200" b="1" dirty="0" err="1"/>
              <a:t>Transcol</a:t>
            </a:r>
            <a:r>
              <a:rPr lang="pt-BR" sz="2200" b="1" dirty="0"/>
              <a:t>;</a:t>
            </a:r>
          </a:p>
          <a:p>
            <a:pPr algn="just">
              <a:lnSpc>
                <a:spcPct val="150000"/>
              </a:lnSpc>
            </a:pPr>
            <a:r>
              <a:rPr lang="pt-BR" sz="2200" b="1" dirty="0"/>
              <a:t>Ganhos e perdas no arredondamento de tarifas; </a:t>
            </a:r>
          </a:p>
          <a:p>
            <a:pPr algn="just">
              <a:lnSpc>
                <a:spcPct val="150000"/>
              </a:lnSpc>
            </a:pPr>
            <a:r>
              <a:rPr lang="pt-BR" sz="2200" b="1" dirty="0"/>
              <a:t>Ganhos da Concessionária com receitas acessórias;</a:t>
            </a:r>
          </a:p>
          <a:p>
            <a:pPr marL="0" indent="0" algn="just">
              <a:buNone/>
            </a:pPr>
            <a:endParaRPr lang="pt-BR" sz="2200" b="1" dirty="0"/>
          </a:p>
        </p:txBody>
      </p:sp>
    </p:spTree>
    <p:extLst>
      <p:ext uri="{BB962C8B-B14F-4D97-AF65-F5344CB8AC3E}">
        <p14:creationId xmlns:p14="http://schemas.microsoft.com/office/powerpoint/2010/main" val="27139879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I.   INTRODUÇÃO</a:t>
            </a:r>
            <a:endParaRPr lang="pt-BR" sz="2800" dirty="0">
              <a:solidFill>
                <a:schemeClr val="bg1"/>
              </a:solidFill>
              <a:latin typeface="Arial Black" panose="020B0A04020102020204" pitchFamily="34" charset="0"/>
            </a:endParaRPr>
          </a:p>
        </p:txBody>
      </p:sp>
      <p:sp>
        <p:nvSpPr>
          <p:cNvPr id="2" name="Título 1"/>
          <p:cNvSpPr>
            <a:spLocks noGrp="1"/>
          </p:cNvSpPr>
          <p:nvPr>
            <p:ph type="title"/>
          </p:nvPr>
        </p:nvSpPr>
        <p:spPr>
          <a:xfrm>
            <a:off x="467544" y="790714"/>
            <a:ext cx="8424936" cy="626924"/>
          </a:xfrm>
        </p:spPr>
        <p:txBody>
          <a:bodyPr>
            <a:noAutofit/>
          </a:bodyPr>
          <a:lstStyle/>
          <a:p>
            <a:pPr algn="l"/>
            <a:r>
              <a:rPr lang="pt-BR" sz="2400" b="1" dirty="0" smtClean="0"/>
              <a:t>I.4   O </a:t>
            </a:r>
            <a:r>
              <a:rPr lang="pt-BR" sz="2400" b="1" dirty="0"/>
              <a:t>Planejamento e a Execução dos Trabalhos de Auditoria</a:t>
            </a:r>
          </a:p>
        </p:txBody>
      </p:sp>
      <p:sp>
        <p:nvSpPr>
          <p:cNvPr id="4" name="Espaço Reservado para Conteúdo 3"/>
          <p:cNvSpPr>
            <a:spLocks noGrp="1"/>
          </p:cNvSpPr>
          <p:nvPr>
            <p:ph sz="half" idx="2"/>
          </p:nvPr>
        </p:nvSpPr>
        <p:spPr>
          <a:xfrm>
            <a:off x="457200" y="2174875"/>
            <a:ext cx="8435280" cy="3951288"/>
          </a:xfrm>
        </p:spPr>
        <p:txBody>
          <a:bodyPr>
            <a:noAutofit/>
          </a:bodyPr>
          <a:lstStyle/>
          <a:p>
            <a:pPr algn="just"/>
            <a:r>
              <a:rPr lang="pt-BR" sz="2200" dirty="0" smtClean="0"/>
              <a:t>Foram </a:t>
            </a:r>
            <a:r>
              <a:rPr lang="pt-BR" sz="2200" dirty="0"/>
              <a:t>registradas </a:t>
            </a:r>
            <a:r>
              <a:rPr lang="pt-BR" sz="2200" dirty="0" smtClean="0"/>
              <a:t>as informações </a:t>
            </a:r>
            <a:r>
              <a:rPr lang="pt-BR" sz="2200" dirty="0"/>
              <a:t>obtidas e os exames, as análises e as avaliações efetuadas, evidenciando as constatações e constituindo a base de sustentação do </a:t>
            </a:r>
            <a:r>
              <a:rPr lang="pt-BR" sz="2200" dirty="0" smtClean="0"/>
              <a:t>RA-E 10/2014 </a:t>
            </a:r>
            <a:r>
              <a:rPr lang="pt-BR" sz="2200" dirty="0"/>
              <a:t>(4408.1). </a:t>
            </a:r>
          </a:p>
          <a:p>
            <a:pPr lvl="0" algn="just"/>
            <a:endParaRPr lang="pt-BR" sz="2200" dirty="0"/>
          </a:p>
          <a:p>
            <a:pPr lvl="0" algn="just"/>
            <a:r>
              <a:rPr lang="pt-BR" sz="2200" dirty="0" smtClean="0"/>
              <a:t>Qualquer outro </a:t>
            </a:r>
            <a:r>
              <a:rPr lang="pt-BR" sz="2200" dirty="0"/>
              <a:t>profissional de auditoria governamental, mesmo sem contato anterior com o trabalho desenvolvido, </a:t>
            </a:r>
            <a:r>
              <a:rPr lang="pt-BR" sz="2200" dirty="0" smtClean="0"/>
              <a:t>pode fazer uso no </a:t>
            </a:r>
            <a:r>
              <a:rPr lang="pt-BR" sz="2200" dirty="0"/>
              <a:t>futuro, </a:t>
            </a:r>
            <a:r>
              <a:rPr lang="pt-BR" sz="2200" b="1" dirty="0"/>
              <a:t>sem dúvidas </a:t>
            </a:r>
            <a:r>
              <a:rPr lang="pt-BR" sz="2200" dirty="0"/>
              <a:t>quanto às conclusões alcançadas e sobre como foram executados os exames (NAG 4408.9.9.1).</a:t>
            </a:r>
          </a:p>
        </p:txBody>
      </p:sp>
    </p:spTree>
    <p:extLst>
      <p:ext uri="{BB962C8B-B14F-4D97-AF65-F5344CB8AC3E}">
        <p14:creationId xmlns:p14="http://schemas.microsoft.com/office/powerpoint/2010/main" val="2223923404"/>
      </p:ext>
    </p:extLst>
  </p:cSld>
  <p:clrMapOvr>
    <a:masterClrMapping/>
  </p:clrMapOvr>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IV.   DA ANÁLISE DO LAUDO ECONÔMICO</a:t>
            </a:r>
            <a:endParaRPr lang="pt-BR" sz="2800" dirty="0">
              <a:solidFill>
                <a:schemeClr val="bg1"/>
              </a:solidFill>
              <a:latin typeface="Arial Black" panose="020B0A04020102020204" pitchFamily="34" charset="0"/>
            </a:endParaRPr>
          </a:p>
        </p:txBody>
      </p:sp>
      <p:sp>
        <p:nvSpPr>
          <p:cNvPr id="4" name="Espaço Reservado para Conteúdo 3"/>
          <p:cNvSpPr>
            <a:spLocks noGrp="1"/>
          </p:cNvSpPr>
          <p:nvPr>
            <p:ph sz="half" idx="2"/>
          </p:nvPr>
        </p:nvSpPr>
        <p:spPr>
          <a:xfrm>
            <a:off x="323528" y="908720"/>
            <a:ext cx="8579296" cy="5400600"/>
          </a:xfrm>
        </p:spPr>
        <p:txBody>
          <a:bodyPr>
            <a:noAutofit/>
          </a:bodyPr>
          <a:lstStyle/>
          <a:p>
            <a:pPr algn="just">
              <a:lnSpc>
                <a:spcPct val="150000"/>
              </a:lnSpc>
            </a:pPr>
            <a:endParaRPr lang="pt-BR" sz="2200" b="1" dirty="0" smtClean="0"/>
          </a:p>
          <a:p>
            <a:pPr algn="just">
              <a:lnSpc>
                <a:spcPct val="150000"/>
              </a:lnSpc>
            </a:pPr>
            <a:r>
              <a:rPr lang="pt-BR" sz="2200" b="1" dirty="0" smtClean="0"/>
              <a:t>Alteração </a:t>
            </a:r>
            <a:r>
              <a:rPr lang="pt-BR" sz="2200" b="1" dirty="0"/>
              <a:t>de alíquota de ISS </a:t>
            </a:r>
          </a:p>
          <a:p>
            <a:pPr algn="just">
              <a:lnSpc>
                <a:spcPct val="150000"/>
              </a:lnSpc>
            </a:pPr>
            <a:r>
              <a:rPr lang="pt-BR" sz="2200" b="1" dirty="0"/>
              <a:t> Alteração de alíquota do COFINS </a:t>
            </a:r>
          </a:p>
          <a:p>
            <a:pPr algn="just">
              <a:lnSpc>
                <a:spcPct val="150000"/>
              </a:lnSpc>
            </a:pPr>
            <a:r>
              <a:rPr lang="pt-BR" sz="2200" b="1" dirty="0"/>
              <a:t> Alteração de alíquota do PIS </a:t>
            </a:r>
          </a:p>
          <a:p>
            <a:pPr algn="just">
              <a:lnSpc>
                <a:spcPct val="150000"/>
              </a:lnSpc>
            </a:pPr>
            <a:r>
              <a:rPr lang="pt-BR" sz="2200" b="1" dirty="0"/>
              <a:t> Alteração de alíquota e prazo da CPMF </a:t>
            </a:r>
          </a:p>
          <a:p>
            <a:pPr algn="just">
              <a:lnSpc>
                <a:spcPct val="150000"/>
              </a:lnSpc>
            </a:pPr>
            <a:r>
              <a:rPr lang="pt-BR" sz="2200" b="1" dirty="0"/>
              <a:t> Eliminação da outorga variável e inclusão da TRV</a:t>
            </a:r>
          </a:p>
          <a:p>
            <a:pPr algn="just">
              <a:lnSpc>
                <a:spcPct val="150000"/>
              </a:lnSpc>
            </a:pPr>
            <a:r>
              <a:rPr lang="pt-BR" sz="2200" b="1" dirty="0"/>
              <a:t>Repasse à Polícia Rodoviária  </a:t>
            </a:r>
          </a:p>
          <a:p>
            <a:pPr algn="just">
              <a:lnSpc>
                <a:spcPct val="150000"/>
              </a:lnSpc>
            </a:pPr>
            <a:r>
              <a:rPr lang="pt-BR" sz="2200" b="1" dirty="0"/>
              <a:t> Eventos de investimentos  </a:t>
            </a:r>
          </a:p>
          <a:p>
            <a:pPr marL="0" indent="0" algn="just">
              <a:buNone/>
            </a:pPr>
            <a:endParaRPr lang="pt-BR" sz="2200" b="1" dirty="0"/>
          </a:p>
        </p:txBody>
      </p:sp>
    </p:spTree>
    <p:extLst>
      <p:ext uri="{BB962C8B-B14F-4D97-AF65-F5344CB8AC3E}">
        <p14:creationId xmlns:p14="http://schemas.microsoft.com/office/powerpoint/2010/main" val="3766524855"/>
      </p:ext>
    </p:extLst>
  </p:cSld>
  <p:clrMapOvr>
    <a:masterClrMapping/>
  </p:clrMapOvr>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IV.   DA ANÁLISE DO LAUDO ECONÔMICO</a:t>
            </a:r>
            <a:endParaRPr lang="pt-BR" sz="2800" dirty="0">
              <a:solidFill>
                <a:schemeClr val="bg1"/>
              </a:solidFill>
              <a:latin typeface="Arial Black" panose="020B0A04020102020204" pitchFamily="34" charset="0"/>
            </a:endParaRPr>
          </a:p>
        </p:txBody>
      </p:sp>
      <p:sp>
        <p:nvSpPr>
          <p:cNvPr id="4" name="Espaço Reservado para Conteúdo 3"/>
          <p:cNvSpPr>
            <a:spLocks noGrp="1"/>
          </p:cNvSpPr>
          <p:nvPr>
            <p:ph sz="half" idx="2"/>
          </p:nvPr>
        </p:nvSpPr>
        <p:spPr>
          <a:xfrm>
            <a:off x="323528" y="908720"/>
            <a:ext cx="8579296" cy="5400600"/>
          </a:xfrm>
        </p:spPr>
        <p:txBody>
          <a:bodyPr>
            <a:noAutofit/>
          </a:bodyPr>
          <a:lstStyle/>
          <a:p>
            <a:pPr algn="just">
              <a:lnSpc>
                <a:spcPct val="150000"/>
              </a:lnSpc>
            </a:pPr>
            <a:endParaRPr lang="pt-BR" sz="2200" b="1" dirty="0" smtClean="0"/>
          </a:p>
          <a:p>
            <a:pPr algn="just">
              <a:lnSpc>
                <a:spcPct val="150000"/>
              </a:lnSpc>
            </a:pPr>
            <a:r>
              <a:rPr lang="pt-BR" sz="2200" b="1" dirty="0" smtClean="0"/>
              <a:t>Desapropriações </a:t>
            </a:r>
          </a:p>
          <a:p>
            <a:pPr algn="just">
              <a:lnSpc>
                <a:spcPct val="150000"/>
              </a:lnSpc>
            </a:pPr>
            <a:r>
              <a:rPr lang="pt-BR" sz="2200" b="1" dirty="0" smtClean="0"/>
              <a:t>Eventos </a:t>
            </a:r>
            <a:r>
              <a:rPr lang="pt-BR" sz="2200" b="1" dirty="0"/>
              <a:t>de infraestrutura </a:t>
            </a:r>
          </a:p>
          <a:p>
            <a:pPr algn="just">
              <a:lnSpc>
                <a:spcPct val="150000"/>
              </a:lnSpc>
            </a:pPr>
            <a:r>
              <a:rPr lang="pt-BR" sz="2200" b="1" dirty="0"/>
              <a:t>Outros investimentos – não previstos contratualmente: projeto ampliado </a:t>
            </a:r>
          </a:p>
          <a:p>
            <a:pPr algn="just">
              <a:lnSpc>
                <a:spcPct val="150000"/>
              </a:lnSpc>
            </a:pPr>
            <a:r>
              <a:rPr lang="pt-BR" sz="2200" b="1" dirty="0"/>
              <a:t>Outros investimentos – não previstos contratualmente</a:t>
            </a:r>
          </a:p>
          <a:p>
            <a:pPr algn="just">
              <a:lnSpc>
                <a:spcPct val="150000"/>
              </a:lnSpc>
            </a:pPr>
            <a:r>
              <a:rPr lang="pt-BR" sz="2200" b="1" dirty="0"/>
              <a:t> Cenários apresentados pela perícia </a:t>
            </a:r>
          </a:p>
          <a:p>
            <a:pPr marL="0" indent="0" algn="just">
              <a:buNone/>
            </a:pPr>
            <a:endParaRPr lang="pt-BR" sz="2200" b="1" dirty="0"/>
          </a:p>
        </p:txBody>
      </p:sp>
    </p:spTree>
    <p:extLst>
      <p:ext uri="{BB962C8B-B14F-4D97-AF65-F5344CB8AC3E}">
        <p14:creationId xmlns:p14="http://schemas.microsoft.com/office/powerpoint/2010/main" val="2238069815"/>
      </p:ext>
    </p:extLst>
  </p:cSld>
  <p:clrMapOvr>
    <a:masterClrMapping/>
  </p:clrMapOvr>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pt-BR" sz="2800" dirty="0">
              <a:solidFill>
                <a:schemeClr val="bg1"/>
              </a:solidFill>
              <a:latin typeface="Arial Black" panose="020B0A04020102020204" pitchFamily="34" charset="0"/>
            </a:endParaRPr>
          </a:p>
        </p:txBody>
      </p:sp>
      <p:sp>
        <p:nvSpPr>
          <p:cNvPr id="4" name="Espaço Reservado para Conteúdo 3"/>
          <p:cNvSpPr>
            <a:spLocks noGrp="1"/>
          </p:cNvSpPr>
          <p:nvPr>
            <p:ph sz="half" idx="2"/>
          </p:nvPr>
        </p:nvSpPr>
        <p:spPr>
          <a:xfrm>
            <a:off x="457200" y="1412776"/>
            <a:ext cx="8435280" cy="4713387"/>
          </a:xfrm>
        </p:spPr>
        <p:txBody>
          <a:bodyPr>
            <a:normAutofit/>
          </a:bodyPr>
          <a:lstStyle/>
          <a:p>
            <a:pPr marL="0" indent="0" algn="ctr">
              <a:lnSpc>
                <a:spcPct val="150000"/>
              </a:lnSpc>
              <a:buNone/>
            </a:pPr>
            <a:endParaRPr lang="pt-BR" sz="4800" b="1" dirty="0" smtClean="0">
              <a:solidFill>
                <a:schemeClr val="accent6">
                  <a:lumMod val="50000"/>
                </a:schemeClr>
              </a:solidFill>
              <a:latin typeface="+mj-lt"/>
              <a:cs typeface="Aharoni" panose="02010803020104030203" pitchFamily="2" charset="-79"/>
            </a:endParaRPr>
          </a:p>
          <a:p>
            <a:pPr marL="0" indent="0" algn="ctr">
              <a:lnSpc>
                <a:spcPct val="150000"/>
              </a:lnSpc>
              <a:buNone/>
            </a:pPr>
            <a:r>
              <a:rPr lang="pt-BR" sz="4800" b="1" dirty="0" smtClean="0">
                <a:solidFill>
                  <a:schemeClr val="accent6">
                    <a:lumMod val="50000"/>
                  </a:schemeClr>
                </a:solidFill>
                <a:latin typeface="+mj-lt"/>
                <a:cs typeface="Aharoni" panose="02010803020104030203" pitchFamily="2" charset="-79"/>
              </a:rPr>
              <a:t>FIM DA PARTE IV</a:t>
            </a:r>
          </a:p>
        </p:txBody>
      </p:sp>
    </p:spTree>
    <p:extLst>
      <p:ext uri="{BB962C8B-B14F-4D97-AF65-F5344CB8AC3E}">
        <p14:creationId xmlns:p14="http://schemas.microsoft.com/office/powerpoint/2010/main" val="2703564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circle(in)">
                                      <p:cBhvr>
                                        <p:cTn id="7" dur="2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smtClean="0">
                <a:solidFill>
                  <a:schemeClr val="accent1">
                    <a:lumMod val="50000"/>
                  </a:schemeClr>
                </a:solidFill>
                <a:effectLst>
                  <a:outerShdw blurRad="38100" dist="38100" dir="2700000" algn="tl">
                    <a:srgbClr val="DDDDDD"/>
                  </a:outerShdw>
                </a:effectLst>
                <a:latin typeface="Calibri" charset="0"/>
                <a:cs typeface="Arial" charset="0"/>
              </a:rPr>
              <a:t>ESTRUTURA DO VOTO</a:t>
            </a:r>
            <a:endParaRPr lang="pt-BR" sz="2800" dirty="0">
              <a:solidFill>
                <a:schemeClr val="bg1"/>
              </a:solidFill>
              <a:latin typeface="Arial Black" panose="020B0A04020102020204" pitchFamily="34" charset="0"/>
            </a:endParaRPr>
          </a:p>
        </p:txBody>
      </p:sp>
      <p:sp>
        <p:nvSpPr>
          <p:cNvPr id="4" name="Espaço Reservado para Conteúdo 3"/>
          <p:cNvSpPr>
            <a:spLocks noGrp="1"/>
          </p:cNvSpPr>
          <p:nvPr>
            <p:ph sz="half" idx="2"/>
          </p:nvPr>
        </p:nvSpPr>
        <p:spPr>
          <a:xfrm>
            <a:off x="457200" y="1412776"/>
            <a:ext cx="8435280" cy="4713387"/>
          </a:xfrm>
        </p:spPr>
        <p:txBody>
          <a:bodyPr>
            <a:normAutofit/>
          </a:bodyPr>
          <a:lstStyle/>
          <a:p>
            <a:pPr marL="0" indent="0">
              <a:lnSpc>
                <a:spcPct val="150000"/>
              </a:lnSpc>
              <a:buNone/>
            </a:pPr>
            <a:r>
              <a:rPr lang="pt-BR" sz="2800" b="1" dirty="0">
                <a:latin typeface="+mj-lt"/>
                <a:cs typeface="Aharoni" panose="02010803020104030203" pitchFamily="2" charset="-79"/>
              </a:rPr>
              <a:t>I	INTRODUÇÃO </a:t>
            </a:r>
          </a:p>
          <a:p>
            <a:pPr marL="0" indent="0">
              <a:lnSpc>
                <a:spcPct val="150000"/>
              </a:lnSpc>
              <a:buNone/>
            </a:pPr>
            <a:r>
              <a:rPr lang="pt-BR" sz="2800" b="1" dirty="0" smtClean="0">
                <a:latin typeface="+mj-lt"/>
                <a:cs typeface="Aharoni" panose="02010803020104030203" pitchFamily="2" charset="-79"/>
              </a:rPr>
              <a:t>II	DAS QUESTÕES PRÉVIAS</a:t>
            </a:r>
          </a:p>
          <a:p>
            <a:pPr marL="0" indent="0">
              <a:lnSpc>
                <a:spcPct val="150000"/>
              </a:lnSpc>
              <a:buNone/>
            </a:pPr>
            <a:r>
              <a:rPr lang="pt-BR" sz="2800" b="1" dirty="0" smtClean="0">
                <a:latin typeface="+mj-lt"/>
                <a:cs typeface="Aharoni" panose="02010803020104030203" pitchFamily="2" charset="-79"/>
              </a:rPr>
              <a:t>III	DAS IRREGULARIDADES </a:t>
            </a:r>
          </a:p>
          <a:p>
            <a:pPr marL="0" indent="0">
              <a:lnSpc>
                <a:spcPct val="150000"/>
              </a:lnSpc>
              <a:buNone/>
            </a:pPr>
            <a:r>
              <a:rPr lang="pt-BR" sz="2800" b="1" dirty="0" smtClean="0">
                <a:latin typeface="+mj-lt"/>
                <a:cs typeface="Aharoni" panose="02010803020104030203" pitchFamily="2" charset="-79"/>
              </a:rPr>
              <a:t>IV	DA ANÁLISE DO LAUDO ECONÔMICO</a:t>
            </a:r>
          </a:p>
          <a:p>
            <a:pPr marL="0" indent="0">
              <a:lnSpc>
                <a:spcPct val="150000"/>
              </a:lnSpc>
              <a:buNone/>
            </a:pPr>
            <a:r>
              <a:rPr lang="pt-BR" sz="4800" b="1" dirty="0">
                <a:solidFill>
                  <a:schemeClr val="accent6">
                    <a:lumMod val="50000"/>
                  </a:schemeClr>
                </a:solidFill>
                <a:latin typeface="+mj-lt"/>
                <a:cs typeface="Aharoni" panose="02010803020104030203" pitchFamily="2" charset="-79"/>
              </a:rPr>
              <a:t>V	DISPOSITIVO</a:t>
            </a:r>
          </a:p>
          <a:p>
            <a:pPr marL="0" indent="0">
              <a:buNone/>
            </a:pPr>
            <a:endParaRPr lang="pt-BR" sz="2800" b="1" dirty="0">
              <a:latin typeface="+mj-lt"/>
            </a:endParaRPr>
          </a:p>
        </p:txBody>
      </p:sp>
    </p:spTree>
    <p:extLst>
      <p:ext uri="{BB962C8B-B14F-4D97-AF65-F5344CB8AC3E}">
        <p14:creationId xmlns:p14="http://schemas.microsoft.com/office/powerpoint/2010/main" val="3728875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500"/>
                                        <p:tgtEl>
                                          <p:spTgt spid="4">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0" dur="500"/>
                                        <p:tgtEl>
                                          <p:spTgt spid="4">
                                            <p:txEl>
                                              <p:pRg st="1" end="1"/>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randombar(horizontal)">
                                      <p:cBhvr>
                                        <p:cTn id="13" dur="500"/>
                                        <p:tgtEl>
                                          <p:spTgt spid="4">
                                            <p:txEl>
                                              <p:pRg st="2" end="2"/>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randombar(horizontal)">
                                      <p:cBhvr>
                                        <p:cTn id="16" dur="500"/>
                                        <p:tgtEl>
                                          <p:spTgt spid="4">
                                            <p:txEl>
                                              <p:pRg st="3" end="3"/>
                                            </p:txEl>
                                          </p:spTgt>
                                        </p:tgtEl>
                                      </p:cBhvr>
                                    </p:animEffect>
                                  </p:childTnLst>
                                </p:cTn>
                              </p:par>
                              <p:par>
                                <p:cTn id="17" presetID="14" presetClass="entr" presetSubtype="10"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randombar(horizontal)">
                                      <p:cBhvr>
                                        <p:cTn id="19"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smtClean="0">
                <a:solidFill>
                  <a:schemeClr val="accent1">
                    <a:lumMod val="50000"/>
                  </a:schemeClr>
                </a:solidFill>
                <a:effectLst>
                  <a:outerShdw blurRad="38100" dist="38100" dir="2700000" algn="tl">
                    <a:srgbClr val="DDDDDD"/>
                  </a:outerShdw>
                </a:effectLst>
                <a:latin typeface="Calibri" charset="0"/>
                <a:cs typeface="Arial" charset="0"/>
              </a:rPr>
              <a:t>V</a:t>
            </a:r>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   </a:t>
            </a:r>
            <a:r>
              <a:rPr lang="pt-BR" sz="2800" cap="small" dirty="0" smtClean="0">
                <a:solidFill>
                  <a:schemeClr val="accent1">
                    <a:lumMod val="50000"/>
                  </a:schemeClr>
                </a:solidFill>
                <a:effectLst>
                  <a:outerShdw blurRad="38100" dist="38100" dir="2700000" algn="tl">
                    <a:srgbClr val="DDDDDD"/>
                  </a:outerShdw>
                </a:effectLst>
                <a:latin typeface="Calibri" charset="0"/>
                <a:cs typeface="Arial" charset="0"/>
              </a:rPr>
              <a:t>DISPOSITIVO</a:t>
            </a:r>
            <a:endParaRPr lang="pt-BR" sz="2800" dirty="0">
              <a:solidFill>
                <a:schemeClr val="bg1"/>
              </a:solidFill>
              <a:latin typeface="Arial Black" panose="020B0A04020102020204" pitchFamily="34" charset="0"/>
            </a:endParaRPr>
          </a:p>
        </p:txBody>
      </p:sp>
      <p:sp>
        <p:nvSpPr>
          <p:cNvPr id="4" name="Espaço Reservado para Conteúdo 3"/>
          <p:cNvSpPr>
            <a:spLocks noGrp="1"/>
          </p:cNvSpPr>
          <p:nvPr>
            <p:ph sz="half" idx="2"/>
          </p:nvPr>
        </p:nvSpPr>
        <p:spPr>
          <a:xfrm>
            <a:off x="499659" y="908720"/>
            <a:ext cx="8579296" cy="5400600"/>
          </a:xfrm>
        </p:spPr>
        <p:txBody>
          <a:bodyPr>
            <a:noAutofit/>
          </a:bodyPr>
          <a:lstStyle/>
          <a:p>
            <a:pPr marL="0" indent="0" algn="just" fontAlgn="base" hangingPunct="0">
              <a:lnSpc>
                <a:spcPct val="150000"/>
              </a:lnSpc>
              <a:buNone/>
            </a:pPr>
            <a:r>
              <a:rPr lang="pt-BR" sz="1800" b="1" dirty="0"/>
              <a:t>Ratifico parcialmente</a:t>
            </a:r>
            <a:r>
              <a:rPr lang="pt-BR" sz="1800" dirty="0"/>
              <a:t> o posicionamento da Área Técnica e do Ministério Público Especial de Contas para </a:t>
            </a:r>
            <a:r>
              <a:rPr lang="pt-BR" sz="1800" b="1" dirty="0"/>
              <a:t>tomar como razão de decidir a fundamentação exarada </a:t>
            </a:r>
            <a:r>
              <a:rPr lang="pt-BR" sz="1800" dirty="0"/>
              <a:t>na</a:t>
            </a:r>
            <a:r>
              <a:rPr lang="pt-BR" sz="1800" b="1" dirty="0"/>
              <a:t> Instrução Técnica Conclusiva ITC 308/2015 </a:t>
            </a:r>
            <a:r>
              <a:rPr lang="pt-BR" sz="1800" dirty="0"/>
              <a:t>(fls. 24.628 a 25.757) e na </a:t>
            </a:r>
            <a:r>
              <a:rPr lang="pt-BR" sz="1800" b="1" dirty="0"/>
              <a:t>Manifestação Técnica MT 516/2017</a:t>
            </a:r>
            <a:r>
              <a:rPr lang="pt-BR" sz="1800" dirty="0"/>
              <a:t> (fls. 26.078 a 26.360) e ainda no </a:t>
            </a:r>
            <a:r>
              <a:rPr lang="pt-BR" sz="1800" b="1" dirty="0"/>
              <a:t>Parecer 4.365/2015</a:t>
            </a:r>
            <a:r>
              <a:rPr lang="pt-BR" sz="1800" dirty="0"/>
              <a:t> (fls. 25.768 a 25.829)  e </a:t>
            </a:r>
            <a:r>
              <a:rPr lang="pt-BR" sz="1800" b="1" dirty="0"/>
              <a:t>Parecer 2.057/2017</a:t>
            </a:r>
            <a:r>
              <a:rPr lang="pt-BR" sz="1800" dirty="0"/>
              <a:t> (fls. 26.364 a 26.371), ambos do Ministério Público de Contas, da lavra do Excelentíssimo Procurador de Contas Luis Henrique Anastácio da Silva.</a:t>
            </a:r>
          </a:p>
          <a:p>
            <a:pPr marL="0" indent="0" algn="just" fontAlgn="base" hangingPunct="0">
              <a:lnSpc>
                <a:spcPct val="150000"/>
              </a:lnSpc>
              <a:buNone/>
            </a:pPr>
            <a:r>
              <a:rPr lang="pt-BR" sz="1800" dirty="0"/>
              <a:t>Ante o exposto, obedecidos todos os trâmites processuais e legais, </a:t>
            </a:r>
            <a:r>
              <a:rPr lang="pt-BR" sz="1800" b="1" dirty="0"/>
              <a:t>corroborando </a:t>
            </a:r>
            <a:r>
              <a:rPr lang="pt-BR" sz="1800" dirty="0"/>
              <a:t>o entendimento da área técnica e do Ministério Público de Contas, em manifestação da lavra do procurador de contas Luis Henrique Anastácio da Silva</a:t>
            </a:r>
            <a:r>
              <a:rPr lang="pt-BR" sz="1800" b="1" dirty="0"/>
              <a:t>, VOTO</a:t>
            </a:r>
            <a:r>
              <a:rPr lang="pt-BR" sz="1800" dirty="0"/>
              <a:t> no sentido de que o Colegiado aprove a seguinte minuta de ACÓRDÃO que submeto à sua consideração.</a:t>
            </a:r>
          </a:p>
          <a:p>
            <a:pPr marL="0" indent="0" algn="ctr" fontAlgn="base" hangingPunct="0">
              <a:lnSpc>
                <a:spcPct val="150000"/>
              </a:lnSpc>
              <a:buNone/>
            </a:pPr>
            <a:r>
              <a:rPr lang="pt-BR" sz="1800" b="1" dirty="0" smtClean="0"/>
              <a:t>SEBASTIÃO </a:t>
            </a:r>
            <a:r>
              <a:rPr lang="pt-BR" sz="1800" b="1" dirty="0"/>
              <a:t>CARLOS RANNA DE MACEDO</a:t>
            </a:r>
            <a:endParaRPr lang="pt-BR" sz="1800" dirty="0"/>
          </a:p>
          <a:p>
            <a:pPr marL="0" indent="0" algn="ctr" fontAlgn="base" hangingPunct="0">
              <a:lnSpc>
                <a:spcPct val="150000"/>
              </a:lnSpc>
              <a:buNone/>
            </a:pPr>
            <a:r>
              <a:rPr lang="pt-BR" sz="1800" dirty="0"/>
              <a:t>Relator </a:t>
            </a:r>
          </a:p>
          <a:p>
            <a:pPr marL="0" indent="0" algn="just">
              <a:lnSpc>
                <a:spcPct val="150000"/>
              </a:lnSpc>
              <a:buNone/>
            </a:pPr>
            <a:endParaRPr lang="pt-BR" sz="1800" b="1" dirty="0"/>
          </a:p>
        </p:txBody>
      </p:sp>
    </p:spTree>
    <p:extLst>
      <p:ext uri="{BB962C8B-B14F-4D97-AF65-F5344CB8AC3E}">
        <p14:creationId xmlns:p14="http://schemas.microsoft.com/office/powerpoint/2010/main" val="546501669"/>
      </p:ext>
    </p:extLst>
  </p:cSld>
  <p:clrMapOvr>
    <a:masterClrMapping/>
  </p:clrMapOvr>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pt-BR" sz="2800" cap="small" dirty="0" smtClean="0">
                <a:solidFill>
                  <a:schemeClr val="accent1">
                    <a:lumMod val="50000"/>
                  </a:schemeClr>
                </a:solidFill>
                <a:effectLst>
                  <a:outerShdw blurRad="38100" dist="38100" dir="2700000" algn="tl">
                    <a:srgbClr val="DDDDDD"/>
                  </a:outerShdw>
                </a:effectLst>
                <a:latin typeface="Calibri" charset="0"/>
                <a:cs typeface="Arial" charset="0"/>
              </a:rPr>
              <a:t>ACÓRDÃO</a:t>
            </a:r>
            <a:endParaRPr lang="pt-BR" sz="2800" dirty="0">
              <a:solidFill>
                <a:schemeClr val="bg1"/>
              </a:solidFill>
              <a:latin typeface="Arial Black" panose="020B0A04020102020204" pitchFamily="34" charset="0"/>
            </a:endParaRPr>
          </a:p>
        </p:txBody>
      </p:sp>
      <p:sp>
        <p:nvSpPr>
          <p:cNvPr id="4" name="Espaço Reservado para Conteúdo 3"/>
          <p:cNvSpPr>
            <a:spLocks noGrp="1"/>
          </p:cNvSpPr>
          <p:nvPr>
            <p:ph sz="half" idx="2"/>
          </p:nvPr>
        </p:nvSpPr>
        <p:spPr>
          <a:xfrm>
            <a:off x="499659" y="908720"/>
            <a:ext cx="8579296" cy="5400600"/>
          </a:xfrm>
        </p:spPr>
        <p:txBody>
          <a:bodyPr>
            <a:noAutofit/>
          </a:bodyPr>
          <a:lstStyle/>
          <a:p>
            <a:pPr marL="0" indent="0" algn="just" fontAlgn="base" hangingPunct="0">
              <a:lnSpc>
                <a:spcPct val="150000"/>
              </a:lnSpc>
              <a:buNone/>
            </a:pPr>
            <a:r>
              <a:rPr lang="pt-BR" sz="1800" dirty="0" smtClean="0"/>
              <a:t> </a:t>
            </a:r>
            <a:endParaRPr lang="pt-BR" sz="1800" dirty="0"/>
          </a:p>
          <a:p>
            <a:pPr marL="0" indent="0" algn="just">
              <a:lnSpc>
                <a:spcPct val="150000"/>
              </a:lnSpc>
              <a:buNone/>
            </a:pPr>
            <a:endParaRPr lang="pt-BR" sz="1800" b="1" dirty="0"/>
          </a:p>
        </p:txBody>
      </p:sp>
      <p:sp>
        <p:nvSpPr>
          <p:cNvPr id="5" name="Espaço Reservado para Conteúdo 3"/>
          <p:cNvSpPr>
            <a:spLocks noGrp="1"/>
          </p:cNvSpPr>
          <p:nvPr>
            <p:ph sz="half" idx="2"/>
          </p:nvPr>
        </p:nvSpPr>
        <p:spPr>
          <a:xfrm>
            <a:off x="652059" y="1061120"/>
            <a:ext cx="8312429" cy="5400600"/>
          </a:xfrm>
        </p:spPr>
        <p:txBody>
          <a:bodyPr>
            <a:noAutofit/>
          </a:bodyPr>
          <a:lstStyle/>
          <a:p>
            <a:pPr marL="0" indent="0" algn="just" hangingPunct="0">
              <a:lnSpc>
                <a:spcPct val="150000"/>
              </a:lnSpc>
              <a:spcAft>
                <a:spcPts val="0"/>
              </a:spcAft>
              <a:buNone/>
            </a:pPr>
            <a:r>
              <a:rPr lang="pt-BR" sz="1800" dirty="0">
                <a:ea typeface="Times New Roman"/>
              </a:rPr>
              <a:t>VISTOS, relatados e discutidos estes autos, ACORDAM os conselheiros do Tribunal de Contas do Estado do Espírito Santo, reunidos em sessão Plenária, ante as razões expostas pelo relator:</a:t>
            </a:r>
            <a:endParaRPr lang="pt-BR" sz="1200" dirty="0">
              <a:ea typeface="Times New Roman"/>
            </a:endParaRPr>
          </a:p>
          <a:p>
            <a:pPr marL="0" indent="0" algn="just" hangingPunct="0">
              <a:lnSpc>
                <a:spcPct val="150000"/>
              </a:lnSpc>
              <a:spcAft>
                <a:spcPts val="0"/>
              </a:spcAft>
              <a:buNone/>
            </a:pPr>
            <a:r>
              <a:rPr lang="pt-BR" sz="2800" b="1" dirty="0">
                <a:ea typeface="Times New Roman"/>
              </a:rPr>
              <a:t>1</a:t>
            </a:r>
            <a:r>
              <a:rPr lang="pt-BR" sz="1800" b="1" dirty="0">
                <a:ea typeface="Times New Roman"/>
              </a:rPr>
              <a:t> </a:t>
            </a:r>
            <a:r>
              <a:rPr lang="pt-BR" sz="1800" b="1" dirty="0" smtClean="0">
                <a:ea typeface="Times New Roman"/>
              </a:rPr>
              <a:t>	</a:t>
            </a:r>
            <a:r>
              <a:rPr lang="pt-BR" sz="2800" b="1" dirty="0" smtClean="0">
                <a:ea typeface="MS Mincho"/>
              </a:rPr>
              <a:t>PRELIMINARMENTE</a:t>
            </a:r>
            <a:r>
              <a:rPr lang="pt-BR" sz="1800" b="1" dirty="0">
                <a:ea typeface="MS Mincho"/>
              </a:rPr>
              <a:t>:</a:t>
            </a:r>
            <a:endParaRPr lang="pt-BR" sz="1200" dirty="0">
              <a:ea typeface="Times New Roman"/>
            </a:endParaRPr>
          </a:p>
          <a:p>
            <a:pPr marL="0" indent="0" algn="just" hangingPunct="0">
              <a:lnSpc>
                <a:spcPct val="150000"/>
              </a:lnSpc>
              <a:spcAft>
                <a:spcPts val="600"/>
              </a:spcAft>
              <a:buNone/>
              <a:tabLst>
                <a:tab pos="540385" algn="l"/>
                <a:tab pos="1714500" algn="l"/>
                <a:tab pos="1828800" algn="l"/>
              </a:tabLst>
            </a:pPr>
            <a:r>
              <a:rPr lang="pt-BR" sz="1800" b="1" dirty="0">
                <a:ea typeface="MS Mincho"/>
              </a:rPr>
              <a:t>1.1</a:t>
            </a:r>
            <a:r>
              <a:rPr lang="pt-BR" sz="1800" dirty="0">
                <a:ea typeface="MS Mincho"/>
              </a:rPr>
              <a:t> </a:t>
            </a:r>
            <a:r>
              <a:rPr lang="pt-BR" sz="1800" b="1" dirty="0">
                <a:ea typeface="MS Mincho"/>
              </a:rPr>
              <a:t>reconhecer a PRESCRIÇÃO</a:t>
            </a:r>
            <a:r>
              <a:rPr lang="pt-BR" sz="1800" dirty="0">
                <a:ea typeface="MS Mincho"/>
              </a:rPr>
              <a:t>, com fundamento no art. 71 </a:t>
            </a:r>
            <a:r>
              <a:rPr lang="pt-BR" sz="1800" i="1" dirty="0">
                <a:ea typeface="MS Mincho"/>
              </a:rPr>
              <a:t>caput </a:t>
            </a:r>
            <a:r>
              <a:rPr lang="pt-BR" sz="1800" dirty="0">
                <a:ea typeface="MS Mincho"/>
              </a:rPr>
              <a:t>e § 1º, da LC 621/2012, e </a:t>
            </a:r>
            <a:r>
              <a:rPr lang="pt-BR" sz="1800" dirty="0" err="1">
                <a:ea typeface="MS Mincho"/>
              </a:rPr>
              <a:t>arts</a:t>
            </a:r>
            <a:r>
              <a:rPr lang="pt-BR" sz="1800" dirty="0">
                <a:ea typeface="MS Mincho"/>
              </a:rPr>
              <a:t>. 373, caput e § 1º, bem como, 375, caput da Resolução TC 261/2013 (Regimento Interno do TCEES), conforme exposto nos itens, 2.2.1, 2.2.2, 2.2.3, 2.2.4 (2.2.4.1, 2.2.4.2, 2.2.4.3, 2.2.4.4, 2.2.4.5, 2.2.4.6), 2.2.5, 2.2.6,  2.2.7, 2.2.8, 2.2.11 e 2.2.15 do Voto, correspondentes aos itens 3.1, 3.2, 3.3, 3.4, 3.5, 3.6, 3.7, 3.8, 3.11, 3.15 da ITC 308/2015, </a:t>
            </a:r>
            <a:r>
              <a:rPr lang="pt-BR" sz="1800" b="1" dirty="0">
                <a:ea typeface="MS Mincho"/>
              </a:rPr>
              <a:t>da pretensão punitiva desta Corte de Contas em face dos senhores</a:t>
            </a:r>
            <a:r>
              <a:rPr lang="pt-BR" sz="1800" dirty="0">
                <a:ea typeface="MS Mincho"/>
              </a:rPr>
              <a:t>:</a:t>
            </a:r>
            <a:endParaRPr lang="pt-BR" sz="1200" dirty="0">
              <a:ea typeface="Times New Roman"/>
            </a:endParaRPr>
          </a:p>
          <a:p>
            <a:pPr marL="0" indent="0" algn="just">
              <a:lnSpc>
                <a:spcPct val="150000"/>
              </a:lnSpc>
              <a:buNone/>
            </a:pPr>
            <a:endParaRPr lang="pt-BR" sz="1800" b="1" dirty="0"/>
          </a:p>
        </p:txBody>
      </p:sp>
    </p:spTree>
    <p:extLst>
      <p:ext uri="{BB962C8B-B14F-4D97-AF65-F5344CB8AC3E}">
        <p14:creationId xmlns:p14="http://schemas.microsoft.com/office/powerpoint/2010/main" val="754802663"/>
      </p:ext>
    </p:extLst>
  </p:cSld>
  <p:clrMapOvr>
    <a:masterClrMapping/>
  </p:clrMapOvr>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pt-BR" sz="2800" cap="small" dirty="0" smtClean="0">
                <a:solidFill>
                  <a:schemeClr val="accent1">
                    <a:lumMod val="50000"/>
                  </a:schemeClr>
                </a:solidFill>
                <a:effectLst>
                  <a:outerShdw blurRad="38100" dist="38100" dir="2700000" algn="tl">
                    <a:srgbClr val="DDDDDD"/>
                  </a:outerShdw>
                </a:effectLst>
                <a:latin typeface="Calibri" charset="0"/>
                <a:cs typeface="Arial" charset="0"/>
              </a:rPr>
              <a:t>ACÓRDÃO</a:t>
            </a:r>
            <a:endParaRPr lang="pt-BR" sz="2800" dirty="0">
              <a:solidFill>
                <a:schemeClr val="bg1"/>
              </a:solidFill>
              <a:latin typeface="Arial Black" panose="020B0A04020102020204" pitchFamily="34" charset="0"/>
            </a:endParaRPr>
          </a:p>
        </p:txBody>
      </p:sp>
      <p:sp>
        <p:nvSpPr>
          <p:cNvPr id="4" name="Espaço Reservado para Conteúdo 3"/>
          <p:cNvSpPr>
            <a:spLocks noGrp="1"/>
          </p:cNvSpPr>
          <p:nvPr>
            <p:ph sz="half" idx="2"/>
          </p:nvPr>
        </p:nvSpPr>
        <p:spPr>
          <a:xfrm>
            <a:off x="499659" y="908720"/>
            <a:ext cx="8579296" cy="5400600"/>
          </a:xfrm>
        </p:spPr>
        <p:txBody>
          <a:bodyPr>
            <a:noAutofit/>
          </a:bodyPr>
          <a:lstStyle/>
          <a:p>
            <a:pPr marL="0" indent="0" algn="just" fontAlgn="base" hangingPunct="0">
              <a:lnSpc>
                <a:spcPct val="150000"/>
              </a:lnSpc>
              <a:buNone/>
            </a:pPr>
            <a:r>
              <a:rPr lang="pt-BR" sz="1800" dirty="0" smtClean="0"/>
              <a:t> </a:t>
            </a:r>
            <a:endParaRPr lang="pt-BR" sz="1800" dirty="0"/>
          </a:p>
          <a:p>
            <a:pPr marL="0" indent="0" algn="just">
              <a:lnSpc>
                <a:spcPct val="150000"/>
              </a:lnSpc>
              <a:buNone/>
            </a:pPr>
            <a:endParaRPr lang="pt-BR" sz="1800" b="1" dirty="0"/>
          </a:p>
        </p:txBody>
      </p:sp>
      <p:sp>
        <p:nvSpPr>
          <p:cNvPr id="5" name="Espaço Reservado para Conteúdo 3"/>
          <p:cNvSpPr>
            <a:spLocks noGrp="1"/>
          </p:cNvSpPr>
          <p:nvPr>
            <p:ph sz="half" idx="2"/>
          </p:nvPr>
        </p:nvSpPr>
        <p:spPr>
          <a:xfrm>
            <a:off x="649557" y="1052736"/>
            <a:ext cx="8312429" cy="5400600"/>
          </a:xfrm>
        </p:spPr>
        <p:txBody>
          <a:bodyPr>
            <a:noAutofit/>
          </a:bodyPr>
          <a:lstStyle/>
          <a:p>
            <a:pPr marL="0" indent="0" hangingPunct="0">
              <a:lnSpc>
                <a:spcPct val="150000"/>
              </a:lnSpc>
              <a:buNone/>
            </a:pPr>
            <a:r>
              <a:rPr lang="pt-BR" sz="1800" b="1" dirty="0" smtClean="0"/>
              <a:t>1.1.1</a:t>
            </a:r>
            <a:r>
              <a:rPr lang="pt-BR" sz="1800" dirty="0" smtClean="0"/>
              <a:t> </a:t>
            </a:r>
            <a:r>
              <a:rPr lang="pt-BR" sz="1800" dirty="0"/>
              <a:t>Jorge Hélio Leal, no que </a:t>
            </a:r>
            <a:r>
              <a:rPr lang="pt-BR" sz="1800" dirty="0" err="1"/>
              <a:t>pertine</a:t>
            </a:r>
            <a:r>
              <a:rPr lang="pt-BR" sz="1800" dirty="0"/>
              <a:t> às irregularidades analisadas nos itens 2.2.1, 2.2.2, 2.2.3, 2.2.4 (2.2.4.1, 2.2.4.2, 2.2.4.3, 2.2.4.4, 2.2.4.5, 2.2.4.6), 2.2.5, 2.2.6, 2.2.7, 2.2.11 do Voto, correspondentes aos itens 3.1, 3.2, 3.3, 3.4, 3.5, 3.6, 3.7 e 3.11 da ITC 308/2015;</a:t>
            </a:r>
          </a:p>
          <a:p>
            <a:pPr marL="0" indent="0" hangingPunct="0">
              <a:lnSpc>
                <a:spcPct val="150000"/>
              </a:lnSpc>
              <a:buNone/>
            </a:pPr>
            <a:r>
              <a:rPr lang="pt-BR" sz="1800" b="1" dirty="0"/>
              <a:t>1.1.2</a:t>
            </a:r>
            <a:r>
              <a:rPr lang="pt-BR" sz="1800" dirty="0"/>
              <a:t> </a:t>
            </a:r>
            <a:r>
              <a:rPr lang="pt-BR" sz="1800" dirty="0" err="1"/>
              <a:t>Adiomar</a:t>
            </a:r>
            <a:r>
              <a:rPr lang="pt-BR" sz="1800" dirty="0"/>
              <a:t> </a:t>
            </a:r>
            <a:r>
              <a:rPr lang="pt-BR" sz="1800" dirty="0" err="1"/>
              <a:t>Malbar</a:t>
            </a:r>
            <a:r>
              <a:rPr lang="pt-BR" sz="1800" dirty="0"/>
              <a:t> da Silva, Sérgio Luiz Coelho de Lima, Paulo Augusto </a:t>
            </a:r>
            <a:r>
              <a:rPr lang="pt-BR" sz="1800" dirty="0" err="1"/>
              <a:t>Jabour</a:t>
            </a:r>
            <a:r>
              <a:rPr lang="pt-BR" sz="1800" dirty="0"/>
              <a:t> de Rezende, Rogério Vasques </a:t>
            </a:r>
            <a:r>
              <a:rPr lang="pt-BR" sz="1800" dirty="0" err="1"/>
              <a:t>Benezath</a:t>
            </a:r>
            <a:r>
              <a:rPr lang="pt-BR" sz="1800" dirty="0"/>
              <a:t> e Edivaldo Correa de Assis, no que </a:t>
            </a:r>
            <a:r>
              <a:rPr lang="pt-BR" sz="1800" dirty="0" err="1"/>
              <a:t>pertine</a:t>
            </a:r>
            <a:r>
              <a:rPr lang="pt-BR" sz="1800" dirty="0"/>
              <a:t> à irregularidade analisada no item 2.2.3 do Voto, correspondente ao item 3.3 da ITC 308/2015;</a:t>
            </a:r>
          </a:p>
          <a:p>
            <a:pPr marL="0" indent="0" hangingPunct="0">
              <a:lnSpc>
                <a:spcPct val="150000"/>
              </a:lnSpc>
              <a:buNone/>
            </a:pPr>
            <a:r>
              <a:rPr lang="pt-BR" sz="1800" b="1" dirty="0"/>
              <a:t>1.1.3</a:t>
            </a:r>
            <a:r>
              <a:rPr lang="pt-BR" sz="1800" dirty="0"/>
              <a:t> Altamiro Thomaz, no que </a:t>
            </a:r>
            <a:r>
              <a:rPr lang="pt-BR" sz="1800" dirty="0" err="1"/>
              <a:t>pertine</a:t>
            </a:r>
            <a:r>
              <a:rPr lang="pt-BR" sz="1800" dirty="0"/>
              <a:t> às irregularidades analisadas nos itens 2.2.7 e 2.2.15 do Voto, correspondentes aos itens 3.7 e 3.15 da ITC 308/2015</a:t>
            </a:r>
            <a:r>
              <a:rPr lang="pt-BR" sz="1800" dirty="0" smtClean="0"/>
              <a:t>;</a:t>
            </a:r>
            <a:endParaRPr lang="pt-BR" sz="1800" dirty="0"/>
          </a:p>
        </p:txBody>
      </p:sp>
    </p:spTree>
    <p:extLst>
      <p:ext uri="{BB962C8B-B14F-4D97-AF65-F5344CB8AC3E}">
        <p14:creationId xmlns:p14="http://schemas.microsoft.com/office/powerpoint/2010/main" val="1947110521"/>
      </p:ext>
    </p:extLst>
  </p:cSld>
  <p:clrMapOvr>
    <a:masterClrMapping/>
  </p:clrMapOvr>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pt-BR" sz="2800" cap="small" dirty="0" smtClean="0">
                <a:solidFill>
                  <a:schemeClr val="accent1">
                    <a:lumMod val="50000"/>
                  </a:schemeClr>
                </a:solidFill>
                <a:effectLst>
                  <a:outerShdw blurRad="38100" dist="38100" dir="2700000" algn="tl">
                    <a:srgbClr val="DDDDDD"/>
                  </a:outerShdw>
                </a:effectLst>
                <a:latin typeface="Calibri" charset="0"/>
                <a:cs typeface="Arial" charset="0"/>
              </a:rPr>
              <a:t>ACÓRDÃO</a:t>
            </a:r>
            <a:endParaRPr lang="pt-BR" sz="2800" dirty="0">
              <a:solidFill>
                <a:schemeClr val="bg1"/>
              </a:solidFill>
              <a:latin typeface="Arial Black" panose="020B0A04020102020204" pitchFamily="34" charset="0"/>
            </a:endParaRPr>
          </a:p>
        </p:txBody>
      </p:sp>
      <p:sp>
        <p:nvSpPr>
          <p:cNvPr id="4" name="Espaço Reservado para Conteúdo 3"/>
          <p:cNvSpPr>
            <a:spLocks noGrp="1"/>
          </p:cNvSpPr>
          <p:nvPr>
            <p:ph sz="half" idx="2"/>
          </p:nvPr>
        </p:nvSpPr>
        <p:spPr>
          <a:xfrm>
            <a:off x="499659" y="908720"/>
            <a:ext cx="8579296" cy="5400600"/>
          </a:xfrm>
        </p:spPr>
        <p:txBody>
          <a:bodyPr>
            <a:noAutofit/>
          </a:bodyPr>
          <a:lstStyle/>
          <a:p>
            <a:pPr marL="0" indent="0" algn="just" fontAlgn="base" hangingPunct="0">
              <a:lnSpc>
                <a:spcPct val="150000"/>
              </a:lnSpc>
              <a:buNone/>
            </a:pPr>
            <a:r>
              <a:rPr lang="pt-BR" sz="1800" dirty="0" smtClean="0"/>
              <a:t> </a:t>
            </a:r>
            <a:endParaRPr lang="pt-BR" sz="1800" dirty="0"/>
          </a:p>
          <a:p>
            <a:pPr marL="0" indent="0" algn="just">
              <a:lnSpc>
                <a:spcPct val="150000"/>
              </a:lnSpc>
              <a:buNone/>
            </a:pPr>
            <a:endParaRPr lang="pt-BR" sz="1800" b="1" dirty="0"/>
          </a:p>
        </p:txBody>
      </p:sp>
      <p:sp>
        <p:nvSpPr>
          <p:cNvPr id="5" name="Espaço Reservado para Conteúdo 3"/>
          <p:cNvSpPr>
            <a:spLocks noGrp="1"/>
          </p:cNvSpPr>
          <p:nvPr>
            <p:ph sz="half" idx="2"/>
          </p:nvPr>
        </p:nvSpPr>
        <p:spPr>
          <a:xfrm>
            <a:off x="652059" y="1061120"/>
            <a:ext cx="8312429" cy="5400600"/>
          </a:xfrm>
        </p:spPr>
        <p:txBody>
          <a:bodyPr>
            <a:noAutofit/>
          </a:bodyPr>
          <a:lstStyle/>
          <a:p>
            <a:pPr marL="0" indent="0" hangingPunct="0">
              <a:lnSpc>
                <a:spcPct val="150000"/>
              </a:lnSpc>
              <a:buNone/>
            </a:pPr>
            <a:r>
              <a:rPr lang="pt-BR" sz="1800" b="1" dirty="0" smtClean="0"/>
              <a:t>1.1.4</a:t>
            </a:r>
            <a:r>
              <a:rPr lang="pt-BR" sz="1800" dirty="0" smtClean="0"/>
              <a:t> </a:t>
            </a:r>
            <a:r>
              <a:rPr lang="pt-BR" sz="1800" dirty="0" err="1"/>
              <a:t>Jadir</a:t>
            </a:r>
            <a:r>
              <a:rPr lang="pt-BR" sz="1800" dirty="0"/>
              <a:t> Vianna Santos, no que </a:t>
            </a:r>
            <a:r>
              <a:rPr lang="pt-BR" sz="1800" dirty="0" err="1"/>
              <a:t>pertine</a:t>
            </a:r>
            <a:r>
              <a:rPr lang="pt-BR" sz="1800" dirty="0"/>
              <a:t> à irregularidade analisada no item 2.2.8 do Voto, correspondente ao item 3.8 da ITC 308/2015;</a:t>
            </a:r>
          </a:p>
          <a:p>
            <a:pPr marL="0" indent="0" hangingPunct="0">
              <a:lnSpc>
                <a:spcPct val="150000"/>
              </a:lnSpc>
              <a:buNone/>
            </a:pPr>
            <a:r>
              <a:rPr lang="pt-BR" sz="1800" b="1" dirty="0"/>
              <a:t>1.1.5</a:t>
            </a:r>
            <a:r>
              <a:rPr lang="pt-BR" sz="1800" dirty="0"/>
              <a:t> Silvio Roberto Ramos e Lúcia Vilarinho, no que </a:t>
            </a:r>
            <a:r>
              <a:rPr lang="pt-BR" sz="1800" dirty="0" err="1"/>
              <a:t>pertine</a:t>
            </a:r>
            <a:r>
              <a:rPr lang="pt-BR" sz="1800" dirty="0"/>
              <a:t> à irregularidade analisada no item 2.2.11 do Voto, correspondente ao item 3.11 da ITC 308/2015;</a:t>
            </a:r>
          </a:p>
          <a:p>
            <a:pPr marL="0" indent="0" hangingPunct="0">
              <a:lnSpc>
                <a:spcPct val="150000"/>
              </a:lnSpc>
              <a:buNone/>
            </a:pPr>
            <a:r>
              <a:rPr lang="pt-BR" sz="1800" b="1" dirty="0"/>
              <a:t>1.1.6</a:t>
            </a:r>
            <a:r>
              <a:rPr lang="pt-BR" sz="1800" dirty="0"/>
              <a:t> Jorge Alexandre da Silva e Marialva Lyra da Silva, no que </a:t>
            </a:r>
            <a:r>
              <a:rPr lang="pt-BR" sz="1800" dirty="0" err="1"/>
              <a:t>pertine</a:t>
            </a:r>
            <a:r>
              <a:rPr lang="pt-BR" sz="1800" dirty="0"/>
              <a:t> à irregularidade analisada no item 2.2.6 do Voto, correspondente ao item 3.6 da ITC 308/2015;</a:t>
            </a:r>
          </a:p>
          <a:p>
            <a:pPr marL="0" indent="0" algn="just">
              <a:lnSpc>
                <a:spcPct val="150000"/>
              </a:lnSpc>
              <a:buNone/>
            </a:pPr>
            <a:endParaRPr lang="pt-BR" sz="1800" b="1" dirty="0"/>
          </a:p>
        </p:txBody>
      </p:sp>
    </p:spTree>
    <p:extLst>
      <p:ext uri="{BB962C8B-B14F-4D97-AF65-F5344CB8AC3E}">
        <p14:creationId xmlns:p14="http://schemas.microsoft.com/office/powerpoint/2010/main" val="27838636"/>
      </p:ext>
    </p:extLst>
  </p:cSld>
  <p:clrMapOvr>
    <a:masterClrMapping/>
  </p:clrMapOvr>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pt-BR" sz="2800" cap="small" dirty="0" smtClean="0">
                <a:solidFill>
                  <a:schemeClr val="accent1">
                    <a:lumMod val="50000"/>
                  </a:schemeClr>
                </a:solidFill>
                <a:effectLst>
                  <a:outerShdw blurRad="38100" dist="38100" dir="2700000" algn="tl">
                    <a:srgbClr val="DDDDDD"/>
                  </a:outerShdw>
                </a:effectLst>
                <a:latin typeface="Calibri" charset="0"/>
                <a:cs typeface="Arial" charset="0"/>
              </a:rPr>
              <a:t>ACÓRDÃO</a:t>
            </a:r>
            <a:endParaRPr lang="pt-BR" sz="2800" dirty="0">
              <a:solidFill>
                <a:schemeClr val="bg1"/>
              </a:solidFill>
              <a:latin typeface="Arial Black" panose="020B0A04020102020204" pitchFamily="34" charset="0"/>
            </a:endParaRPr>
          </a:p>
        </p:txBody>
      </p:sp>
      <p:sp>
        <p:nvSpPr>
          <p:cNvPr id="4" name="Espaço Reservado para Conteúdo 3"/>
          <p:cNvSpPr>
            <a:spLocks noGrp="1"/>
          </p:cNvSpPr>
          <p:nvPr>
            <p:ph sz="half" idx="2"/>
          </p:nvPr>
        </p:nvSpPr>
        <p:spPr>
          <a:xfrm>
            <a:off x="499659" y="908720"/>
            <a:ext cx="8579296" cy="5400600"/>
          </a:xfrm>
        </p:spPr>
        <p:txBody>
          <a:bodyPr>
            <a:noAutofit/>
          </a:bodyPr>
          <a:lstStyle/>
          <a:p>
            <a:pPr marL="0" indent="0" algn="just" fontAlgn="base" hangingPunct="0">
              <a:lnSpc>
                <a:spcPct val="150000"/>
              </a:lnSpc>
              <a:buNone/>
            </a:pPr>
            <a:r>
              <a:rPr lang="pt-BR" sz="1800" dirty="0" smtClean="0"/>
              <a:t> </a:t>
            </a:r>
            <a:endParaRPr lang="pt-BR" sz="1800" dirty="0"/>
          </a:p>
          <a:p>
            <a:pPr marL="0" indent="0" algn="just">
              <a:lnSpc>
                <a:spcPct val="150000"/>
              </a:lnSpc>
              <a:buNone/>
            </a:pPr>
            <a:endParaRPr lang="pt-BR" sz="1800" b="1" dirty="0"/>
          </a:p>
        </p:txBody>
      </p:sp>
      <p:sp>
        <p:nvSpPr>
          <p:cNvPr id="5" name="Espaço Reservado para Conteúdo 3"/>
          <p:cNvSpPr>
            <a:spLocks noGrp="1"/>
          </p:cNvSpPr>
          <p:nvPr>
            <p:ph sz="half" idx="2"/>
          </p:nvPr>
        </p:nvSpPr>
        <p:spPr>
          <a:xfrm>
            <a:off x="652059" y="1061120"/>
            <a:ext cx="8579296" cy="5400600"/>
          </a:xfrm>
        </p:spPr>
        <p:txBody>
          <a:bodyPr>
            <a:noAutofit/>
          </a:bodyPr>
          <a:lstStyle/>
          <a:p>
            <a:pPr marL="0" indent="0" hangingPunct="0">
              <a:lnSpc>
                <a:spcPct val="150000"/>
              </a:lnSpc>
              <a:buNone/>
            </a:pPr>
            <a:r>
              <a:rPr lang="pt-BR" sz="1800" b="1" dirty="0"/>
              <a:t>1.2</a:t>
            </a:r>
            <a:r>
              <a:rPr lang="pt-BR" sz="1800" dirty="0"/>
              <a:t> </a:t>
            </a:r>
            <a:r>
              <a:rPr lang="pt-BR" sz="1800" b="1" dirty="0"/>
              <a:t>extinguir o processo</a:t>
            </a:r>
            <a:r>
              <a:rPr lang="pt-BR" sz="1800" dirty="0"/>
              <a:t>, </a:t>
            </a:r>
            <a:r>
              <a:rPr lang="pt-BR" sz="1800" b="1" dirty="0"/>
              <a:t>em razão do reconhecimento da PRESCRIÇÃO da pretensão punitiva deste TCEES,</a:t>
            </a:r>
            <a:r>
              <a:rPr lang="pt-BR" sz="1800" dirty="0"/>
              <a:t> em relação aos gestores identificados no item 1.1 supra, na forma dos </a:t>
            </a:r>
            <a:r>
              <a:rPr lang="pt-BR" sz="1800" dirty="0" err="1"/>
              <a:t>arts</a:t>
            </a:r>
            <a:r>
              <a:rPr lang="pt-BR" sz="1800" dirty="0"/>
              <a:t>. 71, caput e § 1º, da LC 621/2012, e </a:t>
            </a:r>
            <a:r>
              <a:rPr lang="pt-BR" sz="1800" dirty="0" err="1"/>
              <a:t>arts</a:t>
            </a:r>
            <a:r>
              <a:rPr lang="pt-BR" sz="1800" dirty="0"/>
              <a:t>. 373, caput e § 1º, bem como, 375, </a:t>
            </a:r>
            <a:r>
              <a:rPr lang="pt-BR" sz="1800" i="1" dirty="0"/>
              <a:t>caput</a:t>
            </a:r>
            <a:r>
              <a:rPr lang="pt-BR" sz="1800" baseline="30000" dirty="0"/>
              <a:t>,</a:t>
            </a:r>
            <a:r>
              <a:rPr lang="pt-BR" sz="1800" dirty="0"/>
              <a:t> da Resolução TC 261/2013;</a:t>
            </a:r>
          </a:p>
          <a:p>
            <a:pPr marL="0" indent="0" algn="just">
              <a:lnSpc>
                <a:spcPct val="150000"/>
              </a:lnSpc>
              <a:buNone/>
            </a:pPr>
            <a:r>
              <a:rPr lang="pt-BR" sz="1800" b="1" dirty="0"/>
              <a:t>1.3 NÃO acolher as questões prévias – preliminares </a:t>
            </a:r>
            <a:r>
              <a:rPr lang="pt-BR" sz="1800" dirty="0"/>
              <a:t>de </a:t>
            </a:r>
            <a:r>
              <a:rPr lang="pt-BR" sz="1800" u="sng" dirty="0"/>
              <a:t>“suspensão impositiva” do presente processo em razão de ação judicial em curso, violação dos princípios constitucionais do contraditório e ampla defesa, decadência e coisa julgada administrativa</a:t>
            </a:r>
            <a:r>
              <a:rPr lang="pt-BR" sz="1800" dirty="0"/>
              <a:t>, suscitadas pela Concessionária Rodovia do Sol S.A, nos termos da análise realizada nos itens 2.1.2, 2.1.3, 2.1.4 e 2.1.5 do Voto, correspondentes aos itens 2.1 e 2.2 da ITC 308/2015 e itens 3.1, 3.2, 3.3 e 3.4 da MTD 516/2017; </a:t>
            </a:r>
          </a:p>
          <a:p>
            <a:pPr marL="0" indent="0" algn="just">
              <a:lnSpc>
                <a:spcPct val="150000"/>
              </a:lnSpc>
              <a:buNone/>
            </a:pPr>
            <a:endParaRPr lang="pt-BR" sz="1800" b="1" dirty="0"/>
          </a:p>
        </p:txBody>
      </p:sp>
    </p:spTree>
    <p:extLst>
      <p:ext uri="{BB962C8B-B14F-4D97-AF65-F5344CB8AC3E}">
        <p14:creationId xmlns:p14="http://schemas.microsoft.com/office/powerpoint/2010/main" val="2130841531"/>
      </p:ext>
    </p:extLst>
  </p:cSld>
  <p:clrMapOvr>
    <a:masterClrMapping/>
  </p:clrMapOvr>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pt-BR" sz="2800" cap="small" dirty="0" smtClean="0">
                <a:solidFill>
                  <a:schemeClr val="accent1">
                    <a:lumMod val="50000"/>
                  </a:schemeClr>
                </a:solidFill>
                <a:effectLst>
                  <a:outerShdw blurRad="38100" dist="38100" dir="2700000" algn="tl">
                    <a:srgbClr val="DDDDDD"/>
                  </a:outerShdw>
                </a:effectLst>
                <a:latin typeface="Calibri" charset="0"/>
                <a:cs typeface="Arial" charset="0"/>
              </a:rPr>
              <a:t>ACÓRDÃO</a:t>
            </a:r>
            <a:endParaRPr lang="pt-BR" sz="2800" dirty="0">
              <a:solidFill>
                <a:schemeClr val="bg1"/>
              </a:solidFill>
              <a:latin typeface="Arial Black" panose="020B0A04020102020204" pitchFamily="34" charset="0"/>
            </a:endParaRPr>
          </a:p>
        </p:txBody>
      </p:sp>
      <p:sp>
        <p:nvSpPr>
          <p:cNvPr id="4" name="Espaço Reservado para Conteúdo 3"/>
          <p:cNvSpPr>
            <a:spLocks noGrp="1"/>
          </p:cNvSpPr>
          <p:nvPr>
            <p:ph sz="half" idx="2"/>
          </p:nvPr>
        </p:nvSpPr>
        <p:spPr>
          <a:xfrm>
            <a:off x="564704" y="790714"/>
            <a:ext cx="8579296" cy="5400600"/>
          </a:xfrm>
        </p:spPr>
        <p:txBody>
          <a:bodyPr>
            <a:noAutofit/>
          </a:bodyPr>
          <a:lstStyle/>
          <a:p>
            <a:pPr marL="0" indent="0" algn="just" fontAlgn="base" hangingPunct="0">
              <a:lnSpc>
                <a:spcPct val="150000"/>
              </a:lnSpc>
              <a:buNone/>
            </a:pPr>
            <a:r>
              <a:rPr lang="pt-BR" sz="1800" dirty="0" smtClean="0"/>
              <a:t> </a:t>
            </a:r>
            <a:endParaRPr lang="pt-BR" sz="1800" dirty="0"/>
          </a:p>
          <a:p>
            <a:pPr marL="0" indent="0" algn="just">
              <a:lnSpc>
                <a:spcPct val="150000"/>
              </a:lnSpc>
              <a:buNone/>
            </a:pPr>
            <a:endParaRPr lang="pt-BR" sz="1800" b="1" dirty="0"/>
          </a:p>
        </p:txBody>
      </p:sp>
      <p:sp>
        <p:nvSpPr>
          <p:cNvPr id="5" name="Espaço Reservado para Conteúdo 3"/>
          <p:cNvSpPr>
            <a:spLocks noGrp="1"/>
          </p:cNvSpPr>
          <p:nvPr>
            <p:ph sz="half" idx="2"/>
          </p:nvPr>
        </p:nvSpPr>
        <p:spPr>
          <a:xfrm>
            <a:off x="395536" y="692696"/>
            <a:ext cx="8676456" cy="5320208"/>
          </a:xfrm>
        </p:spPr>
        <p:txBody>
          <a:bodyPr>
            <a:noAutofit/>
          </a:bodyPr>
          <a:lstStyle/>
          <a:p>
            <a:pPr marL="0" indent="0" hangingPunct="0">
              <a:lnSpc>
                <a:spcPct val="150000"/>
              </a:lnSpc>
              <a:buNone/>
            </a:pPr>
            <a:r>
              <a:rPr lang="pt-BR" sz="2800" b="1" dirty="0"/>
              <a:t>2</a:t>
            </a:r>
            <a:r>
              <a:rPr lang="pt-BR" sz="2800" dirty="0"/>
              <a:t>. </a:t>
            </a:r>
            <a:r>
              <a:rPr lang="pt-BR" sz="1800" dirty="0" smtClean="0"/>
              <a:t>reconhecer </a:t>
            </a:r>
            <a:r>
              <a:rPr lang="pt-BR" sz="1800" dirty="0"/>
              <a:t>a </a:t>
            </a:r>
            <a:r>
              <a:rPr lang="pt-BR" sz="2800" b="1" dirty="0"/>
              <a:t>PROCEDÊNCIA</a:t>
            </a:r>
            <a:r>
              <a:rPr lang="pt-BR" sz="1800" b="1" dirty="0"/>
              <a:t> </a:t>
            </a:r>
            <a:r>
              <a:rPr lang="pt-BR" sz="1800" dirty="0"/>
              <a:t>da presente representação, com base no inciso II, do artigo 95 c/c artigo 99, §2º da LC 621/2012, tendo em vista a manutenção das seguintes irregularidades:</a:t>
            </a:r>
          </a:p>
          <a:p>
            <a:pPr marL="0" indent="0" hangingPunct="0">
              <a:lnSpc>
                <a:spcPct val="150000"/>
              </a:lnSpc>
              <a:buNone/>
            </a:pPr>
            <a:r>
              <a:rPr lang="pt-BR" sz="1700" b="1" dirty="0"/>
              <a:t>2.1 Abertura de procedimento licitatório com elementos insuficientes de Projeto Básico </a:t>
            </a:r>
            <a:r>
              <a:rPr lang="pt-BR" sz="1700" dirty="0"/>
              <a:t>(item 2.2 da RA-E 10/14, item 3.1 da ITC 308/2015 e 2.2.1 do Voto) - </a:t>
            </a:r>
            <a:r>
              <a:rPr lang="pt-BR" sz="1700" b="1" dirty="0"/>
              <a:t>base legal: </a:t>
            </a:r>
            <a:r>
              <a:rPr lang="pt-BR" sz="1700" dirty="0"/>
              <a:t>infringência ao art. 18, inciso XV da Lei 8.987/95;</a:t>
            </a:r>
          </a:p>
          <a:p>
            <a:pPr marL="0" indent="0" hangingPunct="0">
              <a:lnSpc>
                <a:spcPct val="150000"/>
              </a:lnSpc>
              <a:buNone/>
            </a:pPr>
            <a:r>
              <a:rPr lang="pt-BR" sz="1700" b="1" dirty="0"/>
              <a:t>2.2 Inclusão, como obrigação da concessionária, do pagamento de dívida do Estado</a:t>
            </a:r>
            <a:r>
              <a:rPr lang="pt-BR" sz="1700" dirty="0"/>
              <a:t> (item 2.3 da RA-E 10/14, item 3.2 da ITC 308/2015 e 2.2.2 do Voto) - </a:t>
            </a:r>
            <a:r>
              <a:rPr lang="pt-BR" sz="1700" b="1" dirty="0"/>
              <a:t>base legal: </a:t>
            </a:r>
            <a:r>
              <a:rPr lang="pt-BR" sz="1700" dirty="0"/>
              <a:t>infringência ao artigo 3º, § 1º, inciso I, da Lei 8.666/93;</a:t>
            </a:r>
          </a:p>
          <a:p>
            <a:pPr marL="0" indent="0" hangingPunct="0">
              <a:lnSpc>
                <a:spcPct val="150000"/>
              </a:lnSpc>
              <a:buNone/>
            </a:pPr>
            <a:r>
              <a:rPr lang="pt-BR" sz="1700" b="1" dirty="0"/>
              <a:t>2.3 Inexistência de aprovação do edital pela assessoria jurídica ou pelo controle interno</a:t>
            </a:r>
            <a:r>
              <a:rPr lang="pt-BR" sz="1700" dirty="0"/>
              <a:t> (item 2.4 da RA-E 10/14, item 3.3 da </a:t>
            </a:r>
            <a:r>
              <a:rPr lang="pt-BR" sz="1700" dirty="0" smtClean="0"/>
              <a:t>ITC 308/2015 </a:t>
            </a:r>
            <a:r>
              <a:rPr lang="pt-BR" sz="1700" dirty="0"/>
              <a:t>e 2.2.3 do Voto) -  </a:t>
            </a:r>
            <a:r>
              <a:rPr lang="pt-BR" sz="1700" b="1" dirty="0"/>
              <a:t>base legal: </a:t>
            </a:r>
            <a:r>
              <a:rPr lang="pt-BR" sz="1700" dirty="0"/>
              <a:t>infringência ao artigo 38, parágrafo único, da Lei 8.666/93;</a:t>
            </a:r>
          </a:p>
          <a:p>
            <a:pPr marL="0" indent="0" hangingPunct="0">
              <a:buNone/>
            </a:pPr>
            <a:endParaRPr lang="pt-BR" sz="1800" dirty="0"/>
          </a:p>
        </p:txBody>
      </p:sp>
    </p:spTree>
    <p:extLst>
      <p:ext uri="{BB962C8B-B14F-4D97-AF65-F5344CB8AC3E}">
        <p14:creationId xmlns:p14="http://schemas.microsoft.com/office/powerpoint/2010/main" val="21241433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I.   INTRODUÇÃO</a:t>
            </a:r>
            <a:endParaRPr lang="pt-BR" sz="2800" dirty="0">
              <a:solidFill>
                <a:schemeClr val="bg1"/>
              </a:solidFill>
              <a:latin typeface="Arial Black" panose="020B0A04020102020204" pitchFamily="34" charset="0"/>
            </a:endParaRPr>
          </a:p>
        </p:txBody>
      </p:sp>
      <p:sp>
        <p:nvSpPr>
          <p:cNvPr id="2" name="Título 1"/>
          <p:cNvSpPr>
            <a:spLocks noGrp="1"/>
          </p:cNvSpPr>
          <p:nvPr>
            <p:ph type="title"/>
          </p:nvPr>
        </p:nvSpPr>
        <p:spPr>
          <a:xfrm>
            <a:off x="467544" y="790714"/>
            <a:ext cx="8424936" cy="626924"/>
          </a:xfrm>
        </p:spPr>
        <p:txBody>
          <a:bodyPr>
            <a:noAutofit/>
          </a:bodyPr>
          <a:lstStyle/>
          <a:p>
            <a:pPr algn="l"/>
            <a:r>
              <a:rPr lang="pt-BR" sz="2400" b="1" dirty="0" smtClean="0"/>
              <a:t>I.4   O </a:t>
            </a:r>
            <a:r>
              <a:rPr lang="pt-BR" sz="2400" b="1" dirty="0"/>
              <a:t>Planejamento e a Execução dos Trabalhos de Auditoria</a:t>
            </a:r>
          </a:p>
        </p:txBody>
      </p:sp>
      <p:sp>
        <p:nvSpPr>
          <p:cNvPr id="4" name="Espaço Reservado para Conteúdo 3"/>
          <p:cNvSpPr>
            <a:spLocks noGrp="1"/>
          </p:cNvSpPr>
          <p:nvPr>
            <p:ph sz="half" idx="2"/>
          </p:nvPr>
        </p:nvSpPr>
        <p:spPr>
          <a:xfrm>
            <a:off x="395536" y="1844824"/>
            <a:ext cx="8435280" cy="3951288"/>
          </a:xfrm>
        </p:spPr>
        <p:txBody>
          <a:bodyPr>
            <a:normAutofit lnSpcReduction="10000"/>
          </a:bodyPr>
          <a:lstStyle/>
          <a:p>
            <a:pPr lvl="0" algn="just"/>
            <a:r>
              <a:rPr lang="pt-BR" sz="2200" dirty="0"/>
              <a:t>Na </a:t>
            </a:r>
            <a:r>
              <a:rPr lang="pt-BR" sz="2200" b="1" dirty="0"/>
              <a:t>fase de execução </a:t>
            </a:r>
            <a:r>
              <a:rPr lang="pt-BR" sz="2200" dirty="0"/>
              <a:t>foram desenvolvidos os achados de auditoria encontrados durante os exames, mediante análise de critérios, causas e efeitos (NAG 4407.2).</a:t>
            </a:r>
          </a:p>
          <a:p>
            <a:pPr lvl="0" algn="just"/>
            <a:endParaRPr lang="pt-BR" sz="2200" dirty="0"/>
          </a:p>
          <a:p>
            <a:pPr lvl="0" algn="just"/>
            <a:r>
              <a:rPr lang="pt-BR" sz="2200" dirty="0"/>
              <a:t>O Produto da auditoria foi apresentado por meio do </a:t>
            </a:r>
            <a:r>
              <a:rPr lang="pt-BR" sz="2200" b="1" u="sng" dirty="0" smtClean="0"/>
              <a:t>RA-E </a:t>
            </a:r>
            <a:r>
              <a:rPr lang="pt-BR" sz="2200" b="1" u="sng" dirty="0"/>
              <a:t>nº 10/2014 </a:t>
            </a:r>
            <a:r>
              <a:rPr lang="pt-BR" sz="2200" dirty="0"/>
              <a:t>onde são relatadas as </a:t>
            </a:r>
            <a:r>
              <a:rPr lang="pt-BR" sz="2200" b="1" dirty="0"/>
              <a:t>constatações, análises, opiniões, conclusões e recomendações da Equipe </a:t>
            </a:r>
            <a:r>
              <a:rPr lang="pt-BR" sz="2200" dirty="0"/>
              <a:t>sobre o objeto da auditoria (NAG 4701). </a:t>
            </a:r>
            <a:endParaRPr lang="pt-BR" sz="2200" dirty="0" smtClean="0"/>
          </a:p>
          <a:p>
            <a:pPr lvl="0" algn="just"/>
            <a:endParaRPr lang="pt-BR" sz="2200" dirty="0"/>
          </a:p>
          <a:p>
            <a:pPr lvl="0" algn="just"/>
            <a:r>
              <a:rPr lang="pt-BR" sz="2200" b="1" dirty="0" smtClean="0"/>
              <a:t>O </a:t>
            </a:r>
            <a:r>
              <a:rPr lang="pt-BR" sz="2200" b="1" dirty="0"/>
              <a:t>relatório foi submetido à discussão e revisão final </a:t>
            </a:r>
            <a:r>
              <a:rPr lang="pt-BR" sz="2200" dirty="0"/>
              <a:t>(NAG 4714) pelos profissionais responsáveis pela supervisão dos trabalhos em conjunto com a Equipe </a:t>
            </a:r>
            <a:r>
              <a:rPr lang="pt-BR" sz="2200" dirty="0" smtClean="0"/>
              <a:t>de  Auditoria.</a:t>
            </a:r>
            <a:endParaRPr lang="pt-BR" sz="2200" dirty="0"/>
          </a:p>
        </p:txBody>
      </p:sp>
    </p:spTree>
    <p:extLst>
      <p:ext uri="{BB962C8B-B14F-4D97-AF65-F5344CB8AC3E}">
        <p14:creationId xmlns:p14="http://schemas.microsoft.com/office/powerpoint/2010/main" val="3601247759"/>
      </p:ext>
    </p:extLst>
  </p:cSld>
  <p:clrMapOvr>
    <a:masterClrMapping/>
  </p:clrMapOvr>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pt-BR" sz="2800" cap="small" dirty="0" smtClean="0">
                <a:solidFill>
                  <a:schemeClr val="accent1">
                    <a:lumMod val="50000"/>
                  </a:schemeClr>
                </a:solidFill>
                <a:effectLst>
                  <a:outerShdw blurRad="38100" dist="38100" dir="2700000" algn="tl">
                    <a:srgbClr val="DDDDDD"/>
                  </a:outerShdw>
                </a:effectLst>
                <a:latin typeface="Calibri" charset="0"/>
                <a:cs typeface="Arial" charset="0"/>
              </a:rPr>
              <a:t>ACÓRDÃO</a:t>
            </a:r>
            <a:endParaRPr lang="pt-BR" sz="2800" dirty="0">
              <a:solidFill>
                <a:schemeClr val="bg1"/>
              </a:solidFill>
              <a:latin typeface="Arial Black" panose="020B0A04020102020204" pitchFamily="34" charset="0"/>
            </a:endParaRPr>
          </a:p>
        </p:txBody>
      </p:sp>
      <p:sp>
        <p:nvSpPr>
          <p:cNvPr id="4" name="Espaço Reservado para Conteúdo 3"/>
          <p:cNvSpPr>
            <a:spLocks noGrp="1"/>
          </p:cNvSpPr>
          <p:nvPr>
            <p:ph sz="half" idx="2"/>
          </p:nvPr>
        </p:nvSpPr>
        <p:spPr>
          <a:xfrm>
            <a:off x="499659" y="908720"/>
            <a:ext cx="8579296" cy="5400600"/>
          </a:xfrm>
        </p:spPr>
        <p:txBody>
          <a:bodyPr>
            <a:noAutofit/>
          </a:bodyPr>
          <a:lstStyle/>
          <a:p>
            <a:pPr marL="0" indent="0" algn="just" fontAlgn="base" hangingPunct="0">
              <a:lnSpc>
                <a:spcPct val="150000"/>
              </a:lnSpc>
              <a:buNone/>
            </a:pPr>
            <a:r>
              <a:rPr lang="pt-BR" sz="1800" dirty="0" smtClean="0"/>
              <a:t> </a:t>
            </a:r>
            <a:endParaRPr lang="pt-BR" sz="1800" dirty="0"/>
          </a:p>
          <a:p>
            <a:pPr marL="0" indent="0" algn="just">
              <a:lnSpc>
                <a:spcPct val="150000"/>
              </a:lnSpc>
              <a:buNone/>
            </a:pPr>
            <a:endParaRPr lang="pt-BR" sz="1800" b="1" dirty="0"/>
          </a:p>
        </p:txBody>
      </p:sp>
      <p:sp>
        <p:nvSpPr>
          <p:cNvPr id="5" name="Espaço Reservado para Conteúdo 3"/>
          <p:cNvSpPr>
            <a:spLocks noGrp="1"/>
          </p:cNvSpPr>
          <p:nvPr>
            <p:ph sz="half" idx="2"/>
          </p:nvPr>
        </p:nvSpPr>
        <p:spPr>
          <a:xfrm>
            <a:off x="447733" y="908720"/>
            <a:ext cx="8579296" cy="5400600"/>
          </a:xfrm>
        </p:spPr>
        <p:txBody>
          <a:bodyPr>
            <a:noAutofit/>
          </a:bodyPr>
          <a:lstStyle/>
          <a:p>
            <a:pPr marL="0" indent="0" hangingPunct="0">
              <a:lnSpc>
                <a:spcPct val="150000"/>
              </a:lnSpc>
              <a:buNone/>
            </a:pPr>
            <a:r>
              <a:rPr lang="pt-BR" sz="1800" b="1" dirty="0"/>
              <a:t>2.4 Restrição ilegal do caráter competitivo do certame</a:t>
            </a:r>
            <a:r>
              <a:rPr lang="pt-BR" sz="1800" dirty="0"/>
              <a:t> (item 2.5 da RA-E 10/14 e item 3.4 da ITC 308/2015 e 2.2.4 do Voto) - </a:t>
            </a:r>
            <a:r>
              <a:rPr lang="pt-BR" sz="1800" b="1" dirty="0"/>
              <a:t>base legal: </a:t>
            </a:r>
            <a:r>
              <a:rPr lang="pt-BR" sz="1800" dirty="0"/>
              <a:t>infringência ao artigo 3º, § 1º, inciso I, da Lei 8.666/93;</a:t>
            </a:r>
          </a:p>
          <a:p>
            <a:pPr marL="0" indent="0" hangingPunct="0">
              <a:lnSpc>
                <a:spcPct val="150000"/>
              </a:lnSpc>
              <a:buNone/>
            </a:pPr>
            <a:r>
              <a:rPr lang="pt-BR" sz="1800" b="1" dirty="0"/>
              <a:t>2.4.1 Existência de critérios subjetivos para pontuação das propostas</a:t>
            </a:r>
            <a:r>
              <a:rPr lang="pt-BR" sz="1800" dirty="0"/>
              <a:t> ( item 2.5.1 da RA-E 10/14, item 3.4.1 da ITC 308/2015 e 2.2.4.1 do Voto) - </a:t>
            </a:r>
            <a:r>
              <a:rPr lang="pt-BR" sz="1800" b="1" dirty="0"/>
              <a:t>base legal: </a:t>
            </a:r>
            <a:r>
              <a:rPr lang="pt-BR" sz="1800" dirty="0"/>
              <a:t>infringência ao artigo 14 da Lei 8.987/95;</a:t>
            </a:r>
          </a:p>
          <a:p>
            <a:pPr marL="0" indent="0" hangingPunct="0">
              <a:lnSpc>
                <a:spcPct val="150000"/>
              </a:lnSpc>
              <a:buNone/>
            </a:pPr>
            <a:r>
              <a:rPr lang="pt-BR" sz="1800" b="1" dirty="0"/>
              <a:t>2.4.2 Exigência de visita técnica conjunta e obrigatória </a:t>
            </a:r>
            <a:r>
              <a:rPr lang="pt-BR" sz="1800" dirty="0"/>
              <a:t>(Referência: item 2.5.2 da RA-E 10/14, item 3.4.2 da ITC 308/2015 e 2.2.4.2 do Voto) - </a:t>
            </a:r>
            <a:r>
              <a:rPr lang="pt-BR" sz="1800" b="1" dirty="0"/>
              <a:t>base legal: </a:t>
            </a:r>
            <a:r>
              <a:rPr lang="pt-BR" sz="1800" dirty="0"/>
              <a:t>infringência aos artigo 30, III, da Lei 8.666/93 e art. 37, inciso XXI, da Constituição Federal de </a:t>
            </a:r>
            <a:r>
              <a:rPr lang="pt-BR" sz="1800" dirty="0" smtClean="0"/>
              <a:t>1988;</a:t>
            </a:r>
          </a:p>
          <a:p>
            <a:pPr marL="0" indent="0" hangingPunct="0">
              <a:lnSpc>
                <a:spcPct val="150000"/>
              </a:lnSpc>
              <a:buNone/>
            </a:pPr>
            <a:r>
              <a:rPr lang="pt-BR" sz="1800" b="1" dirty="0" smtClean="0"/>
              <a:t>2.4.3 Inobservância dos prazos legais de publicidade do certame</a:t>
            </a:r>
            <a:r>
              <a:rPr lang="pt-BR" sz="1800" dirty="0" smtClean="0"/>
              <a:t> (item 2.5.3 da RA-E 10/1, item 3.4.3 da ITC 308/2015 e 2.2.4.3 do Voto) - </a:t>
            </a:r>
            <a:r>
              <a:rPr lang="pt-BR" sz="1800" b="1" dirty="0" smtClean="0"/>
              <a:t>base legal: </a:t>
            </a:r>
            <a:r>
              <a:rPr lang="pt-BR" sz="1800" dirty="0" smtClean="0"/>
              <a:t>infringência ao artigo 21, § 2º e § 4º da Lei 8.666/93;</a:t>
            </a:r>
          </a:p>
          <a:p>
            <a:pPr marL="0" indent="0" algn="just">
              <a:lnSpc>
                <a:spcPct val="150000"/>
              </a:lnSpc>
              <a:buNone/>
            </a:pPr>
            <a:endParaRPr lang="pt-BR" sz="1800" b="1" dirty="0"/>
          </a:p>
        </p:txBody>
      </p:sp>
    </p:spTree>
    <p:extLst>
      <p:ext uri="{BB962C8B-B14F-4D97-AF65-F5344CB8AC3E}">
        <p14:creationId xmlns:p14="http://schemas.microsoft.com/office/powerpoint/2010/main" val="1912757258"/>
      </p:ext>
    </p:extLst>
  </p:cSld>
  <p:clrMapOvr>
    <a:masterClrMapping/>
  </p:clrMapOvr>
  <p:timing>
    <p:tnLst>
      <p:par>
        <p:cTn id="1" dur="indefinite" restart="never" nodeType="tmRoot"/>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pt-BR" sz="2800" cap="small" dirty="0" smtClean="0">
                <a:solidFill>
                  <a:schemeClr val="accent1">
                    <a:lumMod val="50000"/>
                  </a:schemeClr>
                </a:solidFill>
                <a:effectLst>
                  <a:outerShdw blurRad="38100" dist="38100" dir="2700000" algn="tl">
                    <a:srgbClr val="DDDDDD"/>
                  </a:outerShdw>
                </a:effectLst>
                <a:latin typeface="Calibri" charset="0"/>
                <a:cs typeface="Arial" charset="0"/>
              </a:rPr>
              <a:t>ACÓRDÃO</a:t>
            </a:r>
            <a:endParaRPr lang="pt-BR" sz="2800" dirty="0">
              <a:solidFill>
                <a:schemeClr val="bg1"/>
              </a:solidFill>
              <a:latin typeface="Arial Black" panose="020B0A04020102020204" pitchFamily="34" charset="0"/>
            </a:endParaRPr>
          </a:p>
        </p:txBody>
      </p:sp>
      <p:sp>
        <p:nvSpPr>
          <p:cNvPr id="4" name="Espaço Reservado para Conteúdo 3"/>
          <p:cNvSpPr>
            <a:spLocks noGrp="1"/>
          </p:cNvSpPr>
          <p:nvPr>
            <p:ph sz="half" idx="2"/>
          </p:nvPr>
        </p:nvSpPr>
        <p:spPr>
          <a:xfrm>
            <a:off x="499659" y="908720"/>
            <a:ext cx="8579296" cy="5400600"/>
          </a:xfrm>
        </p:spPr>
        <p:txBody>
          <a:bodyPr>
            <a:noAutofit/>
          </a:bodyPr>
          <a:lstStyle/>
          <a:p>
            <a:pPr marL="0" indent="0" algn="just" fontAlgn="base" hangingPunct="0">
              <a:lnSpc>
                <a:spcPct val="150000"/>
              </a:lnSpc>
              <a:buNone/>
            </a:pPr>
            <a:r>
              <a:rPr lang="pt-BR" sz="1800" dirty="0" smtClean="0"/>
              <a:t> </a:t>
            </a:r>
            <a:endParaRPr lang="pt-BR" sz="1800" dirty="0"/>
          </a:p>
          <a:p>
            <a:pPr marL="0" indent="0" algn="just">
              <a:lnSpc>
                <a:spcPct val="150000"/>
              </a:lnSpc>
              <a:buNone/>
            </a:pPr>
            <a:endParaRPr lang="pt-BR" sz="1800" b="1" dirty="0"/>
          </a:p>
        </p:txBody>
      </p:sp>
      <p:sp>
        <p:nvSpPr>
          <p:cNvPr id="5" name="Espaço Reservado para Conteúdo 3"/>
          <p:cNvSpPr>
            <a:spLocks noGrp="1"/>
          </p:cNvSpPr>
          <p:nvPr>
            <p:ph sz="half" idx="2"/>
          </p:nvPr>
        </p:nvSpPr>
        <p:spPr>
          <a:xfrm>
            <a:off x="447733" y="908720"/>
            <a:ext cx="8579296" cy="5400600"/>
          </a:xfrm>
        </p:spPr>
        <p:txBody>
          <a:bodyPr>
            <a:noAutofit/>
          </a:bodyPr>
          <a:lstStyle/>
          <a:p>
            <a:pPr marL="0" indent="0" algn="just" hangingPunct="0">
              <a:lnSpc>
                <a:spcPct val="150000"/>
              </a:lnSpc>
              <a:spcAft>
                <a:spcPts val="0"/>
              </a:spcAft>
              <a:buNone/>
            </a:pPr>
            <a:r>
              <a:rPr lang="pt-BR" sz="1800" b="1" dirty="0">
                <a:ea typeface="Arial Unicode MS"/>
              </a:rPr>
              <a:t>2.4.4 </a:t>
            </a:r>
            <a:r>
              <a:rPr lang="pt-BR" sz="1800" b="1" dirty="0">
                <a:ea typeface="Times New Roman"/>
              </a:rPr>
              <a:t>Fixação de patrimônio líquido abusivo para fins de habilitação</a:t>
            </a:r>
            <a:r>
              <a:rPr lang="pt-BR" sz="1800" dirty="0">
                <a:ea typeface="Times New Roman"/>
              </a:rPr>
              <a:t> (item 2.5.4 da RA-E 10/14, item 3.4.4 da ITC</a:t>
            </a:r>
            <a:r>
              <a:rPr lang="pt-BR" sz="1800" dirty="0">
                <a:ea typeface="MS Mincho"/>
              </a:rPr>
              <a:t> 308/2015</a:t>
            </a:r>
            <a:r>
              <a:rPr lang="pt-BR" sz="1800" dirty="0">
                <a:ea typeface="Times New Roman"/>
              </a:rPr>
              <a:t> e 2.2.4.4 do Voto) - </a:t>
            </a:r>
            <a:r>
              <a:rPr lang="pt-BR" sz="1800" b="1" dirty="0">
                <a:ea typeface="Times New Roman"/>
              </a:rPr>
              <a:t>base legal: </a:t>
            </a:r>
            <a:r>
              <a:rPr lang="pt-BR" sz="1800" dirty="0">
                <a:ea typeface="Times New Roman"/>
              </a:rPr>
              <a:t>infringência ao artigo 31, § 3º da Lei 8.666/93;</a:t>
            </a:r>
            <a:endParaRPr lang="pt-BR" sz="1200" dirty="0">
              <a:ea typeface="Times New Roman"/>
            </a:endParaRPr>
          </a:p>
          <a:p>
            <a:pPr marL="0" indent="0" algn="just" hangingPunct="0">
              <a:lnSpc>
                <a:spcPct val="150000"/>
              </a:lnSpc>
              <a:spcAft>
                <a:spcPts val="0"/>
              </a:spcAft>
              <a:buNone/>
            </a:pPr>
            <a:r>
              <a:rPr lang="pt-BR" sz="1800" b="1" dirty="0">
                <a:ea typeface="Arial Unicode MS"/>
              </a:rPr>
              <a:t>2.4.5 </a:t>
            </a:r>
            <a:r>
              <a:rPr lang="pt-BR" sz="1800" b="1" dirty="0">
                <a:ea typeface="Times New Roman"/>
              </a:rPr>
              <a:t>Fixação de garantia de proposta abusiva para fins de habilitação</a:t>
            </a:r>
            <a:r>
              <a:rPr lang="pt-BR" sz="1800" dirty="0">
                <a:ea typeface="Times New Roman"/>
              </a:rPr>
              <a:t> (item 2.5.5 da RA-E 10/14, item 3.4.5 da ITC</a:t>
            </a:r>
            <a:r>
              <a:rPr lang="pt-BR" sz="1800" dirty="0">
                <a:ea typeface="MS Mincho"/>
              </a:rPr>
              <a:t> 308/2015</a:t>
            </a:r>
            <a:r>
              <a:rPr lang="pt-BR" sz="1800" dirty="0">
                <a:ea typeface="Times New Roman"/>
              </a:rPr>
              <a:t> e 2.2.4.5 do Voto) - </a:t>
            </a:r>
            <a:r>
              <a:rPr lang="pt-BR" sz="1800" b="1" dirty="0">
                <a:ea typeface="Times New Roman"/>
              </a:rPr>
              <a:t>base legal: </a:t>
            </a:r>
            <a:r>
              <a:rPr lang="pt-BR" sz="1800" dirty="0">
                <a:ea typeface="Times New Roman"/>
              </a:rPr>
              <a:t>infringência ao artigo 31, III, da Lei 8.666/93;</a:t>
            </a:r>
            <a:endParaRPr lang="pt-BR" sz="1200" dirty="0">
              <a:ea typeface="Times New Roman"/>
            </a:endParaRPr>
          </a:p>
          <a:p>
            <a:pPr marL="0" indent="0" algn="just" hangingPunct="0">
              <a:lnSpc>
                <a:spcPct val="150000"/>
              </a:lnSpc>
              <a:spcAft>
                <a:spcPts val="0"/>
              </a:spcAft>
              <a:buNone/>
            </a:pPr>
            <a:r>
              <a:rPr lang="pt-BR" sz="1800" b="1" dirty="0" smtClean="0">
                <a:ea typeface="Arial Unicode MS"/>
              </a:rPr>
              <a:t>2.4.6 </a:t>
            </a:r>
            <a:r>
              <a:rPr lang="pt-BR" sz="1800" b="1" dirty="0" smtClean="0">
                <a:ea typeface="Times New Roman"/>
              </a:rPr>
              <a:t>Exigência de garantia de manutenção de proposta concomitante a exigência de patrimônio líquido mínimo </a:t>
            </a:r>
            <a:r>
              <a:rPr lang="pt-BR" sz="1800" dirty="0" smtClean="0">
                <a:ea typeface="Times New Roman"/>
              </a:rPr>
              <a:t>(item 2.5.6 da RA-E 10/14, item 3.4.6 da ITC</a:t>
            </a:r>
            <a:r>
              <a:rPr lang="pt-BR" sz="1800" dirty="0" smtClean="0">
                <a:ea typeface="MS Mincho"/>
              </a:rPr>
              <a:t> 308/2015</a:t>
            </a:r>
            <a:r>
              <a:rPr lang="pt-BR" sz="1800" dirty="0" smtClean="0">
                <a:ea typeface="Times New Roman"/>
              </a:rPr>
              <a:t> e </a:t>
            </a:r>
            <a:r>
              <a:rPr lang="pt-BR" sz="1800" dirty="0">
                <a:ea typeface="Times New Roman"/>
              </a:rPr>
              <a:t>2.2.4.6 do Voto) - </a:t>
            </a:r>
            <a:r>
              <a:rPr lang="pt-BR" sz="1800" b="1" dirty="0">
                <a:ea typeface="Times New Roman"/>
              </a:rPr>
              <a:t>base legal: </a:t>
            </a:r>
            <a:r>
              <a:rPr lang="pt-BR" sz="1800" dirty="0">
                <a:ea typeface="Times New Roman"/>
              </a:rPr>
              <a:t>infringência ao artigo 31, § 2º da Lei 8.666/93;</a:t>
            </a:r>
            <a:endParaRPr lang="pt-BR" sz="1200" dirty="0">
              <a:ea typeface="Times New Roman"/>
            </a:endParaRPr>
          </a:p>
          <a:p>
            <a:pPr marL="0" indent="0" algn="just">
              <a:lnSpc>
                <a:spcPct val="150000"/>
              </a:lnSpc>
              <a:buNone/>
            </a:pPr>
            <a:endParaRPr lang="pt-BR" sz="1800" b="1" dirty="0"/>
          </a:p>
        </p:txBody>
      </p:sp>
    </p:spTree>
    <p:extLst>
      <p:ext uri="{BB962C8B-B14F-4D97-AF65-F5344CB8AC3E}">
        <p14:creationId xmlns:p14="http://schemas.microsoft.com/office/powerpoint/2010/main" val="2980478528"/>
      </p:ext>
    </p:extLst>
  </p:cSld>
  <p:clrMapOvr>
    <a:masterClrMapping/>
  </p:clrMapOvr>
  <p:timing>
    <p:tnLst>
      <p:par>
        <p:cTn id="1" dur="indefinite" restart="never" nodeType="tmRoot"/>
      </p:par>
    </p:tn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pt-BR" sz="2800" cap="small" dirty="0" smtClean="0">
                <a:solidFill>
                  <a:schemeClr val="accent1">
                    <a:lumMod val="50000"/>
                  </a:schemeClr>
                </a:solidFill>
                <a:effectLst>
                  <a:outerShdw blurRad="38100" dist="38100" dir="2700000" algn="tl">
                    <a:srgbClr val="DDDDDD"/>
                  </a:outerShdw>
                </a:effectLst>
                <a:latin typeface="Calibri" charset="0"/>
                <a:cs typeface="Arial" charset="0"/>
              </a:rPr>
              <a:t>ACÓRDÃO</a:t>
            </a:r>
            <a:endParaRPr lang="pt-BR" sz="2800" dirty="0">
              <a:solidFill>
                <a:schemeClr val="bg1"/>
              </a:solidFill>
              <a:latin typeface="Arial Black" panose="020B0A04020102020204" pitchFamily="34" charset="0"/>
            </a:endParaRPr>
          </a:p>
        </p:txBody>
      </p:sp>
      <p:sp>
        <p:nvSpPr>
          <p:cNvPr id="4" name="Espaço Reservado para Conteúdo 3"/>
          <p:cNvSpPr>
            <a:spLocks noGrp="1"/>
          </p:cNvSpPr>
          <p:nvPr>
            <p:ph sz="half" idx="2"/>
          </p:nvPr>
        </p:nvSpPr>
        <p:spPr>
          <a:xfrm>
            <a:off x="499659" y="908720"/>
            <a:ext cx="8579296" cy="5400600"/>
          </a:xfrm>
        </p:spPr>
        <p:txBody>
          <a:bodyPr>
            <a:noAutofit/>
          </a:bodyPr>
          <a:lstStyle/>
          <a:p>
            <a:pPr marL="0" indent="0" algn="just" fontAlgn="base" hangingPunct="0">
              <a:lnSpc>
                <a:spcPct val="150000"/>
              </a:lnSpc>
              <a:buNone/>
            </a:pPr>
            <a:r>
              <a:rPr lang="pt-BR" sz="1800" dirty="0" smtClean="0"/>
              <a:t> </a:t>
            </a:r>
            <a:endParaRPr lang="pt-BR" sz="1800" dirty="0"/>
          </a:p>
          <a:p>
            <a:pPr marL="0" indent="0" algn="just">
              <a:lnSpc>
                <a:spcPct val="150000"/>
              </a:lnSpc>
              <a:buNone/>
            </a:pPr>
            <a:endParaRPr lang="pt-BR" sz="1800" b="1" dirty="0"/>
          </a:p>
        </p:txBody>
      </p:sp>
      <p:sp>
        <p:nvSpPr>
          <p:cNvPr id="5" name="Espaço Reservado para Conteúdo 3"/>
          <p:cNvSpPr>
            <a:spLocks noGrp="1"/>
          </p:cNvSpPr>
          <p:nvPr>
            <p:ph sz="half" idx="2"/>
          </p:nvPr>
        </p:nvSpPr>
        <p:spPr>
          <a:xfrm>
            <a:off x="447733" y="908720"/>
            <a:ext cx="8579296" cy="5400600"/>
          </a:xfrm>
        </p:spPr>
        <p:txBody>
          <a:bodyPr>
            <a:noAutofit/>
          </a:bodyPr>
          <a:lstStyle/>
          <a:p>
            <a:pPr marL="0" indent="0" algn="just" hangingPunct="0">
              <a:lnSpc>
                <a:spcPct val="150000"/>
              </a:lnSpc>
              <a:spcAft>
                <a:spcPts val="0"/>
              </a:spcAft>
              <a:buNone/>
            </a:pPr>
            <a:r>
              <a:rPr lang="pt-BR" sz="1800" b="1" dirty="0">
                <a:ea typeface="Arial Unicode MS"/>
              </a:rPr>
              <a:t>2.5 </a:t>
            </a:r>
            <a:r>
              <a:rPr lang="pt-BR" sz="1800" b="1" dirty="0">
                <a:ea typeface="Times New Roman"/>
              </a:rPr>
              <a:t>Inexistência de critérios objetivos para aferir a adequação do serviço prestado no que tange à fluidez do tráfego na Terceira Ponte</a:t>
            </a:r>
            <a:r>
              <a:rPr lang="pt-BR" sz="1800" dirty="0">
                <a:ea typeface="Times New Roman"/>
              </a:rPr>
              <a:t> (item 2.6 da RA-E 10/14, item 3.5 da ITC</a:t>
            </a:r>
            <a:r>
              <a:rPr lang="pt-BR" sz="1800" dirty="0">
                <a:ea typeface="MS Mincho"/>
              </a:rPr>
              <a:t> 308/2015</a:t>
            </a:r>
            <a:r>
              <a:rPr lang="pt-BR" sz="1800" dirty="0">
                <a:ea typeface="Times New Roman"/>
              </a:rPr>
              <a:t> e 2.2.5 do Voto) - </a:t>
            </a:r>
            <a:r>
              <a:rPr lang="pt-BR" sz="1800" b="1" dirty="0">
                <a:ea typeface="Times New Roman"/>
              </a:rPr>
              <a:t>base legal: </a:t>
            </a:r>
            <a:r>
              <a:rPr lang="pt-BR" sz="1800" dirty="0">
                <a:ea typeface="Times New Roman"/>
              </a:rPr>
              <a:t>infringência ao art. 23, III, da Lei 8.987/95; </a:t>
            </a:r>
            <a:endParaRPr lang="pt-BR" sz="1200" dirty="0">
              <a:ea typeface="Times New Roman"/>
            </a:endParaRPr>
          </a:p>
          <a:p>
            <a:pPr marL="0" indent="0" algn="just" hangingPunct="0">
              <a:lnSpc>
                <a:spcPct val="150000"/>
              </a:lnSpc>
              <a:spcAft>
                <a:spcPts val="0"/>
              </a:spcAft>
              <a:buNone/>
            </a:pPr>
            <a:r>
              <a:rPr lang="pt-BR" sz="1800" b="1" dirty="0">
                <a:ea typeface="Arial Unicode MS"/>
              </a:rPr>
              <a:t>2.6 </a:t>
            </a:r>
            <a:r>
              <a:rPr lang="pt-BR" sz="1800" b="1" dirty="0">
                <a:ea typeface="Times New Roman"/>
              </a:rPr>
              <a:t>Acréscimo irregular de verba rescisória para fins de reequilíbrio econômico-financeiro</a:t>
            </a:r>
            <a:r>
              <a:rPr lang="pt-BR" sz="1800" dirty="0">
                <a:ea typeface="Times New Roman"/>
              </a:rPr>
              <a:t> (item 2.8 da RA-E 10/14, item 3.7 da ITC</a:t>
            </a:r>
            <a:r>
              <a:rPr lang="pt-BR" sz="1800" dirty="0">
                <a:ea typeface="MS Mincho"/>
              </a:rPr>
              <a:t> 308/2015</a:t>
            </a:r>
            <a:r>
              <a:rPr lang="pt-BR" sz="1800" dirty="0">
                <a:ea typeface="Times New Roman"/>
              </a:rPr>
              <a:t> e 2.2.7 do Voto) - </a:t>
            </a:r>
            <a:r>
              <a:rPr lang="pt-BR" sz="1800" b="1" dirty="0">
                <a:ea typeface="Times New Roman"/>
              </a:rPr>
              <a:t>base legal: </a:t>
            </a:r>
            <a:r>
              <a:rPr lang="pt-BR" sz="1800" dirty="0">
                <a:ea typeface="Times New Roman"/>
              </a:rPr>
              <a:t>infringência ao artigo 9º, caput e §§ 2º ao 4º, da Lei 8.987/95;</a:t>
            </a:r>
            <a:endParaRPr lang="pt-BR" sz="1200" dirty="0">
              <a:ea typeface="Times New Roman"/>
            </a:endParaRPr>
          </a:p>
          <a:p>
            <a:pPr marL="0" indent="0" algn="just" hangingPunct="0">
              <a:lnSpc>
                <a:spcPct val="150000"/>
              </a:lnSpc>
              <a:spcAft>
                <a:spcPts val="0"/>
              </a:spcAft>
              <a:buNone/>
            </a:pPr>
            <a:r>
              <a:rPr lang="pt-BR" sz="1800" b="1" dirty="0">
                <a:ea typeface="Arial Unicode MS"/>
              </a:rPr>
              <a:t>2.7 </a:t>
            </a:r>
            <a:r>
              <a:rPr lang="pt-BR" sz="1800" b="1" dirty="0">
                <a:ea typeface="Times New Roman"/>
              </a:rPr>
              <a:t>Expedição de licença de operação sem o cumprimento de todas as condicionantes ambientais</a:t>
            </a:r>
            <a:r>
              <a:rPr lang="pt-BR" sz="1800" dirty="0">
                <a:ea typeface="Times New Roman"/>
              </a:rPr>
              <a:t> (item 2.9 da RA-E 10/14, item 3.8 da ITC</a:t>
            </a:r>
            <a:r>
              <a:rPr lang="pt-BR" sz="1800" dirty="0">
                <a:ea typeface="MS Mincho"/>
              </a:rPr>
              <a:t> 308/2015</a:t>
            </a:r>
            <a:r>
              <a:rPr lang="pt-BR" sz="1800" dirty="0">
                <a:ea typeface="Times New Roman"/>
              </a:rPr>
              <a:t> e 2.2.8 do Voto) - </a:t>
            </a:r>
            <a:r>
              <a:rPr lang="pt-BR" sz="1800" b="1" dirty="0">
                <a:ea typeface="Times New Roman"/>
              </a:rPr>
              <a:t>base legal: </a:t>
            </a:r>
            <a:r>
              <a:rPr lang="pt-BR" sz="1800" dirty="0">
                <a:ea typeface="Times New Roman"/>
              </a:rPr>
              <a:t>infringência ao artigo 19, III do Decreto 99.274/90 c/c art. 8º, III da Resolução CONAMA 237/97</a:t>
            </a:r>
            <a:r>
              <a:rPr lang="pt-BR" sz="1800" dirty="0" smtClean="0">
                <a:ea typeface="Times New Roman"/>
              </a:rPr>
              <a:t>;</a:t>
            </a:r>
            <a:endParaRPr lang="pt-BR" sz="1800" b="1" dirty="0"/>
          </a:p>
        </p:txBody>
      </p:sp>
    </p:spTree>
    <p:extLst>
      <p:ext uri="{BB962C8B-B14F-4D97-AF65-F5344CB8AC3E}">
        <p14:creationId xmlns:p14="http://schemas.microsoft.com/office/powerpoint/2010/main" val="4147079341"/>
      </p:ext>
    </p:extLst>
  </p:cSld>
  <p:clrMapOvr>
    <a:masterClrMapping/>
  </p:clrMapOvr>
  <p:timing>
    <p:tnLst>
      <p:par>
        <p:cTn id="1" dur="indefinite" restart="never" nodeType="tmRoot"/>
      </p:par>
    </p:tn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pt-BR" sz="2800" cap="small" dirty="0" smtClean="0">
                <a:solidFill>
                  <a:schemeClr val="accent1">
                    <a:lumMod val="50000"/>
                  </a:schemeClr>
                </a:solidFill>
                <a:effectLst>
                  <a:outerShdw blurRad="38100" dist="38100" dir="2700000" algn="tl">
                    <a:srgbClr val="DDDDDD"/>
                  </a:outerShdw>
                </a:effectLst>
                <a:latin typeface="Calibri" charset="0"/>
                <a:cs typeface="Arial" charset="0"/>
              </a:rPr>
              <a:t>ACÓRDÃO</a:t>
            </a:r>
            <a:endParaRPr lang="pt-BR" sz="2800" dirty="0">
              <a:solidFill>
                <a:schemeClr val="bg1"/>
              </a:solidFill>
              <a:latin typeface="Arial Black" panose="020B0A04020102020204" pitchFamily="34" charset="0"/>
            </a:endParaRPr>
          </a:p>
        </p:txBody>
      </p:sp>
      <p:sp>
        <p:nvSpPr>
          <p:cNvPr id="4" name="Espaço Reservado para Conteúdo 3"/>
          <p:cNvSpPr>
            <a:spLocks noGrp="1"/>
          </p:cNvSpPr>
          <p:nvPr>
            <p:ph sz="half" idx="2"/>
          </p:nvPr>
        </p:nvSpPr>
        <p:spPr>
          <a:xfrm>
            <a:off x="499659" y="908720"/>
            <a:ext cx="8579296" cy="5400600"/>
          </a:xfrm>
        </p:spPr>
        <p:txBody>
          <a:bodyPr>
            <a:noAutofit/>
          </a:bodyPr>
          <a:lstStyle/>
          <a:p>
            <a:pPr marL="0" indent="0" algn="just" fontAlgn="base" hangingPunct="0">
              <a:lnSpc>
                <a:spcPct val="150000"/>
              </a:lnSpc>
              <a:buNone/>
            </a:pPr>
            <a:r>
              <a:rPr lang="pt-BR" sz="1800" dirty="0" smtClean="0"/>
              <a:t> </a:t>
            </a:r>
            <a:endParaRPr lang="pt-BR" sz="1800" dirty="0"/>
          </a:p>
          <a:p>
            <a:pPr marL="0" indent="0" algn="just">
              <a:lnSpc>
                <a:spcPct val="150000"/>
              </a:lnSpc>
              <a:buNone/>
            </a:pPr>
            <a:endParaRPr lang="pt-BR" sz="1800" b="1" dirty="0"/>
          </a:p>
        </p:txBody>
      </p:sp>
      <p:sp>
        <p:nvSpPr>
          <p:cNvPr id="5" name="Espaço Reservado para Conteúdo 3"/>
          <p:cNvSpPr>
            <a:spLocks noGrp="1"/>
          </p:cNvSpPr>
          <p:nvPr>
            <p:ph sz="half" idx="2"/>
          </p:nvPr>
        </p:nvSpPr>
        <p:spPr>
          <a:xfrm>
            <a:off x="447733" y="908720"/>
            <a:ext cx="8579296" cy="5400600"/>
          </a:xfrm>
        </p:spPr>
        <p:txBody>
          <a:bodyPr>
            <a:noAutofit/>
          </a:bodyPr>
          <a:lstStyle/>
          <a:p>
            <a:pPr marL="0" indent="0" algn="just" hangingPunct="0">
              <a:lnSpc>
                <a:spcPct val="150000"/>
              </a:lnSpc>
              <a:spcAft>
                <a:spcPts val="0"/>
              </a:spcAft>
              <a:buNone/>
            </a:pPr>
            <a:r>
              <a:rPr lang="pt-BR" sz="1800" b="1" dirty="0" smtClean="0">
                <a:ea typeface="Arial Unicode MS"/>
              </a:rPr>
              <a:t>2.8 </a:t>
            </a:r>
            <a:r>
              <a:rPr lang="pt-BR" sz="1800" b="1" dirty="0">
                <a:ea typeface="Times New Roman"/>
              </a:rPr>
              <a:t>Repasse a menor da Verba para Custeio da Fiscalização</a:t>
            </a:r>
            <a:r>
              <a:rPr lang="pt-BR" sz="1800" dirty="0">
                <a:ea typeface="Times New Roman"/>
              </a:rPr>
              <a:t> (item 2.10 da RA-E 10/14, item 3.9 da ITC</a:t>
            </a:r>
            <a:r>
              <a:rPr lang="pt-BR" sz="1800" dirty="0">
                <a:ea typeface="MS Mincho"/>
              </a:rPr>
              <a:t> 308/2015</a:t>
            </a:r>
            <a:r>
              <a:rPr lang="pt-BR" sz="1800" dirty="0">
                <a:ea typeface="Times New Roman"/>
              </a:rPr>
              <a:t> e 2.2.9 do Voto) - </a:t>
            </a:r>
            <a:r>
              <a:rPr lang="pt-BR" sz="1800" b="1" dirty="0">
                <a:ea typeface="Times New Roman"/>
              </a:rPr>
              <a:t>base legal: </a:t>
            </a:r>
            <a:r>
              <a:rPr lang="pt-BR" sz="1800" dirty="0">
                <a:ea typeface="Times New Roman"/>
              </a:rPr>
              <a:t>infringência à Cláusula LXXVI do Contrato de Concessão de Serviço Público 01/98;</a:t>
            </a:r>
          </a:p>
          <a:p>
            <a:pPr marL="0" indent="0" algn="just" hangingPunct="0">
              <a:lnSpc>
                <a:spcPct val="150000"/>
              </a:lnSpc>
              <a:spcAft>
                <a:spcPts val="0"/>
              </a:spcAft>
              <a:buNone/>
            </a:pPr>
            <a:r>
              <a:rPr lang="pt-BR" sz="1800" b="1" dirty="0">
                <a:ea typeface="Arial Unicode MS"/>
              </a:rPr>
              <a:t>2.9 </a:t>
            </a:r>
            <a:r>
              <a:rPr lang="pt-BR" sz="1800" b="1" dirty="0">
                <a:ea typeface="Times New Roman"/>
              </a:rPr>
              <a:t>Repasse a menor da Verba para Aparelhamento da Polícia Rodoviária</a:t>
            </a:r>
            <a:r>
              <a:rPr lang="pt-BR" sz="1800" dirty="0">
                <a:ea typeface="Times New Roman"/>
              </a:rPr>
              <a:t> (item 2.11 da RA-E 10/14, item 3.10 da ITC</a:t>
            </a:r>
            <a:r>
              <a:rPr lang="pt-BR" sz="1800" dirty="0">
                <a:ea typeface="MS Mincho"/>
              </a:rPr>
              <a:t> 308/2015</a:t>
            </a:r>
            <a:r>
              <a:rPr lang="pt-BR" sz="1800" dirty="0">
                <a:ea typeface="Times New Roman"/>
              </a:rPr>
              <a:t> e 2.2.10 do Voto) - </a:t>
            </a:r>
            <a:r>
              <a:rPr lang="pt-BR" sz="1800" b="1" dirty="0">
                <a:ea typeface="Times New Roman"/>
              </a:rPr>
              <a:t>base legal: </a:t>
            </a:r>
            <a:r>
              <a:rPr lang="pt-BR" sz="1800" dirty="0">
                <a:ea typeface="Times New Roman"/>
              </a:rPr>
              <a:t>infringência à Cláusula LXXVIII do Contrato de Concessão de Serviço Público 01/98 e ao princípio da modicidade tarifária, esculpido no artigo 6º, § 1º, da Lei 8.987/95;</a:t>
            </a:r>
          </a:p>
          <a:p>
            <a:pPr marL="0" indent="0" algn="just" hangingPunct="0">
              <a:lnSpc>
                <a:spcPct val="150000"/>
              </a:lnSpc>
              <a:spcAft>
                <a:spcPts val="0"/>
              </a:spcAft>
              <a:buNone/>
            </a:pPr>
            <a:r>
              <a:rPr lang="pt-BR" sz="1800" b="1" dirty="0">
                <a:ea typeface="Arial Unicode MS"/>
              </a:rPr>
              <a:t>2.10 </a:t>
            </a:r>
            <a:r>
              <a:rPr lang="pt-BR" sz="1800" b="1" dirty="0">
                <a:ea typeface="Times New Roman"/>
              </a:rPr>
              <a:t>Alteração nas exigências de operação/administração sem correspondente equilíbrio-econômico financeiro</a:t>
            </a:r>
            <a:r>
              <a:rPr lang="pt-BR" sz="1800" dirty="0">
                <a:ea typeface="Times New Roman"/>
              </a:rPr>
              <a:t> (Referência: item 2.12 da RA-E 10/14, item 3.11 da ITC</a:t>
            </a:r>
            <a:r>
              <a:rPr lang="pt-BR" sz="1800" dirty="0">
                <a:ea typeface="MS Mincho"/>
              </a:rPr>
              <a:t> 308/2015</a:t>
            </a:r>
            <a:r>
              <a:rPr lang="pt-BR" sz="1800" dirty="0">
                <a:ea typeface="Times New Roman"/>
              </a:rPr>
              <a:t> e 2.2.11 do Voto) -  </a:t>
            </a:r>
            <a:r>
              <a:rPr lang="pt-BR" sz="1800" b="1" dirty="0">
                <a:ea typeface="Times New Roman"/>
              </a:rPr>
              <a:t>base legal: </a:t>
            </a:r>
            <a:r>
              <a:rPr lang="pt-BR" sz="1800" dirty="0">
                <a:ea typeface="Times New Roman"/>
              </a:rPr>
              <a:t>infringência ao artigo 9º, § 4º, da Lei 8.987/95</a:t>
            </a:r>
            <a:r>
              <a:rPr lang="pt-BR" sz="1800" dirty="0" smtClean="0">
                <a:latin typeface="Arial"/>
                <a:ea typeface="Times New Roman"/>
              </a:rPr>
              <a:t>;</a:t>
            </a:r>
            <a:endParaRPr lang="pt-BR" sz="1800" b="1" dirty="0"/>
          </a:p>
        </p:txBody>
      </p:sp>
    </p:spTree>
    <p:extLst>
      <p:ext uri="{BB962C8B-B14F-4D97-AF65-F5344CB8AC3E}">
        <p14:creationId xmlns:p14="http://schemas.microsoft.com/office/powerpoint/2010/main" val="1633523825"/>
      </p:ext>
    </p:extLst>
  </p:cSld>
  <p:clrMapOvr>
    <a:masterClrMapping/>
  </p:clrMapOvr>
  <p:timing>
    <p:tnLst>
      <p:par>
        <p:cTn id="1" dur="indefinite" restart="never" nodeType="tmRoot"/>
      </p:par>
    </p:tn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pt-BR" sz="2800" cap="small" dirty="0" smtClean="0">
                <a:solidFill>
                  <a:schemeClr val="accent1">
                    <a:lumMod val="50000"/>
                  </a:schemeClr>
                </a:solidFill>
                <a:effectLst>
                  <a:outerShdw blurRad="38100" dist="38100" dir="2700000" algn="tl">
                    <a:srgbClr val="DDDDDD"/>
                  </a:outerShdw>
                </a:effectLst>
                <a:latin typeface="Calibri" charset="0"/>
                <a:cs typeface="Arial" charset="0"/>
              </a:rPr>
              <a:t>ACÓRDÃO</a:t>
            </a:r>
            <a:endParaRPr lang="pt-BR" sz="2800" dirty="0">
              <a:solidFill>
                <a:schemeClr val="bg1"/>
              </a:solidFill>
              <a:latin typeface="Arial Black" panose="020B0A04020102020204" pitchFamily="34" charset="0"/>
            </a:endParaRPr>
          </a:p>
        </p:txBody>
      </p:sp>
      <p:sp>
        <p:nvSpPr>
          <p:cNvPr id="4" name="Espaço Reservado para Conteúdo 3"/>
          <p:cNvSpPr>
            <a:spLocks noGrp="1"/>
          </p:cNvSpPr>
          <p:nvPr>
            <p:ph sz="half" idx="2"/>
          </p:nvPr>
        </p:nvSpPr>
        <p:spPr>
          <a:xfrm>
            <a:off x="499659" y="908720"/>
            <a:ext cx="8579296" cy="5400600"/>
          </a:xfrm>
        </p:spPr>
        <p:txBody>
          <a:bodyPr>
            <a:noAutofit/>
          </a:bodyPr>
          <a:lstStyle/>
          <a:p>
            <a:pPr marL="0" indent="0" algn="just" fontAlgn="base" hangingPunct="0">
              <a:lnSpc>
                <a:spcPct val="150000"/>
              </a:lnSpc>
              <a:buNone/>
            </a:pPr>
            <a:r>
              <a:rPr lang="pt-BR" sz="1800" dirty="0" smtClean="0"/>
              <a:t> </a:t>
            </a:r>
            <a:endParaRPr lang="pt-BR" sz="1800" dirty="0"/>
          </a:p>
          <a:p>
            <a:pPr marL="0" indent="0" algn="just">
              <a:lnSpc>
                <a:spcPct val="150000"/>
              </a:lnSpc>
              <a:buNone/>
            </a:pPr>
            <a:endParaRPr lang="pt-BR" sz="1800" b="1" dirty="0"/>
          </a:p>
        </p:txBody>
      </p:sp>
      <p:sp>
        <p:nvSpPr>
          <p:cNvPr id="5" name="Espaço Reservado para Conteúdo 3"/>
          <p:cNvSpPr>
            <a:spLocks noGrp="1"/>
          </p:cNvSpPr>
          <p:nvPr>
            <p:ph sz="half" idx="2"/>
          </p:nvPr>
        </p:nvSpPr>
        <p:spPr>
          <a:xfrm>
            <a:off x="447733" y="908720"/>
            <a:ext cx="8579296" cy="5400600"/>
          </a:xfrm>
        </p:spPr>
        <p:txBody>
          <a:bodyPr>
            <a:noAutofit/>
          </a:bodyPr>
          <a:lstStyle/>
          <a:p>
            <a:pPr marL="0" indent="0" algn="just" hangingPunct="0">
              <a:lnSpc>
                <a:spcPct val="150000"/>
              </a:lnSpc>
              <a:spcAft>
                <a:spcPts val="0"/>
              </a:spcAft>
              <a:buNone/>
            </a:pPr>
            <a:r>
              <a:rPr lang="pt-BR" sz="1800" b="1" dirty="0" smtClean="0">
                <a:ea typeface="Arial Unicode MS"/>
              </a:rPr>
              <a:t>2.11 </a:t>
            </a:r>
            <a:r>
              <a:rPr lang="pt-BR" sz="1800" b="1" dirty="0">
                <a:ea typeface="Times New Roman"/>
              </a:rPr>
              <a:t>Fiscalização deficiente do Poder Concedente</a:t>
            </a:r>
            <a:r>
              <a:rPr lang="pt-BR" sz="1800" dirty="0">
                <a:ea typeface="Times New Roman"/>
              </a:rPr>
              <a:t> (Referência: item 2.13 da RA-E 10/14, item 3.12 da ITC</a:t>
            </a:r>
            <a:r>
              <a:rPr lang="pt-BR" sz="1800" dirty="0">
                <a:ea typeface="MS Mincho"/>
              </a:rPr>
              <a:t> 308/2015</a:t>
            </a:r>
            <a:r>
              <a:rPr lang="pt-BR" sz="1800" dirty="0">
                <a:ea typeface="Times New Roman"/>
              </a:rPr>
              <a:t> e 2.2.12 do Voto) -  </a:t>
            </a:r>
            <a:r>
              <a:rPr lang="pt-BR" sz="1800" b="1" dirty="0">
                <a:ea typeface="Times New Roman"/>
              </a:rPr>
              <a:t>base legal: </a:t>
            </a:r>
            <a:r>
              <a:rPr lang="pt-BR" sz="1800" dirty="0">
                <a:ea typeface="Times New Roman"/>
              </a:rPr>
              <a:t>infringência ao artigo 29, incisos I e VI, da Lei 8.987/95;</a:t>
            </a:r>
          </a:p>
          <a:p>
            <a:pPr marL="0" indent="0" algn="just" hangingPunct="0">
              <a:lnSpc>
                <a:spcPct val="150000"/>
              </a:lnSpc>
              <a:spcAft>
                <a:spcPts val="0"/>
              </a:spcAft>
              <a:buNone/>
            </a:pPr>
            <a:r>
              <a:rPr lang="pt-BR" sz="1800" b="1" dirty="0">
                <a:ea typeface="Arial Unicode MS"/>
              </a:rPr>
              <a:t>2.12 </a:t>
            </a:r>
            <a:r>
              <a:rPr lang="pt-BR" sz="1800" b="1" dirty="0">
                <a:ea typeface="Times New Roman"/>
              </a:rPr>
              <a:t>Índice de reajuste inadequado ao perfil dos serviços prestados</a:t>
            </a:r>
            <a:r>
              <a:rPr lang="pt-BR" sz="1800" dirty="0">
                <a:ea typeface="Times New Roman"/>
              </a:rPr>
              <a:t> (item 2.14 da RA-E 10/14, item 3.13 da ITC</a:t>
            </a:r>
            <a:r>
              <a:rPr lang="pt-BR" sz="1800" dirty="0">
                <a:ea typeface="MS Mincho"/>
              </a:rPr>
              <a:t> 308/2015</a:t>
            </a:r>
            <a:r>
              <a:rPr lang="pt-BR" sz="1800" dirty="0">
                <a:ea typeface="Times New Roman"/>
              </a:rPr>
              <a:t> e 2.2.13 do Voto) - </a:t>
            </a:r>
            <a:r>
              <a:rPr lang="pt-BR" sz="1800" b="1" dirty="0">
                <a:ea typeface="Times New Roman"/>
              </a:rPr>
              <a:t>base legal: </a:t>
            </a:r>
            <a:r>
              <a:rPr lang="pt-BR" sz="1800" dirty="0">
                <a:ea typeface="Times New Roman"/>
              </a:rPr>
              <a:t>infringência ao artigo 40, XI da Lei 8.666/93;</a:t>
            </a:r>
          </a:p>
          <a:p>
            <a:pPr marL="0" indent="0" algn="just" hangingPunct="0">
              <a:lnSpc>
                <a:spcPct val="150000"/>
              </a:lnSpc>
              <a:spcAft>
                <a:spcPts val="0"/>
              </a:spcAft>
              <a:buNone/>
            </a:pPr>
            <a:r>
              <a:rPr lang="pt-BR" sz="1800" b="1" dirty="0">
                <a:ea typeface="Arial Unicode MS"/>
              </a:rPr>
              <a:t>2.13 </a:t>
            </a:r>
            <a:r>
              <a:rPr lang="pt-BR" sz="1800" b="1" dirty="0">
                <a:ea typeface="Times New Roman"/>
              </a:rPr>
              <a:t>Obras executadas com qualidade inferior à contratada</a:t>
            </a:r>
            <a:r>
              <a:rPr lang="pt-BR" sz="1800" dirty="0">
                <a:ea typeface="Times New Roman"/>
              </a:rPr>
              <a:t> (item 2.16 da RA-E 10/14, item 3.15 da ITC</a:t>
            </a:r>
            <a:r>
              <a:rPr lang="pt-BR" sz="1800" dirty="0">
                <a:ea typeface="MS Mincho"/>
              </a:rPr>
              <a:t> 308/2015</a:t>
            </a:r>
            <a:r>
              <a:rPr lang="pt-BR" sz="1800" dirty="0">
                <a:ea typeface="Times New Roman"/>
              </a:rPr>
              <a:t> e 2.2.15 do Voto) - </a:t>
            </a:r>
            <a:r>
              <a:rPr lang="pt-BR" sz="1800" b="1" dirty="0">
                <a:ea typeface="Times New Roman"/>
              </a:rPr>
              <a:t>base legal: </a:t>
            </a:r>
            <a:r>
              <a:rPr lang="pt-BR" sz="1800" dirty="0">
                <a:ea typeface="Times New Roman"/>
              </a:rPr>
              <a:t>infringência ao item 5 e 19 da Cláusula LXV do Contrato de Concessão de Serviço Público 01/98</a:t>
            </a:r>
            <a:r>
              <a:rPr lang="pt-BR" sz="1800" dirty="0" smtClean="0">
                <a:ea typeface="Times New Roman"/>
              </a:rPr>
              <a:t>;</a:t>
            </a:r>
            <a:endParaRPr lang="pt-BR" sz="1800" dirty="0">
              <a:ea typeface="Times New Roman"/>
            </a:endParaRPr>
          </a:p>
        </p:txBody>
      </p:sp>
    </p:spTree>
    <p:extLst>
      <p:ext uri="{BB962C8B-B14F-4D97-AF65-F5344CB8AC3E}">
        <p14:creationId xmlns:p14="http://schemas.microsoft.com/office/powerpoint/2010/main" val="3962281946"/>
      </p:ext>
    </p:extLst>
  </p:cSld>
  <p:clrMapOvr>
    <a:masterClrMapping/>
  </p:clrMapOvr>
  <p:timing>
    <p:tnLst>
      <p:par>
        <p:cTn id="1" dur="indefinite" restart="never" nodeType="tmRoot"/>
      </p:par>
    </p:tn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pt-BR" sz="2800" cap="small" dirty="0" smtClean="0">
                <a:solidFill>
                  <a:schemeClr val="accent1">
                    <a:lumMod val="50000"/>
                  </a:schemeClr>
                </a:solidFill>
                <a:effectLst>
                  <a:outerShdw blurRad="38100" dist="38100" dir="2700000" algn="tl">
                    <a:srgbClr val="DDDDDD"/>
                  </a:outerShdw>
                </a:effectLst>
                <a:latin typeface="Calibri" charset="0"/>
                <a:cs typeface="Arial" charset="0"/>
              </a:rPr>
              <a:t>ACÓRDÃO</a:t>
            </a:r>
            <a:endParaRPr lang="pt-BR" sz="2800" dirty="0">
              <a:solidFill>
                <a:schemeClr val="bg1"/>
              </a:solidFill>
              <a:latin typeface="Arial Black" panose="020B0A04020102020204" pitchFamily="34" charset="0"/>
            </a:endParaRPr>
          </a:p>
        </p:txBody>
      </p:sp>
      <p:sp>
        <p:nvSpPr>
          <p:cNvPr id="4" name="Espaço Reservado para Conteúdo 3"/>
          <p:cNvSpPr>
            <a:spLocks noGrp="1"/>
          </p:cNvSpPr>
          <p:nvPr>
            <p:ph sz="half" idx="2"/>
          </p:nvPr>
        </p:nvSpPr>
        <p:spPr>
          <a:xfrm>
            <a:off x="499659" y="908720"/>
            <a:ext cx="8579296" cy="5400600"/>
          </a:xfrm>
        </p:spPr>
        <p:txBody>
          <a:bodyPr>
            <a:noAutofit/>
          </a:bodyPr>
          <a:lstStyle/>
          <a:p>
            <a:pPr marL="0" indent="0" algn="just" fontAlgn="base" hangingPunct="0">
              <a:lnSpc>
                <a:spcPct val="150000"/>
              </a:lnSpc>
              <a:buNone/>
            </a:pPr>
            <a:r>
              <a:rPr lang="pt-BR" sz="1800" dirty="0" smtClean="0"/>
              <a:t> </a:t>
            </a:r>
            <a:endParaRPr lang="pt-BR" sz="1800" dirty="0"/>
          </a:p>
          <a:p>
            <a:pPr marL="0" indent="0" algn="just">
              <a:lnSpc>
                <a:spcPct val="150000"/>
              </a:lnSpc>
              <a:buNone/>
            </a:pPr>
            <a:endParaRPr lang="pt-BR" sz="1800" b="1" dirty="0"/>
          </a:p>
        </p:txBody>
      </p:sp>
      <p:sp>
        <p:nvSpPr>
          <p:cNvPr id="5" name="Espaço Reservado para Conteúdo 3"/>
          <p:cNvSpPr>
            <a:spLocks noGrp="1"/>
          </p:cNvSpPr>
          <p:nvPr>
            <p:ph sz="half" idx="2"/>
          </p:nvPr>
        </p:nvSpPr>
        <p:spPr>
          <a:xfrm>
            <a:off x="447733" y="908720"/>
            <a:ext cx="8579296" cy="5400600"/>
          </a:xfrm>
        </p:spPr>
        <p:txBody>
          <a:bodyPr>
            <a:noAutofit/>
          </a:bodyPr>
          <a:lstStyle/>
          <a:p>
            <a:pPr marL="0" indent="0" algn="just" hangingPunct="0">
              <a:lnSpc>
                <a:spcPct val="150000"/>
              </a:lnSpc>
              <a:spcAft>
                <a:spcPts val="0"/>
              </a:spcAft>
              <a:buNone/>
            </a:pPr>
            <a:r>
              <a:rPr lang="pt-BR" sz="1800" b="1" dirty="0" smtClean="0">
                <a:ea typeface="Arial Unicode MS"/>
              </a:rPr>
              <a:t>2.14 </a:t>
            </a:r>
            <a:r>
              <a:rPr lang="pt-BR" sz="1800" b="1" dirty="0" err="1">
                <a:ea typeface="Arial Unicode MS"/>
              </a:rPr>
              <a:t>Sobrepreço</a:t>
            </a:r>
            <a:r>
              <a:rPr lang="pt-BR" sz="1800" b="1" dirty="0">
                <a:ea typeface="Arial Unicode MS"/>
              </a:rPr>
              <a:t> da tarifa básica de Pedágio</a:t>
            </a:r>
            <a:r>
              <a:rPr lang="pt-BR" sz="1800" dirty="0">
                <a:ea typeface="Arial Unicode MS"/>
              </a:rPr>
              <a:t> (</a:t>
            </a:r>
            <a:r>
              <a:rPr lang="pt-BR" sz="1800" dirty="0">
                <a:ea typeface="Times New Roman"/>
              </a:rPr>
              <a:t>item 2.17 da RA-E 10/14, </a:t>
            </a:r>
            <a:r>
              <a:rPr lang="pt-BR" sz="1800" dirty="0">
                <a:ea typeface="Arial Unicode MS"/>
              </a:rPr>
              <a:t>item 3.16 da ITC</a:t>
            </a:r>
            <a:r>
              <a:rPr lang="pt-BR" sz="1800" dirty="0">
                <a:ea typeface="MS Mincho"/>
              </a:rPr>
              <a:t> 308/2015</a:t>
            </a:r>
            <a:r>
              <a:rPr lang="pt-BR" sz="1800" dirty="0">
                <a:ea typeface="Arial Unicode MS"/>
              </a:rPr>
              <a:t> e 2.2.16 do Voto) - </a:t>
            </a:r>
            <a:r>
              <a:rPr lang="pt-BR" sz="1800" b="1" dirty="0">
                <a:ea typeface="Times New Roman"/>
              </a:rPr>
              <a:t>base legal:</a:t>
            </a:r>
            <a:r>
              <a:rPr lang="pt-BR" sz="1800" dirty="0">
                <a:ea typeface="Times New Roman"/>
              </a:rPr>
              <a:t> infringência ao princípio da modicidade tarifária, esculpido no artigo 6º, § 1º, da Lei 8.987/95;</a:t>
            </a:r>
          </a:p>
          <a:p>
            <a:pPr marL="0" indent="0" algn="just" hangingPunct="0">
              <a:lnSpc>
                <a:spcPct val="150000"/>
              </a:lnSpc>
              <a:spcAft>
                <a:spcPts val="0"/>
              </a:spcAft>
              <a:buNone/>
            </a:pPr>
            <a:r>
              <a:rPr lang="pt-BR" sz="1800" b="1" dirty="0">
                <a:ea typeface="Arial Unicode MS"/>
              </a:rPr>
              <a:t>2.15 </a:t>
            </a:r>
            <a:r>
              <a:rPr lang="pt-BR" sz="1800" b="1" dirty="0">
                <a:ea typeface="Times New Roman"/>
              </a:rPr>
              <a:t>Desequilíbrio econômico-financeiro da Concessão do Sistema Rodovia do Sol</a:t>
            </a:r>
            <a:r>
              <a:rPr lang="pt-BR" sz="1800" dirty="0">
                <a:ea typeface="Times New Roman"/>
              </a:rPr>
              <a:t> (item 2.18 da RA-E 10/14, item 3.17 da ITC</a:t>
            </a:r>
            <a:r>
              <a:rPr lang="pt-BR" sz="1800" dirty="0">
                <a:ea typeface="MS Mincho"/>
              </a:rPr>
              <a:t> 308/2015</a:t>
            </a:r>
            <a:r>
              <a:rPr lang="pt-BR" sz="1800" dirty="0">
                <a:ea typeface="Times New Roman"/>
              </a:rPr>
              <a:t> e 2.2.17 do Voto) - </a:t>
            </a:r>
            <a:r>
              <a:rPr lang="pt-BR" sz="1800" b="1" dirty="0">
                <a:ea typeface="Times New Roman"/>
              </a:rPr>
              <a:t>base legal: </a:t>
            </a:r>
            <a:r>
              <a:rPr lang="pt-BR" sz="1800" dirty="0">
                <a:ea typeface="Times New Roman"/>
              </a:rPr>
              <a:t>infringência ao artigo 65, II, d, §§ 5º e 6º da Lei 8.666/93 c/c artigo 9º da Lei 8.987/95;</a:t>
            </a:r>
          </a:p>
          <a:p>
            <a:pPr marL="0" indent="0" algn="just">
              <a:lnSpc>
                <a:spcPct val="150000"/>
              </a:lnSpc>
              <a:buNone/>
            </a:pPr>
            <a:endParaRPr lang="pt-BR" sz="1800" b="1" dirty="0"/>
          </a:p>
        </p:txBody>
      </p:sp>
    </p:spTree>
    <p:extLst>
      <p:ext uri="{BB962C8B-B14F-4D97-AF65-F5344CB8AC3E}">
        <p14:creationId xmlns:p14="http://schemas.microsoft.com/office/powerpoint/2010/main" val="644363468"/>
      </p:ext>
    </p:extLst>
  </p:cSld>
  <p:clrMapOvr>
    <a:masterClrMapping/>
  </p:clrMapOvr>
  <p:timing>
    <p:tnLst>
      <p:par>
        <p:cTn id="1" dur="indefinite" restart="never" nodeType="tmRoot"/>
      </p:par>
    </p:tn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pt-BR" sz="2800" cap="small" dirty="0" smtClean="0">
                <a:solidFill>
                  <a:schemeClr val="accent1">
                    <a:lumMod val="50000"/>
                  </a:schemeClr>
                </a:solidFill>
                <a:effectLst>
                  <a:outerShdw blurRad="38100" dist="38100" dir="2700000" algn="tl">
                    <a:srgbClr val="DDDDDD"/>
                  </a:outerShdw>
                </a:effectLst>
                <a:latin typeface="Calibri" charset="0"/>
                <a:cs typeface="Arial" charset="0"/>
              </a:rPr>
              <a:t>ACÓRDÃO</a:t>
            </a:r>
            <a:endParaRPr lang="pt-BR" sz="2800" dirty="0">
              <a:solidFill>
                <a:schemeClr val="bg1"/>
              </a:solidFill>
              <a:latin typeface="Arial Black" panose="020B0A04020102020204" pitchFamily="34" charset="0"/>
            </a:endParaRPr>
          </a:p>
        </p:txBody>
      </p:sp>
      <p:sp>
        <p:nvSpPr>
          <p:cNvPr id="4" name="Espaço Reservado para Conteúdo 3"/>
          <p:cNvSpPr>
            <a:spLocks noGrp="1"/>
          </p:cNvSpPr>
          <p:nvPr>
            <p:ph sz="half" idx="2"/>
          </p:nvPr>
        </p:nvSpPr>
        <p:spPr>
          <a:xfrm>
            <a:off x="499659" y="908720"/>
            <a:ext cx="8579296" cy="5400600"/>
          </a:xfrm>
        </p:spPr>
        <p:txBody>
          <a:bodyPr>
            <a:noAutofit/>
          </a:bodyPr>
          <a:lstStyle/>
          <a:p>
            <a:pPr marL="0" indent="0" algn="just" fontAlgn="base" hangingPunct="0">
              <a:lnSpc>
                <a:spcPct val="150000"/>
              </a:lnSpc>
              <a:buNone/>
            </a:pPr>
            <a:r>
              <a:rPr lang="pt-BR" sz="1800" dirty="0" smtClean="0"/>
              <a:t> </a:t>
            </a:r>
            <a:endParaRPr lang="pt-BR" sz="1800" dirty="0"/>
          </a:p>
          <a:p>
            <a:pPr marL="0" indent="0" algn="just">
              <a:lnSpc>
                <a:spcPct val="150000"/>
              </a:lnSpc>
              <a:buNone/>
            </a:pPr>
            <a:endParaRPr lang="pt-BR" sz="1800" b="1" dirty="0"/>
          </a:p>
        </p:txBody>
      </p:sp>
      <p:sp>
        <p:nvSpPr>
          <p:cNvPr id="5" name="Espaço Reservado para Conteúdo 3"/>
          <p:cNvSpPr>
            <a:spLocks noGrp="1"/>
          </p:cNvSpPr>
          <p:nvPr>
            <p:ph sz="half" idx="2"/>
          </p:nvPr>
        </p:nvSpPr>
        <p:spPr>
          <a:xfrm>
            <a:off x="447733" y="908720"/>
            <a:ext cx="8579296" cy="5400600"/>
          </a:xfrm>
        </p:spPr>
        <p:txBody>
          <a:bodyPr>
            <a:noAutofit/>
          </a:bodyPr>
          <a:lstStyle/>
          <a:p>
            <a:pPr marL="0" indent="0" algn="just">
              <a:lnSpc>
                <a:spcPct val="150000"/>
              </a:lnSpc>
              <a:buNone/>
            </a:pPr>
            <a:r>
              <a:rPr lang="pt-BR" sz="2800" b="1" dirty="0"/>
              <a:t>3 assinar prazo </a:t>
            </a:r>
            <a:r>
              <a:rPr lang="pt-BR" sz="1800" b="1" dirty="0"/>
              <a:t>de até 60 (sessenta) dias</a:t>
            </a:r>
            <a:r>
              <a:rPr lang="pt-BR" sz="1800" dirty="0"/>
              <a:t> para que </a:t>
            </a:r>
            <a:r>
              <a:rPr lang="pt-BR" sz="1800" b="1" dirty="0"/>
              <a:t>a ARSP</a:t>
            </a:r>
            <a:r>
              <a:rPr lang="pt-BR" sz="1800" dirty="0"/>
              <a:t> (Agência de Regulação de Serviços Públicos, oriunda da fusão das antigas ARSI  -  Agência Reguladora de Saneamento Básico e Infraestrutura Viária do Espírito Santo e ASPE -  Agência de Serviços Públicos de Energia do Estado do Espírito Santo, nos termos da Lei Complementar nº 827 de 1º de julho 2016) </a:t>
            </a:r>
            <a:r>
              <a:rPr lang="pt-BR" sz="1800" b="1" dirty="0"/>
              <a:t>  tome as medidas necessárias à anulação do Contrato de Concessão de Serviços Públicos 1/1998</a:t>
            </a:r>
            <a:r>
              <a:rPr lang="pt-BR" sz="1800" dirty="0"/>
              <a:t> (Concessão do Sistema Rodovia do Sol), em face das irregularidades apontadas nos itens 2.2.1, 2.2.2, 2.2.4 e 2.2.5 do Voto, correspondentes aos itens 3.1, 3.2, 3.4 e 3.5 da ITC 308/2015, tendo em vista a competência atribuída a este Tribunal pelo artigo 71, inciso X, da Constituição Estadual, e pelo artigo 1º, inciso XVI, da Lei Complementar Estadual 621/2012, e na forma regulada pelo artigo 111, caput e § 1º, de sua Lei Orgânica, e pelo artigo 208 do Regimento Interno do TCEES;</a:t>
            </a:r>
          </a:p>
          <a:p>
            <a:pPr marL="0" indent="0" algn="just">
              <a:lnSpc>
                <a:spcPct val="150000"/>
              </a:lnSpc>
              <a:buNone/>
            </a:pPr>
            <a:endParaRPr lang="pt-BR" sz="1800" b="1" dirty="0"/>
          </a:p>
        </p:txBody>
      </p:sp>
    </p:spTree>
    <p:extLst>
      <p:ext uri="{BB962C8B-B14F-4D97-AF65-F5344CB8AC3E}">
        <p14:creationId xmlns:p14="http://schemas.microsoft.com/office/powerpoint/2010/main" val="3584247928"/>
      </p:ext>
    </p:extLst>
  </p:cSld>
  <p:clrMapOvr>
    <a:masterClrMapping/>
  </p:clrMapOvr>
  <p:timing>
    <p:tnLst>
      <p:par>
        <p:cTn id="1" dur="indefinite" restart="never" nodeType="tmRoot"/>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pt-BR" sz="2800" cap="small" dirty="0" smtClean="0">
                <a:solidFill>
                  <a:schemeClr val="accent1">
                    <a:lumMod val="50000"/>
                  </a:schemeClr>
                </a:solidFill>
                <a:effectLst>
                  <a:outerShdw blurRad="38100" dist="38100" dir="2700000" algn="tl">
                    <a:srgbClr val="DDDDDD"/>
                  </a:outerShdw>
                </a:effectLst>
                <a:latin typeface="Calibri" charset="0"/>
                <a:cs typeface="Arial" charset="0"/>
              </a:rPr>
              <a:t>ACÓRDÃO</a:t>
            </a:r>
            <a:endParaRPr lang="pt-BR" sz="2800" dirty="0">
              <a:solidFill>
                <a:schemeClr val="bg1"/>
              </a:solidFill>
              <a:latin typeface="Arial Black" panose="020B0A04020102020204" pitchFamily="34" charset="0"/>
            </a:endParaRPr>
          </a:p>
        </p:txBody>
      </p:sp>
      <p:sp>
        <p:nvSpPr>
          <p:cNvPr id="4" name="Espaço Reservado para Conteúdo 3"/>
          <p:cNvSpPr>
            <a:spLocks noGrp="1"/>
          </p:cNvSpPr>
          <p:nvPr>
            <p:ph sz="half" idx="2"/>
          </p:nvPr>
        </p:nvSpPr>
        <p:spPr>
          <a:xfrm>
            <a:off x="499659" y="908720"/>
            <a:ext cx="8579296" cy="5400600"/>
          </a:xfrm>
        </p:spPr>
        <p:txBody>
          <a:bodyPr>
            <a:noAutofit/>
          </a:bodyPr>
          <a:lstStyle/>
          <a:p>
            <a:pPr marL="0" indent="0" algn="just" fontAlgn="base" hangingPunct="0">
              <a:lnSpc>
                <a:spcPct val="150000"/>
              </a:lnSpc>
              <a:buNone/>
            </a:pPr>
            <a:r>
              <a:rPr lang="pt-BR" sz="1800" dirty="0" smtClean="0"/>
              <a:t> </a:t>
            </a:r>
            <a:endParaRPr lang="pt-BR" sz="1800" dirty="0"/>
          </a:p>
          <a:p>
            <a:pPr marL="0" indent="0" algn="just">
              <a:lnSpc>
                <a:spcPct val="150000"/>
              </a:lnSpc>
              <a:buNone/>
            </a:pPr>
            <a:endParaRPr lang="pt-BR" sz="1800" b="1" dirty="0"/>
          </a:p>
        </p:txBody>
      </p:sp>
      <p:sp>
        <p:nvSpPr>
          <p:cNvPr id="5" name="Espaço Reservado para Conteúdo 3"/>
          <p:cNvSpPr>
            <a:spLocks noGrp="1"/>
          </p:cNvSpPr>
          <p:nvPr>
            <p:ph sz="half" idx="2"/>
          </p:nvPr>
        </p:nvSpPr>
        <p:spPr>
          <a:xfrm>
            <a:off x="447733" y="908720"/>
            <a:ext cx="8579296" cy="5400600"/>
          </a:xfrm>
        </p:spPr>
        <p:txBody>
          <a:bodyPr>
            <a:noAutofit/>
          </a:bodyPr>
          <a:lstStyle/>
          <a:p>
            <a:pPr marL="0" indent="0" algn="just">
              <a:lnSpc>
                <a:spcPct val="150000"/>
              </a:lnSpc>
              <a:spcAft>
                <a:spcPts val="0"/>
              </a:spcAft>
              <a:buNone/>
            </a:pPr>
            <a:r>
              <a:rPr lang="pt-BR" sz="2800" b="1" dirty="0" smtClean="0">
                <a:solidFill>
                  <a:srgbClr val="000000"/>
                </a:solidFill>
                <a:ea typeface="Calibri"/>
              </a:rPr>
              <a:t>4 realizar as seguintes determinações</a:t>
            </a:r>
            <a:r>
              <a:rPr lang="pt-BR" sz="1800" b="1" dirty="0" smtClean="0">
                <a:solidFill>
                  <a:srgbClr val="000000"/>
                </a:solidFill>
                <a:ea typeface="Calibri"/>
              </a:rPr>
              <a:t>, </a:t>
            </a:r>
            <a:r>
              <a:rPr lang="pt-BR" sz="1800" dirty="0" smtClean="0">
                <a:solidFill>
                  <a:srgbClr val="000000"/>
                </a:solidFill>
                <a:ea typeface="Calibri"/>
              </a:rPr>
              <a:t>tendo em vista a competência atribuída ao Tribunal de Contas pelo artigo 71, inciso X, da Constituição Estadual, e pelo artigo 1º, inciso XVI, da Lei Complementar Estadual 621/2012, e na forma regulada pelo artigo 114, inciso III, de sua Lei Orgânica, e pelo artigo 208 do RITCEES e diante da competência conferida constitucionalmente (art. 71, inciso X da Constituição Estadual), bem como art. 1º, inciso XVI, da Lei Complementar 621/2012:</a:t>
            </a:r>
          </a:p>
          <a:p>
            <a:pPr marL="0" indent="0" algn="just">
              <a:lnSpc>
                <a:spcPct val="150000"/>
              </a:lnSpc>
              <a:spcAft>
                <a:spcPts val="0"/>
              </a:spcAft>
              <a:buNone/>
            </a:pPr>
            <a:endParaRPr lang="pt-BR" sz="1800" b="1" dirty="0" smtClean="0">
              <a:solidFill>
                <a:srgbClr val="000000"/>
              </a:solidFill>
              <a:ea typeface="Calibri"/>
            </a:endParaRPr>
          </a:p>
          <a:p>
            <a:pPr marL="0" indent="0" algn="just">
              <a:lnSpc>
                <a:spcPct val="150000"/>
              </a:lnSpc>
              <a:spcAft>
                <a:spcPts val="0"/>
              </a:spcAft>
              <a:buNone/>
            </a:pPr>
            <a:r>
              <a:rPr lang="pt-BR" sz="1800" b="1" dirty="0" smtClean="0">
                <a:solidFill>
                  <a:srgbClr val="000000"/>
                </a:solidFill>
                <a:ea typeface="Calibri"/>
              </a:rPr>
              <a:t>4.1</a:t>
            </a:r>
            <a:r>
              <a:rPr lang="pt-BR" sz="1800" dirty="0" smtClean="0">
                <a:solidFill>
                  <a:srgbClr val="000000"/>
                </a:solidFill>
                <a:ea typeface="Calibri"/>
              </a:rPr>
              <a:t> </a:t>
            </a:r>
            <a:r>
              <a:rPr lang="pt-BR" sz="1800" dirty="0">
                <a:solidFill>
                  <a:srgbClr val="000000"/>
                </a:solidFill>
                <a:ea typeface="Calibri"/>
              </a:rPr>
              <a:t>em face da irregularidade constatada no </a:t>
            </a:r>
            <a:r>
              <a:rPr lang="pt-BR" sz="1800" b="1" dirty="0">
                <a:solidFill>
                  <a:srgbClr val="000000"/>
                </a:solidFill>
                <a:ea typeface="Calibri"/>
              </a:rPr>
              <a:t>item 2.2.8 do Voto, </a:t>
            </a:r>
            <a:r>
              <a:rPr lang="pt-BR" sz="1800" dirty="0">
                <a:solidFill>
                  <a:srgbClr val="000000"/>
                </a:solidFill>
                <a:ea typeface="Calibri"/>
              </a:rPr>
              <a:t>correspondente ao </a:t>
            </a:r>
            <a:r>
              <a:rPr lang="pt-BR" sz="1800" b="1" dirty="0">
                <a:solidFill>
                  <a:srgbClr val="000000"/>
                </a:solidFill>
                <a:ea typeface="Calibri"/>
              </a:rPr>
              <a:t>item 3.8 da ITC</a:t>
            </a:r>
            <a:r>
              <a:rPr lang="pt-BR" sz="1800" dirty="0">
                <a:solidFill>
                  <a:srgbClr val="000000"/>
                </a:solidFill>
                <a:ea typeface="MS Mincho"/>
              </a:rPr>
              <a:t> 308/2015</a:t>
            </a:r>
            <a:r>
              <a:rPr lang="pt-BR" sz="1800" dirty="0">
                <a:solidFill>
                  <a:srgbClr val="000000"/>
                </a:solidFill>
                <a:ea typeface="Calibri"/>
              </a:rPr>
              <a:t>, </a:t>
            </a:r>
            <a:r>
              <a:rPr lang="pt-BR" sz="1800" b="1" dirty="0">
                <a:solidFill>
                  <a:srgbClr val="000000"/>
                </a:solidFill>
                <a:ea typeface="Calibri"/>
              </a:rPr>
              <a:t>determinar</a:t>
            </a:r>
            <a:r>
              <a:rPr lang="pt-BR" sz="1800" dirty="0">
                <a:solidFill>
                  <a:srgbClr val="000000"/>
                </a:solidFill>
                <a:ea typeface="Calibri"/>
              </a:rPr>
              <a:t>:</a:t>
            </a:r>
          </a:p>
          <a:p>
            <a:pPr marL="0" indent="0" algn="just">
              <a:lnSpc>
                <a:spcPct val="150000"/>
              </a:lnSpc>
              <a:spcAft>
                <a:spcPts val="0"/>
              </a:spcAft>
              <a:buNone/>
            </a:pPr>
            <a:endParaRPr lang="pt-BR" sz="1800" dirty="0">
              <a:solidFill>
                <a:srgbClr val="000000"/>
              </a:solidFill>
              <a:effectLst/>
              <a:latin typeface="Arial"/>
              <a:ea typeface="Calibri"/>
            </a:endParaRPr>
          </a:p>
        </p:txBody>
      </p:sp>
    </p:spTree>
    <p:extLst>
      <p:ext uri="{BB962C8B-B14F-4D97-AF65-F5344CB8AC3E}">
        <p14:creationId xmlns:p14="http://schemas.microsoft.com/office/powerpoint/2010/main" val="387198513"/>
      </p:ext>
    </p:extLst>
  </p:cSld>
  <p:clrMapOvr>
    <a:masterClrMapping/>
  </p:clrMapOvr>
  <p:timing>
    <p:tnLst>
      <p:par>
        <p:cTn id="1" dur="indefinite" restart="never" nodeType="tmRoot"/>
      </p:par>
    </p:tn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pt-BR" sz="2800" cap="small" dirty="0" smtClean="0">
                <a:solidFill>
                  <a:schemeClr val="accent1">
                    <a:lumMod val="50000"/>
                  </a:schemeClr>
                </a:solidFill>
                <a:effectLst>
                  <a:outerShdw blurRad="38100" dist="38100" dir="2700000" algn="tl">
                    <a:srgbClr val="DDDDDD"/>
                  </a:outerShdw>
                </a:effectLst>
                <a:latin typeface="Calibri" charset="0"/>
                <a:cs typeface="Arial" charset="0"/>
              </a:rPr>
              <a:t>ACÓRDÃO</a:t>
            </a:r>
            <a:endParaRPr lang="pt-BR" sz="2800" dirty="0">
              <a:solidFill>
                <a:schemeClr val="bg1"/>
              </a:solidFill>
              <a:latin typeface="Arial Black" panose="020B0A04020102020204" pitchFamily="34" charset="0"/>
            </a:endParaRPr>
          </a:p>
        </p:txBody>
      </p:sp>
      <p:sp>
        <p:nvSpPr>
          <p:cNvPr id="4" name="Espaço Reservado para Conteúdo 3"/>
          <p:cNvSpPr>
            <a:spLocks noGrp="1"/>
          </p:cNvSpPr>
          <p:nvPr>
            <p:ph sz="half" idx="2"/>
          </p:nvPr>
        </p:nvSpPr>
        <p:spPr>
          <a:xfrm>
            <a:off x="499659" y="908720"/>
            <a:ext cx="8579296" cy="5400600"/>
          </a:xfrm>
        </p:spPr>
        <p:txBody>
          <a:bodyPr>
            <a:noAutofit/>
          </a:bodyPr>
          <a:lstStyle/>
          <a:p>
            <a:pPr marL="0" indent="0" algn="just" fontAlgn="base" hangingPunct="0">
              <a:lnSpc>
                <a:spcPct val="150000"/>
              </a:lnSpc>
              <a:buNone/>
            </a:pPr>
            <a:r>
              <a:rPr lang="pt-BR" sz="1800" dirty="0" smtClean="0"/>
              <a:t> </a:t>
            </a:r>
            <a:endParaRPr lang="pt-BR" sz="1800" dirty="0"/>
          </a:p>
          <a:p>
            <a:pPr marL="0" indent="0" algn="just">
              <a:lnSpc>
                <a:spcPct val="150000"/>
              </a:lnSpc>
              <a:buNone/>
            </a:pPr>
            <a:endParaRPr lang="pt-BR" sz="1800" b="1" dirty="0"/>
          </a:p>
        </p:txBody>
      </p:sp>
      <p:sp>
        <p:nvSpPr>
          <p:cNvPr id="5" name="Espaço Reservado para Conteúdo 3"/>
          <p:cNvSpPr>
            <a:spLocks noGrp="1"/>
          </p:cNvSpPr>
          <p:nvPr>
            <p:ph sz="half" idx="2"/>
          </p:nvPr>
        </p:nvSpPr>
        <p:spPr>
          <a:xfrm>
            <a:off x="447733" y="908720"/>
            <a:ext cx="8579296" cy="5400600"/>
          </a:xfrm>
        </p:spPr>
        <p:txBody>
          <a:bodyPr>
            <a:noAutofit/>
          </a:bodyPr>
          <a:lstStyle/>
          <a:p>
            <a:pPr marL="0" indent="0" algn="just">
              <a:lnSpc>
                <a:spcPct val="150000"/>
              </a:lnSpc>
              <a:spcAft>
                <a:spcPts val="0"/>
              </a:spcAft>
              <a:buNone/>
            </a:pPr>
            <a:r>
              <a:rPr lang="pt-BR" sz="1800" b="1" dirty="0">
                <a:solidFill>
                  <a:srgbClr val="000000"/>
                </a:solidFill>
                <a:ea typeface="Calibri"/>
              </a:rPr>
              <a:t>4.1.1</a:t>
            </a:r>
            <a:r>
              <a:rPr lang="pt-BR" sz="1800" dirty="0">
                <a:solidFill>
                  <a:srgbClr val="000000"/>
                </a:solidFill>
                <a:ea typeface="Calibri"/>
              </a:rPr>
              <a:t> ao </a:t>
            </a:r>
            <a:r>
              <a:rPr lang="pt-BR" sz="1800" b="1" dirty="0">
                <a:solidFill>
                  <a:srgbClr val="000000"/>
                </a:solidFill>
                <a:ea typeface="Calibri"/>
              </a:rPr>
              <a:t>IEMA</a:t>
            </a:r>
            <a:r>
              <a:rPr lang="pt-BR" sz="1800" dirty="0">
                <a:solidFill>
                  <a:srgbClr val="000000"/>
                </a:solidFill>
                <a:ea typeface="Calibri"/>
              </a:rPr>
              <a:t> que apure, no prazo de até 180 (cento e oitenta) dias, se as outras condicionantes ambientais, além daquelas descritas nas alíneas “A.1”; “B.1”; “B.3” e “C.1” da Licença de Operação 198/2006, não foram efetivamente cumpridas e, </a:t>
            </a:r>
            <a:r>
              <a:rPr lang="pt-BR" sz="1800" b="1" dirty="0">
                <a:solidFill>
                  <a:srgbClr val="000000"/>
                </a:solidFill>
                <a:ea typeface="Calibri"/>
              </a:rPr>
              <a:t>em conjunto com a ARSP</a:t>
            </a:r>
            <a:r>
              <a:rPr lang="pt-BR" sz="1800" dirty="0">
                <a:solidFill>
                  <a:srgbClr val="000000"/>
                </a:solidFill>
                <a:ea typeface="Calibri"/>
              </a:rPr>
              <a:t>, calcule os efeitos financeiros incidentes sobre o Contrato de Concessão do Sistema Rodovia do Sol;</a:t>
            </a:r>
          </a:p>
          <a:p>
            <a:pPr marL="0" indent="0" algn="just">
              <a:lnSpc>
                <a:spcPct val="150000"/>
              </a:lnSpc>
              <a:spcAft>
                <a:spcPts val="0"/>
              </a:spcAft>
              <a:buNone/>
            </a:pPr>
            <a:r>
              <a:rPr lang="pt-BR" sz="1800" b="1" dirty="0">
                <a:solidFill>
                  <a:srgbClr val="000000"/>
                </a:solidFill>
                <a:ea typeface="Calibri"/>
              </a:rPr>
              <a:t>4.1.2</a:t>
            </a:r>
            <a:r>
              <a:rPr lang="pt-BR" sz="1800" dirty="0">
                <a:solidFill>
                  <a:srgbClr val="000000"/>
                </a:solidFill>
                <a:ea typeface="Calibri"/>
              </a:rPr>
              <a:t> à </a:t>
            </a:r>
            <a:r>
              <a:rPr lang="pt-BR" sz="1800" b="1" dirty="0">
                <a:solidFill>
                  <a:srgbClr val="000000"/>
                </a:solidFill>
                <a:ea typeface="Calibri"/>
              </a:rPr>
              <a:t>ARSP </a:t>
            </a:r>
            <a:r>
              <a:rPr lang="pt-BR" sz="1800" dirty="0">
                <a:solidFill>
                  <a:srgbClr val="000000"/>
                </a:solidFill>
                <a:ea typeface="Calibri"/>
              </a:rPr>
              <a:t>que promova avaliação econômico-financeira do Contrato de Concessão de Serviços Públicos 1/98, cotejando os efeitos financeiros decorrentes da inobservância das condicionantes ambientais pela Concessionária Rodovia do Sol S.A como evento causador de desequilíbrio do contrato, objetivando a apuração de eventual débito ou crédito que detenha a Concessionária para fins de possível indenização ou compensação derivada da anulação da concessão do Sistema Rodovia do Sol;</a:t>
            </a:r>
          </a:p>
          <a:p>
            <a:pPr marL="0" indent="0" algn="just">
              <a:lnSpc>
                <a:spcPct val="150000"/>
              </a:lnSpc>
              <a:spcAft>
                <a:spcPts val="0"/>
              </a:spcAft>
              <a:buNone/>
            </a:pPr>
            <a:endParaRPr lang="pt-BR" sz="1800" dirty="0">
              <a:solidFill>
                <a:srgbClr val="000000"/>
              </a:solidFill>
              <a:effectLst/>
              <a:latin typeface="Arial"/>
              <a:ea typeface="Calibri"/>
            </a:endParaRPr>
          </a:p>
        </p:txBody>
      </p:sp>
    </p:spTree>
    <p:extLst>
      <p:ext uri="{BB962C8B-B14F-4D97-AF65-F5344CB8AC3E}">
        <p14:creationId xmlns:p14="http://schemas.microsoft.com/office/powerpoint/2010/main" val="1169496091"/>
      </p:ext>
    </p:extLst>
  </p:cSld>
  <p:clrMapOvr>
    <a:masterClrMapping/>
  </p:clrMapOvr>
  <p:timing>
    <p:tnLst>
      <p:par>
        <p:cTn id="1" dur="indefinite" restart="never" nodeType="tmRoot"/>
      </p:par>
    </p:tn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pt-BR" sz="2800" cap="small" dirty="0" smtClean="0">
                <a:solidFill>
                  <a:schemeClr val="accent1">
                    <a:lumMod val="50000"/>
                  </a:schemeClr>
                </a:solidFill>
                <a:effectLst>
                  <a:outerShdw blurRad="38100" dist="38100" dir="2700000" algn="tl">
                    <a:srgbClr val="DDDDDD"/>
                  </a:outerShdw>
                </a:effectLst>
                <a:latin typeface="Calibri" charset="0"/>
                <a:cs typeface="Arial" charset="0"/>
              </a:rPr>
              <a:t>ACÓRDÃO</a:t>
            </a:r>
            <a:endParaRPr lang="pt-BR" sz="2800" dirty="0">
              <a:solidFill>
                <a:schemeClr val="bg1"/>
              </a:solidFill>
              <a:latin typeface="Arial Black" panose="020B0A04020102020204" pitchFamily="34" charset="0"/>
            </a:endParaRPr>
          </a:p>
        </p:txBody>
      </p:sp>
      <p:sp>
        <p:nvSpPr>
          <p:cNvPr id="4" name="Espaço Reservado para Conteúdo 3"/>
          <p:cNvSpPr>
            <a:spLocks noGrp="1"/>
          </p:cNvSpPr>
          <p:nvPr>
            <p:ph sz="half" idx="2"/>
          </p:nvPr>
        </p:nvSpPr>
        <p:spPr>
          <a:xfrm>
            <a:off x="499659" y="908720"/>
            <a:ext cx="8579296" cy="5400600"/>
          </a:xfrm>
        </p:spPr>
        <p:txBody>
          <a:bodyPr>
            <a:noAutofit/>
          </a:bodyPr>
          <a:lstStyle/>
          <a:p>
            <a:pPr marL="0" indent="0" algn="just" fontAlgn="base" hangingPunct="0">
              <a:lnSpc>
                <a:spcPct val="150000"/>
              </a:lnSpc>
              <a:buNone/>
            </a:pPr>
            <a:r>
              <a:rPr lang="pt-BR" sz="1800" dirty="0" smtClean="0"/>
              <a:t> </a:t>
            </a:r>
            <a:endParaRPr lang="pt-BR" sz="1800" dirty="0"/>
          </a:p>
          <a:p>
            <a:pPr marL="0" indent="0" algn="just">
              <a:lnSpc>
                <a:spcPct val="150000"/>
              </a:lnSpc>
              <a:buNone/>
            </a:pPr>
            <a:endParaRPr lang="pt-BR" sz="1800" b="1" dirty="0"/>
          </a:p>
        </p:txBody>
      </p:sp>
      <p:sp>
        <p:nvSpPr>
          <p:cNvPr id="5" name="Espaço Reservado para Conteúdo 3"/>
          <p:cNvSpPr>
            <a:spLocks noGrp="1"/>
          </p:cNvSpPr>
          <p:nvPr>
            <p:ph sz="half" idx="2"/>
          </p:nvPr>
        </p:nvSpPr>
        <p:spPr>
          <a:xfrm>
            <a:off x="447733" y="908720"/>
            <a:ext cx="8579296" cy="5400600"/>
          </a:xfrm>
        </p:spPr>
        <p:txBody>
          <a:bodyPr>
            <a:noAutofit/>
          </a:bodyPr>
          <a:lstStyle/>
          <a:p>
            <a:pPr marL="0" indent="0" algn="just">
              <a:lnSpc>
                <a:spcPct val="150000"/>
              </a:lnSpc>
              <a:buNone/>
            </a:pPr>
            <a:r>
              <a:rPr lang="pt-BR" sz="1700" b="1" dirty="0"/>
              <a:t>4.2 </a:t>
            </a:r>
            <a:r>
              <a:rPr lang="pt-BR" sz="1700" dirty="0"/>
              <a:t>em face da irregularidade tratada </a:t>
            </a:r>
            <a:r>
              <a:rPr lang="pt-BR" sz="1700" b="1" dirty="0"/>
              <a:t>no item 2.2.9 do Voto, </a:t>
            </a:r>
            <a:r>
              <a:rPr lang="pt-BR" sz="1700" dirty="0"/>
              <a:t>correspondente ao </a:t>
            </a:r>
            <a:r>
              <a:rPr lang="pt-BR" sz="1700" b="1" dirty="0"/>
              <a:t>item 3.9 da ITC</a:t>
            </a:r>
            <a:r>
              <a:rPr lang="pt-BR" sz="1700" dirty="0"/>
              <a:t> 308/2015, </a:t>
            </a:r>
            <a:r>
              <a:rPr lang="pt-BR" sz="1700" b="1" dirty="0"/>
              <a:t>determinar </a:t>
            </a:r>
            <a:r>
              <a:rPr lang="pt-BR" sz="1700" dirty="0"/>
              <a:t>que a </a:t>
            </a:r>
            <a:r>
              <a:rPr lang="pt-BR" sz="1700" b="1" dirty="0"/>
              <a:t>ARSP </a:t>
            </a:r>
            <a:r>
              <a:rPr lang="pt-BR" sz="1700" dirty="0"/>
              <a:t>promova avaliação econômico-financeira do Contrato de Concessão de Serviços Públicos 1/1998, utilizando a metodologia adotada pelo RA-E 10/2013 e corroborada pela ITC 308/2015 apurando o efeito dos eventos que tenham ocorrido até a efetiva extinção do Contrato, com o objetivo de apurar eventual débito ou crédito que detenha a Concessionária, e nela considere, como evento causador de desequilíbrio do contrato, a diferença entre o valor devido e o valor efetivamente repassado ao Ente Fiscalizador, entre 1999 e 2010, a título de Verba para Custeio da Fiscalização, apresentados, distribuídos e calculados na Tabela 6, fls. 10.454 deste Processo TC 5591/2013, no valor total de R$ 82.114,65 (oitenta e dois mil, cento e quatorze reais e sessenta e cinco centavos), em valores nominais com data-base em outubro de 1998, equivalentes a R$ 241.433,06 (duzentos e quarenta e um mil, quatrocentos e trinta e três reais e seis centavos), em valores nominais com data-base em outubro de 2013; Item 2.2.9 - </a:t>
            </a:r>
            <a:r>
              <a:rPr lang="x-none" sz="1700"/>
              <a:t>Repasse a menor da Verba para Custeio da Fiscalização</a:t>
            </a:r>
            <a:r>
              <a:rPr lang="pt-BR" sz="1800" dirty="0"/>
              <a:t>.</a:t>
            </a:r>
          </a:p>
          <a:p>
            <a:pPr marL="0" indent="0" algn="just">
              <a:lnSpc>
                <a:spcPct val="150000"/>
              </a:lnSpc>
              <a:spcAft>
                <a:spcPts val="0"/>
              </a:spcAft>
              <a:buNone/>
            </a:pPr>
            <a:endParaRPr lang="pt-BR" sz="1800" dirty="0">
              <a:solidFill>
                <a:srgbClr val="000000"/>
              </a:solidFill>
              <a:effectLst/>
              <a:latin typeface="Arial"/>
              <a:ea typeface="Calibri"/>
            </a:endParaRPr>
          </a:p>
        </p:txBody>
      </p:sp>
    </p:spTree>
    <p:extLst>
      <p:ext uri="{BB962C8B-B14F-4D97-AF65-F5344CB8AC3E}">
        <p14:creationId xmlns:p14="http://schemas.microsoft.com/office/powerpoint/2010/main" val="26765158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smtClean="0">
                <a:solidFill>
                  <a:schemeClr val="accent1">
                    <a:lumMod val="50000"/>
                  </a:schemeClr>
                </a:solidFill>
                <a:effectLst>
                  <a:outerShdw blurRad="38100" dist="38100" dir="2700000" algn="tl">
                    <a:srgbClr val="DDDDDD"/>
                  </a:outerShdw>
                </a:effectLst>
                <a:latin typeface="Calibri" charset="0"/>
                <a:cs typeface="Arial" charset="0"/>
              </a:rPr>
              <a:t>I.	INTRODUÇÃO</a:t>
            </a:r>
            <a:endParaRPr lang="pt-BR" sz="2800" dirty="0">
              <a:solidFill>
                <a:schemeClr val="bg1"/>
              </a:solidFill>
              <a:latin typeface="Arial Black" panose="020B0A04020102020204" pitchFamily="34" charset="0"/>
            </a:endParaRPr>
          </a:p>
        </p:txBody>
      </p:sp>
      <p:sp>
        <p:nvSpPr>
          <p:cNvPr id="4" name="Espaço Reservado para Conteúdo 3"/>
          <p:cNvSpPr>
            <a:spLocks noGrp="1"/>
          </p:cNvSpPr>
          <p:nvPr>
            <p:ph sz="half" idx="2"/>
          </p:nvPr>
        </p:nvSpPr>
        <p:spPr>
          <a:xfrm>
            <a:off x="179512" y="1412776"/>
            <a:ext cx="8712968" cy="4713387"/>
          </a:xfrm>
        </p:spPr>
        <p:txBody>
          <a:bodyPr>
            <a:normAutofit/>
          </a:bodyPr>
          <a:lstStyle/>
          <a:p>
            <a:pPr marL="0" indent="0">
              <a:lnSpc>
                <a:spcPct val="150000"/>
              </a:lnSpc>
              <a:buNone/>
            </a:pPr>
            <a:r>
              <a:rPr lang="pt-BR" sz="2800" b="1" dirty="0"/>
              <a:t>I.1	Grandes Números do Processo TC 	5591/2013.</a:t>
            </a:r>
          </a:p>
          <a:p>
            <a:pPr marL="0" indent="0">
              <a:buNone/>
            </a:pPr>
            <a:r>
              <a:rPr lang="pt-BR" sz="2800" b="1" dirty="0"/>
              <a:t>I.2 	Da Construção da Terceira Ponte 	ao Contrato de 	Concessão.</a:t>
            </a:r>
          </a:p>
          <a:p>
            <a:pPr marL="0" indent="0">
              <a:lnSpc>
                <a:spcPct val="130000"/>
              </a:lnSpc>
              <a:buNone/>
            </a:pPr>
            <a:r>
              <a:rPr lang="pt-BR" sz="2800" b="1" dirty="0"/>
              <a:t>I.3	 Principais intercorrências processuais.</a:t>
            </a:r>
          </a:p>
          <a:p>
            <a:pPr marL="0" indent="0">
              <a:lnSpc>
                <a:spcPct val="110000"/>
              </a:lnSpc>
              <a:buNone/>
            </a:pPr>
            <a:r>
              <a:rPr lang="pt-BR" sz="2800" b="1" dirty="0"/>
              <a:t>I.4	O Planejamento e a Execução dos 	Trabalhos de 	Auditoria.</a:t>
            </a:r>
          </a:p>
          <a:p>
            <a:pPr marL="0" indent="0" algn="just">
              <a:lnSpc>
                <a:spcPct val="110000"/>
              </a:lnSpc>
              <a:spcBef>
                <a:spcPts val="0"/>
              </a:spcBef>
              <a:buNone/>
            </a:pPr>
            <a:r>
              <a:rPr lang="pt-BR" sz="4100" b="1" dirty="0">
                <a:solidFill>
                  <a:schemeClr val="accent6">
                    <a:lumMod val="50000"/>
                  </a:schemeClr>
                </a:solidFill>
              </a:rPr>
              <a:t>I.5  	Alguns Conceitos </a:t>
            </a:r>
            <a:r>
              <a:rPr lang="pt-BR" sz="4100" b="1" dirty="0" smtClean="0">
                <a:solidFill>
                  <a:schemeClr val="accent6">
                    <a:lumMod val="50000"/>
                  </a:schemeClr>
                </a:solidFill>
              </a:rPr>
              <a:t>de Administração 	Financeira utilizados</a:t>
            </a:r>
            <a:r>
              <a:rPr lang="pt-BR" sz="4100" b="1" dirty="0">
                <a:solidFill>
                  <a:schemeClr val="accent6">
                    <a:lumMod val="50000"/>
                  </a:schemeClr>
                </a:solidFill>
              </a:rPr>
              <a:t>.</a:t>
            </a:r>
          </a:p>
          <a:p>
            <a:pPr marL="0" indent="0">
              <a:lnSpc>
                <a:spcPct val="150000"/>
              </a:lnSpc>
              <a:buNone/>
            </a:pPr>
            <a:endParaRPr lang="pt-BR" sz="2800" b="1" dirty="0">
              <a:latin typeface="+mj-lt"/>
            </a:endParaRPr>
          </a:p>
        </p:txBody>
      </p:sp>
    </p:spTree>
    <p:extLst>
      <p:ext uri="{BB962C8B-B14F-4D97-AF65-F5344CB8AC3E}">
        <p14:creationId xmlns:p14="http://schemas.microsoft.com/office/powerpoint/2010/main" val="2459137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500"/>
                                        <p:tgtEl>
                                          <p:spTgt spid="4">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0" dur="500"/>
                                        <p:tgtEl>
                                          <p:spTgt spid="4">
                                            <p:txEl>
                                              <p:pRg st="1" end="1"/>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randombar(horizontal)">
                                      <p:cBhvr>
                                        <p:cTn id="13" dur="500"/>
                                        <p:tgtEl>
                                          <p:spTgt spid="4">
                                            <p:txEl>
                                              <p:pRg st="2" end="2"/>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randombar(horizontal)">
                                      <p:cBhvr>
                                        <p:cTn id="16" dur="500"/>
                                        <p:tgtEl>
                                          <p:spTgt spid="4">
                                            <p:txEl>
                                              <p:pRg st="3" end="3"/>
                                            </p:txEl>
                                          </p:spTgt>
                                        </p:tgtEl>
                                      </p:cBhvr>
                                    </p:animEffect>
                                  </p:childTnLst>
                                </p:cTn>
                              </p:par>
                              <p:par>
                                <p:cTn id="17" presetID="14" presetClass="entr" presetSubtype="10"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randombar(horizontal)">
                                      <p:cBhvr>
                                        <p:cTn id="19"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pt-BR" sz="2800" cap="small" dirty="0" smtClean="0">
                <a:solidFill>
                  <a:schemeClr val="accent1">
                    <a:lumMod val="50000"/>
                  </a:schemeClr>
                </a:solidFill>
                <a:effectLst>
                  <a:outerShdw blurRad="38100" dist="38100" dir="2700000" algn="tl">
                    <a:srgbClr val="DDDDDD"/>
                  </a:outerShdw>
                </a:effectLst>
                <a:latin typeface="Calibri" charset="0"/>
                <a:cs typeface="Arial" charset="0"/>
              </a:rPr>
              <a:t>ACÓRDÃO</a:t>
            </a:r>
            <a:endParaRPr lang="pt-BR" sz="2800" dirty="0">
              <a:solidFill>
                <a:schemeClr val="bg1"/>
              </a:solidFill>
              <a:latin typeface="Arial Black" panose="020B0A04020102020204" pitchFamily="34" charset="0"/>
            </a:endParaRPr>
          </a:p>
        </p:txBody>
      </p:sp>
      <p:sp>
        <p:nvSpPr>
          <p:cNvPr id="4" name="Espaço Reservado para Conteúdo 3"/>
          <p:cNvSpPr>
            <a:spLocks noGrp="1"/>
          </p:cNvSpPr>
          <p:nvPr>
            <p:ph sz="half" idx="2"/>
          </p:nvPr>
        </p:nvSpPr>
        <p:spPr>
          <a:xfrm>
            <a:off x="499659" y="908720"/>
            <a:ext cx="8579296" cy="5400600"/>
          </a:xfrm>
        </p:spPr>
        <p:txBody>
          <a:bodyPr>
            <a:noAutofit/>
          </a:bodyPr>
          <a:lstStyle/>
          <a:p>
            <a:pPr marL="0" indent="0" algn="just" fontAlgn="base" hangingPunct="0">
              <a:lnSpc>
                <a:spcPct val="150000"/>
              </a:lnSpc>
              <a:buNone/>
            </a:pPr>
            <a:r>
              <a:rPr lang="pt-BR" sz="1800" dirty="0" smtClean="0"/>
              <a:t> </a:t>
            </a:r>
            <a:endParaRPr lang="pt-BR" sz="1800" dirty="0"/>
          </a:p>
          <a:p>
            <a:pPr marL="0" indent="0" algn="just">
              <a:lnSpc>
                <a:spcPct val="150000"/>
              </a:lnSpc>
              <a:buNone/>
            </a:pPr>
            <a:endParaRPr lang="pt-BR" sz="1800" b="1" dirty="0"/>
          </a:p>
        </p:txBody>
      </p:sp>
      <p:sp>
        <p:nvSpPr>
          <p:cNvPr id="5" name="Espaço Reservado para Conteúdo 3"/>
          <p:cNvSpPr>
            <a:spLocks noGrp="1"/>
          </p:cNvSpPr>
          <p:nvPr>
            <p:ph sz="half" idx="2"/>
          </p:nvPr>
        </p:nvSpPr>
        <p:spPr>
          <a:xfrm>
            <a:off x="447733" y="908720"/>
            <a:ext cx="8579296" cy="5400600"/>
          </a:xfrm>
        </p:spPr>
        <p:txBody>
          <a:bodyPr>
            <a:noAutofit/>
          </a:bodyPr>
          <a:lstStyle/>
          <a:p>
            <a:pPr marL="0" indent="0" algn="just" hangingPunct="0">
              <a:lnSpc>
                <a:spcPct val="150000"/>
              </a:lnSpc>
              <a:spcAft>
                <a:spcPts val="0"/>
              </a:spcAft>
              <a:buNone/>
            </a:pPr>
            <a:r>
              <a:rPr lang="pt-BR" sz="1700" b="1" dirty="0">
                <a:ea typeface="Times New Roman"/>
              </a:rPr>
              <a:t>4.3 </a:t>
            </a:r>
            <a:r>
              <a:rPr lang="pt-BR" sz="1700" dirty="0">
                <a:ea typeface="Times New Roman"/>
              </a:rPr>
              <a:t>em face da irregularidade tratada </a:t>
            </a:r>
            <a:r>
              <a:rPr lang="pt-BR" sz="1700" b="1" dirty="0">
                <a:ea typeface="Times New Roman"/>
              </a:rPr>
              <a:t>no item 2.2.10 do Voto, </a:t>
            </a:r>
            <a:r>
              <a:rPr lang="pt-BR" sz="1700" dirty="0">
                <a:ea typeface="Times New Roman"/>
              </a:rPr>
              <a:t>correspondente ao item </a:t>
            </a:r>
            <a:r>
              <a:rPr lang="pt-BR" sz="1700" b="1" dirty="0">
                <a:ea typeface="Times New Roman"/>
              </a:rPr>
              <a:t>3.10 da ITC 308/2015</a:t>
            </a:r>
            <a:r>
              <a:rPr lang="pt-BR" sz="1700" dirty="0">
                <a:ea typeface="Times New Roman"/>
              </a:rPr>
              <a:t>, </a:t>
            </a:r>
            <a:r>
              <a:rPr lang="pt-BR" sz="1700" b="1" dirty="0">
                <a:ea typeface="Times New Roman"/>
              </a:rPr>
              <a:t>determinar </a:t>
            </a:r>
            <a:r>
              <a:rPr lang="pt-BR" sz="1700" dirty="0">
                <a:ea typeface="Times New Roman"/>
              </a:rPr>
              <a:t>que a </a:t>
            </a:r>
            <a:r>
              <a:rPr lang="pt-BR" sz="1700" b="1" dirty="0">
                <a:ea typeface="Times New Roman"/>
              </a:rPr>
              <a:t>ARSP </a:t>
            </a:r>
            <a:r>
              <a:rPr lang="pt-BR" sz="1700" dirty="0">
                <a:ea typeface="Times New Roman"/>
              </a:rPr>
              <a:t>promova avaliação econômico-financeira do Contrato de Concessão de Serviços Públicos 1/1998, utilizando a metodologia adotada pelo RA-E 10/2013 e corroborada pela ITC 308/2015 (apurando o efeito dos eventos que tenham ocorrido até a efetiva extinção do Contrato), com o objetivo de apurar eventual débito ou crédito que detenha a Concessionária, e nela considere, como evento causador de desequilíbrio do contrato, a diferença entre o valor devido e o valor efetivamente repassado à Polícia Rodoviária Estadual, entre 1999 e 2012, a título de Verba para Aparelhamento, apresentados, distribuídos e calculados na Tabela 7, fls. 10.459 deste Processo TC 5591/2013, no valor total de R$ 338.629,64 (trezentos e trinta e oito mil, seiscentos e vinte e nove reais e sessenta e quatro centavos), em valores nominais com data-base em outubro de 1998, equivalentes a R$ 995.637,01 (novecentos e noventa e cinco mil, seiscentos e trinta e sete reais e um centavo), em valores nominais com data-base em outubro de 2013; </a:t>
            </a:r>
            <a:endParaRPr lang="pt-BR" sz="1700" dirty="0">
              <a:solidFill>
                <a:srgbClr val="000000"/>
              </a:solidFill>
              <a:effectLst/>
              <a:ea typeface="Calibri"/>
            </a:endParaRPr>
          </a:p>
        </p:txBody>
      </p:sp>
    </p:spTree>
    <p:extLst>
      <p:ext uri="{BB962C8B-B14F-4D97-AF65-F5344CB8AC3E}">
        <p14:creationId xmlns:p14="http://schemas.microsoft.com/office/powerpoint/2010/main" val="1618084091"/>
      </p:ext>
    </p:extLst>
  </p:cSld>
  <p:clrMapOvr>
    <a:masterClrMapping/>
  </p:clrMapOvr>
  <p:timing>
    <p:tnLst>
      <p:par>
        <p:cTn id="1" dur="indefinite" restart="never" nodeType="tmRoot"/>
      </p:par>
    </p:tn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pt-BR" sz="2800" cap="small" dirty="0" smtClean="0">
                <a:solidFill>
                  <a:schemeClr val="accent1">
                    <a:lumMod val="50000"/>
                  </a:schemeClr>
                </a:solidFill>
                <a:effectLst>
                  <a:outerShdw blurRad="38100" dist="38100" dir="2700000" algn="tl">
                    <a:srgbClr val="DDDDDD"/>
                  </a:outerShdw>
                </a:effectLst>
                <a:latin typeface="Calibri" charset="0"/>
                <a:cs typeface="Arial" charset="0"/>
              </a:rPr>
              <a:t>ACÓRDÃO</a:t>
            </a:r>
            <a:endParaRPr lang="pt-BR" sz="2800" dirty="0">
              <a:solidFill>
                <a:schemeClr val="bg1"/>
              </a:solidFill>
              <a:latin typeface="Arial Black" panose="020B0A04020102020204" pitchFamily="34" charset="0"/>
            </a:endParaRPr>
          </a:p>
        </p:txBody>
      </p:sp>
      <p:sp>
        <p:nvSpPr>
          <p:cNvPr id="4" name="Espaço Reservado para Conteúdo 3"/>
          <p:cNvSpPr>
            <a:spLocks noGrp="1"/>
          </p:cNvSpPr>
          <p:nvPr>
            <p:ph sz="half" idx="2"/>
          </p:nvPr>
        </p:nvSpPr>
        <p:spPr>
          <a:xfrm>
            <a:off x="499659" y="908720"/>
            <a:ext cx="8579296" cy="5400600"/>
          </a:xfrm>
        </p:spPr>
        <p:txBody>
          <a:bodyPr>
            <a:noAutofit/>
          </a:bodyPr>
          <a:lstStyle/>
          <a:p>
            <a:pPr marL="0" indent="0" algn="just" fontAlgn="base" hangingPunct="0">
              <a:lnSpc>
                <a:spcPct val="150000"/>
              </a:lnSpc>
              <a:buNone/>
            </a:pPr>
            <a:r>
              <a:rPr lang="pt-BR" sz="1800" dirty="0" smtClean="0"/>
              <a:t> </a:t>
            </a:r>
            <a:endParaRPr lang="pt-BR" sz="1800" dirty="0"/>
          </a:p>
          <a:p>
            <a:pPr marL="0" indent="0" algn="just">
              <a:lnSpc>
                <a:spcPct val="150000"/>
              </a:lnSpc>
              <a:buNone/>
            </a:pPr>
            <a:endParaRPr lang="pt-BR" sz="1800" b="1" dirty="0"/>
          </a:p>
        </p:txBody>
      </p:sp>
      <p:sp>
        <p:nvSpPr>
          <p:cNvPr id="5" name="Espaço Reservado para Conteúdo 3"/>
          <p:cNvSpPr>
            <a:spLocks noGrp="1"/>
          </p:cNvSpPr>
          <p:nvPr>
            <p:ph sz="half" idx="2"/>
          </p:nvPr>
        </p:nvSpPr>
        <p:spPr>
          <a:xfrm>
            <a:off x="447733" y="908720"/>
            <a:ext cx="8579296" cy="5400600"/>
          </a:xfrm>
        </p:spPr>
        <p:txBody>
          <a:bodyPr>
            <a:noAutofit/>
          </a:bodyPr>
          <a:lstStyle/>
          <a:p>
            <a:pPr marL="0" indent="0" algn="just" hangingPunct="0">
              <a:lnSpc>
                <a:spcPct val="150000"/>
              </a:lnSpc>
              <a:buNone/>
            </a:pPr>
            <a:r>
              <a:rPr lang="pt-BR" sz="1800" b="1" dirty="0"/>
              <a:t>4.4 </a:t>
            </a:r>
            <a:r>
              <a:rPr lang="pt-BR" sz="1800" dirty="0"/>
              <a:t>em face da irregularidade tratada </a:t>
            </a:r>
            <a:r>
              <a:rPr lang="pt-BR" sz="1800" b="1" dirty="0"/>
              <a:t>no item 2.2.11 do Voto, </a:t>
            </a:r>
            <a:r>
              <a:rPr lang="pt-BR" sz="1800" dirty="0"/>
              <a:t>correspondente </a:t>
            </a:r>
            <a:r>
              <a:rPr lang="pt-BR" sz="1800" b="1" dirty="0"/>
              <a:t>ao item</a:t>
            </a:r>
            <a:r>
              <a:rPr lang="pt-BR" sz="1800" dirty="0"/>
              <a:t> </a:t>
            </a:r>
            <a:r>
              <a:rPr lang="pt-BR" sz="1800" b="1" dirty="0"/>
              <a:t>3.11 da ITC 308/2015</a:t>
            </a:r>
            <a:r>
              <a:rPr lang="pt-BR" sz="1800" dirty="0"/>
              <a:t>, </a:t>
            </a:r>
            <a:r>
              <a:rPr lang="pt-BR" sz="1800" b="1" dirty="0"/>
              <a:t>determinar </a:t>
            </a:r>
            <a:r>
              <a:rPr lang="pt-BR" sz="1800" dirty="0"/>
              <a:t>que a </a:t>
            </a:r>
            <a:r>
              <a:rPr lang="pt-BR" sz="1800" b="1" dirty="0"/>
              <a:t>ARSP </a:t>
            </a:r>
            <a:r>
              <a:rPr lang="pt-BR" sz="1800" dirty="0"/>
              <a:t>promova avaliação econômico-financeira do Contrato de Concessão de Serviços Públicos 1/1998, utilizando a metodologia adotada pelo RA-E 10/2013 e corroborada pela ITC 308/2015 (apurando o efeito dos eventos que tenham ocorrido até a efetiva extinção do Contrato), com o objetivo de apurar eventual débito ou crédito que detenha a Concessionária, e nela considere, como eventos causadores de desequilíbrio do contrato, os efeitos financeiros decorrentes da não operação do Posto de Fiscalização e dos postos móveis de pesagem, bem como da inexistência de banco de dados destinado a alimentar um sistema de informações "</a:t>
            </a:r>
            <a:r>
              <a:rPr lang="pt-BR" sz="1800" i="1" dirty="0"/>
              <a:t>on-line</a:t>
            </a:r>
            <a:r>
              <a:rPr lang="pt-BR" sz="1800" dirty="0"/>
              <a:t>" com o Governo do Estado; Item 2.2.11 – </a:t>
            </a:r>
            <a:r>
              <a:rPr lang="x-none" sz="1800"/>
              <a:t>Alteração nas exigências de operação/administração sem correspondente equilíbrio-econômico financeiro</a:t>
            </a:r>
            <a:r>
              <a:rPr lang="pt-BR" sz="1800" dirty="0"/>
              <a:t>.</a:t>
            </a:r>
          </a:p>
          <a:p>
            <a:pPr marL="0" indent="0" algn="just" hangingPunct="0">
              <a:lnSpc>
                <a:spcPct val="150000"/>
              </a:lnSpc>
              <a:spcAft>
                <a:spcPts val="0"/>
              </a:spcAft>
              <a:buNone/>
            </a:pPr>
            <a:endParaRPr lang="pt-BR" sz="1800" dirty="0">
              <a:solidFill>
                <a:srgbClr val="000000"/>
              </a:solidFill>
              <a:effectLst/>
              <a:latin typeface="Arial"/>
              <a:ea typeface="Calibri"/>
            </a:endParaRPr>
          </a:p>
        </p:txBody>
      </p:sp>
    </p:spTree>
    <p:extLst>
      <p:ext uri="{BB962C8B-B14F-4D97-AF65-F5344CB8AC3E}">
        <p14:creationId xmlns:p14="http://schemas.microsoft.com/office/powerpoint/2010/main" val="2976709094"/>
      </p:ext>
    </p:extLst>
  </p:cSld>
  <p:clrMapOvr>
    <a:masterClrMapping/>
  </p:clrMapOvr>
  <p:timing>
    <p:tnLst>
      <p:par>
        <p:cTn id="1" dur="indefinite" restart="never" nodeType="tmRoot"/>
      </p:par>
    </p:tn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pt-BR" sz="2800" cap="small" dirty="0" smtClean="0">
                <a:solidFill>
                  <a:schemeClr val="accent1">
                    <a:lumMod val="50000"/>
                  </a:schemeClr>
                </a:solidFill>
                <a:effectLst>
                  <a:outerShdw blurRad="38100" dist="38100" dir="2700000" algn="tl">
                    <a:srgbClr val="DDDDDD"/>
                  </a:outerShdw>
                </a:effectLst>
                <a:latin typeface="Calibri" charset="0"/>
                <a:cs typeface="Arial" charset="0"/>
              </a:rPr>
              <a:t>ACÓRDÃO</a:t>
            </a:r>
            <a:endParaRPr lang="pt-BR" sz="2800" dirty="0">
              <a:solidFill>
                <a:schemeClr val="bg1"/>
              </a:solidFill>
              <a:latin typeface="Arial Black" panose="020B0A04020102020204" pitchFamily="34" charset="0"/>
            </a:endParaRPr>
          </a:p>
        </p:txBody>
      </p:sp>
      <p:sp>
        <p:nvSpPr>
          <p:cNvPr id="4" name="Espaço Reservado para Conteúdo 3"/>
          <p:cNvSpPr>
            <a:spLocks noGrp="1"/>
          </p:cNvSpPr>
          <p:nvPr>
            <p:ph sz="half" idx="2"/>
          </p:nvPr>
        </p:nvSpPr>
        <p:spPr>
          <a:xfrm>
            <a:off x="499659" y="908720"/>
            <a:ext cx="8579296" cy="5400600"/>
          </a:xfrm>
        </p:spPr>
        <p:txBody>
          <a:bodyPr>
            <a:noAutofit/>
          </a:bodyPr>
          <a:lstStyle/>
          <a:p>
            <a:pPr marL="0" indent="0" algn="just" fontAlgn="base" hangingPunct="0">
              <a:lnSpc>
                <a:spcPct val="150000"/>
              </a:lnSpc>
              <a:buNone/>
            </a:pPr>
            <a:r>
              <a:rPr lang="pt-BR" sz="1800" dirty="0" smtClean="0"/>
              <a:t> </a:t>
            </a:r>
            <a:endParaRPr lang="pt-BR" sz="1800" dirty="0"/>
          </a:p>
          <a:p>
            <a:pPr marL="0" indent="0" algn="just">
              <a:lnSpc>
                <a:spcPct val="150000"/>
              </a:lnSpc>
              <a:buNone/>
            </a:pPr>
            <a:endParaRPr lang="pt-BR" sz="1800" b="1" dirty="0"/>
          </a:p>
        </p:txBody>
      </p:sp>
      <p:sp>
        <p:nvSpPr>
          <p:cNvPr id="5" name="Espaço Reservado para Conteúdo 3"/>
          <p:cNvSpPr>
            <a:spLocks noGrp="1"/>
          </p:cNvSpPr>
          <p:nvPr>
            <p:ph sz="half" idx="2"/>
          </p:nvPr>
        </p:nvSpPr>
        <p:spPr>
          <a:xfrm>
            <a:off x="447733" y="908720"/>
            <a:ext cx="8579296" cy="5400600"/>
          </a:xfrm>
        </p:spPr>
        <p:txBody>
          <a:bodyPr>
            <a:noAutofit/>
          </a:bodyPr>
          <a:lstStyle/>
          <a:p>
            <a:pPr marL="0" indent="0" algn="just">
              <a:lnSpc>
                <a:spcPct val="150000"/>
              </a:lnSpc>
              <a:spcAft>
                <a:spcPts val="1200"/>
              </a:spcAft>
              <a:buNone/>
            </a:pPr>
            <a:r>
              <a:rPr lang="pt-BR" sz="1800" b="1" kern="150" dirty="0">
                <a:ea typeface="Batang"/>
                <a:cs typeface="Times New Roman"/>
              </a:rPr>
              <a:t>4.5</a:t>
            </a:r>
            <a:r>
              <a:rPr lang="pt-BR" sz="1800" kern="150" dirty="0">
                <a:ea typeface="Batang"/>
                <a:cs typeface="Times New Roman"/>
              </a:rPr>
              <a:t> em face da irregularidade tratada </a:t>
            </a:r>
            <a:r>
              <a:rPr lang="pt-BR" sz="1800" b="1" kern="150" dirty="0">
                <a:ea typeface="Batang"/>
                <a:cs typeface="Times New Roman"/>
              </a:rPr>
              <a:t>no item 2.2.15 do Voto, </a:t>
            </a:r>
            <a:r>
              <a:rPr lang="pt-BR" sz="1800" kern="150" dirty="0">
                <a:ea typeface="Batang"/>
                <a:cs typeface="Times New Roman"/>
              </a:rPr>
              <a:t>correspondente ao </a:t>
            </a:r>
            <a:r>
              <a:rPr lang="pt-BR" sz="1800" b="1" kern="150" dirty="0">
                <a:ea typeface="Batang"/>
                <a:cs typeface="Times New Roman"/>
              </a:rPr>
              <a:t>item</a:t>
            </a:r>
            <a:r>
              <a:rPr lang="pt-BR" sz="1800" kern="150" dirty="0">
                <a:ea typeface="Batang"/>
                <a:cs typeface="Times New Roman"/>
              </a:rPr>
              <a:t> </a:t>
            </a:r>
            <a:r>
              <a:rPr lang="pt-BR" sz="1800" b="1" kern="150" dirty="0">
                <a:ea typeface="Batang"/>
                <a:cs typeface="Times New Roman"/>
              </a:rPr>
              <a:t>3.15 da ITC 308/2015, determinar</a:t>
            </a:r>
            <a:r>
              <a:rPr lang="pt-BR" sz="1800" kern="150" dirty="0">
                <a:ea typeface="Batang"/>
                <a:cs typeface="Times New Roman"/>
              </a:rPr>
              <a:t>: </a:t>
            </a:r>
          </a:p>
          <a:p>
            <a:pPr marL="0" indent="0" algn="just">
              <a:lnSpc>
                <a:spcPct val="150000"/>
              </a:lnSpc>
              <a:spcAft>
                <a:spcPts val="1200"/>
              </a:spcAft>
              <a:buNone/>
            </a:pPr>
            <a:r>
              <a:rPr lang="pt-BR" sz="1800" b="1" kern="150" dirty="0">
                <a:ea typeface="Batang"/>
                <a:cs typeface="Times New Roman"/>
              </a:rPr>
              <a:t>4.5.1</a:t>
            </a:r>
            <a:r>
              <a:rPr lang="pt-BR" sz="1800" kern="150" dirty="0">
                <a:ea typeface="Batang"/>
                <a:cs typeface="Times New Roman"/>
              </a:rPr>
              <a:t> ao </a:t>
            </a:r>
            <a:r>
              <a:rPr lang="pt-BR" sz="1800" b="1" kern="150" dirty="0">
                <a:ea typeface="Batang"/>
                <a:cs typeface="Times New Roman"/>
              </a:rPr>
              <a:t>DER/ES que, </a:t>
            </a:r>
            <a:r>
              <a:rPr lang="pt-BR" sz="1800" kern="150" dirty="0">
                <a:ea typeface="Calibri"/>
                <a:cs typeface="Times New Roman"/>
              </a:rPr>
              <a:t>no prazo de até 180 dias,</a:t>
            </a:r>
            <a:r>
              <a:rPr lang="pt-BR" sz="1800" b="1" kern="150" dirty="0">
                <a:ea typeface="Batang"/>
                <a:cs typeface="Times New Roman"/>
              </a:rPr>
              <a:t> em conjunto com a ARSP</a:t>
            </a:r>
            <a:r>
              <a:rPr lang="pt-BR" sz="1800" kern="150" dirty="0">
                <a:ea typeface="Batang"/>
                <a:cs typeface="Times New Roman"/>
              </a:rPr>
              <a:t>, avalie o montante que seria suficiente para realizar as intervenções (obras e serviços de engenharia) necessárias para adequar o trecho concedido aos critérios de qualidade previstos no Contrato de Concessão de Serviços Públicos 1/1998, do DER/ES; </a:t>
            </a:r>
          </a:p>
        </p:txBody>
      </p:sp>
    </p:spTree>
    <p:extLst>
      <p:ext uri="{BB962C8B-B14F-4D97-AF65-F5344CB8AC3E}">
        <p14:creationId xmlns:p14="http://schemas.microsoft.com/office/powerpoint/2010/main" val="2718959457"/>
      </p:ext>
    </p:extLst>
  </p:cSld>
  <p:clrMapOvr>
    <a:masterClrMapping/>
  </p:clrMapOvr>
  <p:timing>
    <p:tnLst>
      <p:par>
        <p:cTn id="1" dur="indefinite" restart="never" nodeType="tmRoot"/>
      </p:par>
    </p:tn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pt-BR" sz="2800" cap="small" dirty="0" smtClean="0">
                <a:solidFill>
                  <a:schemeClr val="accent1">
                    <a:lumMod val="50000"/>
                  </a:schemeClr>
                </a:solidFill>
                <a:effectLst>
                  <a:outerShdw blurRad="38100" dist="38100" dir="2700000" algn="tl">
                    <a:srgbClr val="DDDDDD"/>
                  </a:outerShdw>
                </a:effectLst>
                <a:latin typeface="Calibri" charset="0"/>
                <a:cs typeface="Arial" charset="0"/>
              </a:rPr>
              <a:t>ACÓRDÃO</a:t>
            </a:r>
            <a:endParaRPr lang="pt-BR" sz="2800" dirty="0">
              <a:solidFill>
                <a:schemeClr val="bg1"/>
              </a:solidFill>
              <a:latin typeface="Arial Black" panose="020B0A04020102020204" pitchFamily="34" charset="0"/>
            </a:endParaRPr>
          </a:p>
        </p:txBody>
      </p:sp>
      <p:sp>
        <p:nvSpPr>
          <p:cNvPr id="4" name="Espaço Reservado para Conteúdo 3"/>
          <p:cNvSpPr>
            <a:spLocks noGrp="1"/>
          </p:cNvSpPr>
          <p:nvPr>
            <p:ph sz="half" idx="2"/>
          </p:nvPr>
        </p:nvSpPr>
        <p:spPr>
          <a:xfrm>
            <a:off x="499659" y="908720"/>
            <a:ext cx="8579296" cy="5400600"/>
          </a:xfrm>
        </p:spPr>
        <p:txBody>
          <a:bodyPr>
            <a:noAutofit/>
          </a:bodyPr>
          <a:lstStyle/>
          <a:p>
            <a:pPr marL="0" indent="0" algn="just" fontAlgn="base" hangingPunct="0">
              <a:lnSpc>
                <a:spcPct val="150000"/>
              </a:lnSpc>
              <a:buNone/>
            </a:pPr>
            <a:r>
              <a:rPr lang="pt-BR" sz="1800" dirty="0" smtClean="0"/>
              <a:t> </a:t>
            </a:r>
            <a:endParaRPr lang="pt-BR" sz="1800" dirty="0"/>
          </a:p>
          <a:p>
            <a:pPr marL="0" indent="0" algn="just">
              <a:lnSpc>
                <a:spcPct val="150000"/>
              </a:lnSpc>
              <a:buNone/>
            </a:pPr>
            <a:endParaRPr lang="pt-BR" sz="1800" b="1" dirty="0"/>
          </a:p>
        </p:txBody>
      </p:sp>
      <p:sp>
        <p:nvSpPr>
          <p:cNvPr id="5" name="Espaço Reservado para Conteúdo 3"/>
          <p:cNvSpPr>
            <a:spLocks noGrp="1"/>
          </p:cNvSpPr>
          <p:nvPr>
            <p:ph sz="half" idx="2"/>
          </p:nvPr>
        </p:nvSpPr>
        <p:spPr>
          <a:xfrm>
            <a:off x="447733" y="908720"/>
            <a:ext cx="8579296" cy="5400600"/>
          </a:xfrm>
        </p:spPr>
        <p:txBody>
          <a:bodyPr>
            <a:noAutofit/>
          </a:bodyPr>
          <a:lstStyle/>
          <a:p>
            <a:pPr marL="0" indent="0" algn="just">
              <a:lnSpc>
                <a:spcPct val="150000"/>
              </a:lnSpc>
              <a:spcAft>
                <a:spcPts val="1200"/>
              </a:spcAft>
              <a:buNone/>
            </a:pPr>
            <a:r>
              <a:rPr lang="pt-BR" sz="1800" b="1" kern="150" dirty="0" smtClean="0">
                <a:ea typeface="Batang"/>
                <a:cs typeface="Times New Roman"/>
              </a:rPr>
              <a:t>4.5.2</a:t>
            </a:r>
            <a:r>
              <a:rPr lang="pt-BR" sz="1800" kern="150" dirty="0" smtClean="0">
                <a:ea typeface="Batang"/>
                <a:cs typeface="Times New Roman"/>
              </a:rPr>
              <a:t> </a:t>
            </a:r>
            <a:r>
              <a:rPr lang="pt-BR" sz="1800" kern="150" dirty="0">
                <a:ea typeface="Batang"/>
                <a:cs typeface="Times New Roman"/>
              </a:rPr>
              <a:t>que a </a:t>
            </a:r>
            <a:r>
              <a:rPr lang="pt-BR" sz="1800" b="1" kern="150" dirty="0">
                <a:ea typeface="Batang"/>
                <a:cs typeface="Times New Roman"/>
              </a:rPr>
              <a:t>ARSP </a:t>
            </a:r>
            <a:r>
              <a:rPr lang="pt-BR" sz="1800" kern="150" dirty="0">
                <a:ea typeface="Batang"/>
                <a:cs typeface="Times New Roman"/>
              </a:rPr>
              <a:t>promova avaliação econômico-financeira do Contrato de Concessão de Serviços Públicos 1/1998, utilizando a metodologia adotada pelo RA-E 10/2013 e corroborada pela ITC 308/2015 (apurando o efeito dos eventos que tenham ocorrido até a efetiva extinção do Contrato),</a:t>
            </a:r>
            <a:r>
              <a:rPr lang="pt-BR" sz="1800" b="1" kern="150" dirty="0">
                <a:ea typeface="Batang"/>
                <a:cs typeface="Times New Roman"/>
              </a:rPr>
              <a:t> </a:t>
            </a:r>
            <a:r>
              <a:rPr lang="pt-BR" sz="1800" kern="150" dirty="0">
                <a:ea typeface="Batang"/>
                <a:cs typeface="Times New Roman"/>
              </a:rPr>
              <a:t>com o objetivo de apurar eventual débito ou crédito que detenha a Concessionária, e nela considere, como evento causador de desequilíbrio do contrato, a entrega de obras que não atenderam à qualidade contratada, no montante apurado em conjunto com o DER/ES, que seria suficiente para realizar as intervenções (obras e serviços de engenharia) necessárias para adequar o trecho concedido aos critérios de qualidade previstos no Contrato de Concessão de Serviços Públicos 1/1998</a:t>
            </a:r>
            <a:r>
              <a:rPr lang="pt-BR" sz="1800" b="1" kern="150" dirty="0" smtClean="0">
                <a:ea typeface="Batang"/>
                <a:cs typeface="Times New Roman"/>
              </a:rPr>
              <a:t>;</a:t>
            </a:r>
            <a:endParaRPr lang="pt-BR" sz="1800" dirty="0">
              <a:solidFill>
                <a:srgbClr val="000000"/>
              </a:solidFill>
              <a:effectLst/>
              <a:ea typeface="Calibri"/>
            </a:endParaRPr>
          </a:p>
        </p:txBody>
      </p:sp>
    </p:spTree>
    <p:extLst>
      <p:ext uri="{BB962C8B-B14F-4D97-AF65-F5344CB8AC3E}">
        <p14:creationId xmlns:p14="http://schemas.microsoft.com/office/powerpoint/2010/main" val="4121381167"/>
      </p:ext>
    </p:extLst>
  </p:cSld>
  <p:clrMapOvr>
    <a:masterClrMapping/>
  </p:clrMapOvr>
  <p:timing>
    <p:tnLst>
      <p:par>
        <p:cTn id="1" dur="indefinite" restart="never" nodeType="tmRoot"/>
      </p:par>
    </p:tn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pt-BR" sz="2800" cap="small" dirty="0" smtClean="0">
                <a:solidFill>
                  <a:schemeClr val="accent1">
                    <a:lumMod val="50000"/>
                  </a:schemeClr>
                </a:solidFill>
                <a:effectLst>
                  <a:outerShdw blurRad="38100" dist="38100" dir="2700000" algn="tl">
                    <a:srgbClr val="DDDDDD"/>
                  </a:outerShdw>
                </a:effectLst>
                <a:latin typeface="Calibri" charset="0"/>
                <a:cs typeface="Arial" charset="0"/>
              </a:rPr>
              <a:t>ACÓRDÃO</a:t>
            </a:r>
            <a:endParaRPr lang="pt-BR" sz="2800" dirty="0">
              <a:solidFill>
                <a:schemeClr val="bg1"/>
              </a:solidFill>
              <a:latin typeface="Arial Black" panose="020B0A04020102020204" pitchFamily="34" charset="0"/>
            </a:endParaRPr>
          </a:p>
        </p:txBody>
      </p:sp>
      <p:sp>
        <p:nvSpPr>
          <p:cNvPr id="4" name="Espaço Reservado para Conteúdo 3"/>
          <p:cNvSpPr>
            <a:spLocks noGrp="1"/>
          </p:cNvSpPr>
          <p:nvPr>
            <p:ph sz="half" idx="2"/>
          </p:nvPr>
        </p:nvSpPr>
        <p:spPr>
          <a:xfrm>
            <a:off x="499659" y="908720"/>
            <a:ext cx="8579296" cy="5400600"/>
          </a:xfrm>
        </p:spPr>
        <p:txBody>
          <a:bodyPr>
            <a:noAutofit/>
          </a:bodyPr>
          <a:lstStyle/>
          <a:p>
            <a:pPr marL="0" indent="0" algn="just" fontAlgn="base" hangingPunct="0">
              <a:lnSpc>
                <a:spcPct val="150000"/>
              </a:lnSpc>
              <a:buNone/>
            </a:pPr>
            <a:r>
              <a:rPr lang="pt-BR" sz="1800" dirty="0" smtClean="0"/>
              <a:t> </a:t>
            </a:r>
            <a:endParaRPr lang="pt-BR" sz="1800" dirty="0"/>
          </a:p>
          <a:p>
            <a:pPr marL="0" indent="0" algn="just">
              <a:lnSpc>
                <a:spcPct val="150000"/>
              </a:lnSpc>
              <a:buNone/>
            </a:pPr>
            <a:endParaRPr lang="pt-BR" sz="1800" b="1" dirty="0"/>
          </a:p>
        </p:txBody>
      </p:sp>
      <p:sp>
        <p:nvSpPr>
          <p:cNvPr id="5" name="Espaço Reservado para Conteúdo 3"/>
          <p:cNvSpPr>
            <a:spLocks noGrp="1"/>
          </p:cNvSpPr>
          <p:nvPr>
            <p:ph sz="half" idx="2"/>
          </p:nvPr>
        </p:nvSpPr>
        <p:spPr>
          <a:xfrm>
            <a:off x="447733" y="908720"/>
            <a:ext cx="8579296" cy="5400600"/>
          </a:xfrm>
        </p:spPr>
        <p:txBody>
          <a:bodyPr>
            <a:noAutofit/>
          </a:bodyPr>
          <a:lstStyle/>
          <a:p>
            <a:pPr marL="0" indent="0" algn="just">
              <a:lnSpc>
                <a:spcPct val="150000"/>
              </a:lnSpc>
              <a:spcAft>
                <a:spcPts val="1200"/>
              </a:spcAft>
              <a:buNone/>
            </a:pPr>
            <a:r>
              <a:rPr lang="pt-BR" sz="1800" b="1" kern="150" dirty="0">
                <a:ea typeface="Batang"/>
                <a:cs typeface="Times New Roman"/>
              </a:rPr>
              <a:t>4.6. </a:t>
            </a:r>
            <a:r>
              <a:rPr lang="pt-BR" sz="1800" kern="150" dirty="0">
                <a:ea typeface="Batang"/>
                <a:cs typeface="Times New Roman"/>
              </a:rPr>
              <a:t>em face da irregularidade tratada no </a:t>
            </a:r>
            <a:r>
              <a:rPr lang="pt-BR" sz="1800" b="1" kern="150" dirty="0">
                <a:ea typeface="Batang"/>
                <a:cs typeface="Times New Roman"/>
              </a:rPr>
              <a:t>item 2.2.17 do Voto, </a:t>
            </a:r>
            <a:r>
              <a:rPr lang="pt-BR" sz="1800" kern="150" dirty="0">
                <a:ea typeface="Batang"/>
                <a:cs typeface="Times New Roman"/>
              </a:rPr>
              <a:t>correspondente ao </a:t>
            </a:r>
            <a:r>
              <a:rPr lang="pt-BR" sz="1800" b="1" kern="150" dirty="0">
                <a:ea typeface="Batang"/>
                <a:cs typeface="Times New Roman"/>
              </a:rPr>
              <a:t>item</a:t>
            </a:r>
            <a:r>
              <a:rPr lang="pt-BR" sz="1800" kern="150" dirty="0">
                <a:ea typeface="Batang"/>
                <a:cs typeface="Times New Roman"/>
              </a:rPr>
              <a:t> </a:t>
            </a:r>
            <a:r>
              <a:rPr lang="pt-BR" sz="1800" b="1" kern="150" dirty="0">
                <a:ea typeface="Batang"/>
                <a:cs typeface="Times New Roman"/>
              </a:rPr>
              <a:t>3.17 da ITC 308/2015, determinar </a:t>
            </a:r>
            <a:r>
              <a:rPr lang="pt-BR" sz="1800" kern="150" dirty="0">
                <a:ea typeface="Batang"/>
                <a:cs typeface="Times New Roman"/>
              </a:rPr>
              <a:t> que a </a:t>
            </a:r>
            <a:r>
              <a:rPr lang="pt-BR" sz="1800" b="1" kern="150" dirty="0">
                <a:ea typeface="Batang"/>
                <a:cs typeface="Times New Roman"/>
              </a:rPr>
              <a:t>ARSP </a:t>
            </a:r>
            <a:r>
              <a:rPr lang="pt-BR" sz="1800" kern="150" dirty="0">
                <a:ea typeface="Batang"/>
                <a:cs typeface="Times New Roman"/>
              </a:rPr>
              <a:t>promova avaliação econômico-financeira do Contrato de Concessão de Serviços Públicos (apurando o efeito dos eventos que tenham ocorrido até a efetiva extinção do Contrato), com o objetivo de calcular o montante do débito que detém a Concessionária, e nela considere, como eventos causadores de desequilíbrio do contrato, as Ocorrências, identificadas no Apêndice O da ITC 308/2015, cujos fundamentos não tenham sido elididos pelos esclarecimentos</a:t>
            </a:r>
            <a:r>
              <a:rPr lang="pt-BR" sz="1800" kern="150" dirty="0" smtClean="0">
                <a:ea typeface="Batang"/>
                <a:cs typeface="Times New Roman"/>
              </a:rPr>
              <a:t>;</a:t>
            </a:r>
            <a:endParaRPr lang="pt-BR" sz="1800" kern="150" dirty="0">
              <a:ea typeface="Batang"/>
              <a:cs typeface="Times New Roman"/>
            </a:endParaRPr>
          </a:p>
        </p:txBody>
      </p:sp>
    </p:spTree>
    <p:extLst>
      <p:ext uri="{BB962C8B-B14F-4D97-AF65-F5344CB8AC3E}">
        <p14:creationId xmlns:p14="http://schemas.microsoft.com/office/powerpoint/2010/main" val="4118505445"/>
      </p:ext>
    </p:extLst>
  </p:cSld>
  <p:clrMapOvr>
    <a:masterClrMapping/>
  </p:clrMapOvr>
  <p:timing>
    <p:tnLst>
      <p:par>
        <p:cTn id="1" dur="indefinite" restart="never" nodeType="tmRoot"/>
      </p:par>
    </p:tn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pt-BR" sz="2800" cap="small" dirty="0" smtClean="0">
                <a:solidFill>
                  <a:schemeClr val="accent1">
                    <a:lumMod val="50000"/>
                  </a:schemeClr>
                </a:solidFill>
                <a:effectLst>
                  <a:outerShdw blurRad="38100" dist="38100" dir="2700000" algn="tl">
                    <a:srgbClr val="DDDDDD"/>
                  </a:outerShdw>
                </a:effectLst>
                <a:latin typeface="Calibri" charset="0"/>
                <a:cs typeface="Arial" charset="0"/>
              </a:rPr>
              <a:t>ACÓRDÃO</a:t>
            </a:r>
            <a:endParaRPr lang="pt-BR" sz="2800" dirty="0">
              <a:solidFill>
                <a:schemeClr val="bg1"/>
              </a:solidFill>
              <a:latin typeface="Arial Black" panose="020B0A04020102020204" pitchFamily="34" charset="0"/>
            </a:endParaRPr>
          </a:p>
        </p:txBody>
      </p:sp>
      <p:sp>
        <p:nvSpPr>
          <p:cNvPr id="4" name="Espaço Reservado para Conteúdo 3"/>
          <p:cNvSpPr>
            <a:spLocks noGrp="1"/>
          </p:cNvSpPr>
          <p:nvPr>
            <p:ph sz="half" idx="2"/>
          </p:nvPr>
        </p:nvSpPr>
        <p:spPr>
          <a:xfrm>
            <a:off x="499659" y="908720"/>
            <a:ext cx="8579296" cy="5400600"/>
          </a:xfrm>
        </p:spPr>
        <p:txBody>
          <a:bodyPr>
            <a:noAutofit/>
          </a:bodyPr>
          <a:lstStyle/>
          <a:p>
            <a:pPr marL="0" indent="0" algn="just" fontAlgn="base" hangingPunct="0">
              <a:lnSpc>
                <a:spcPct val="150000"/>
              </a:lnSpc>
              <a:buNone/>
            </a:pPr>
            <a:r>
              <a:rPr lang="pt-BR" sz="1800" dirty="0" smtClean="0"/>
              <a:t> </a:t>
            </a:r>
            <a:endParaRPr lang="pt-BR" sz="1800" dirty="0"/>
          </a:p>
          <a:p>
            <a:pPr marL="0" indent="0" algn="just">
              <a:lnSpc>
                <a:spcPct val="150000"/>
              </a:lnSpc>
              <a:buNone/>
            </a:pPr>
            <a:endParaRPr lang="pt-BR" sz="1800" b="1" dirty="0"/>
          </a:p>
        </p:txBody>
      </p:sp>
      <p:sp>
        <p:nvSpPr>
          <p:cNvPr id="5" name="Espaço Reservado para Conteúdo 3"/>
          <p:cNvSpPr>
            <a:spLocks noGrp="1"/>
          </p:cNvSpPr>
          <p:nvPr>
            <p:ph sz="half" idx="2"/>
          </p:nvPr>
        </p:nvSpPr>
        <p:spPr>
          <a:xfrm>
            <a:off x="447733" y="908720"/>
            <a:ext cx="8579296" cy="5400600"/>
          </a:xfrm>
        </p:spPr>
        <p:txBody>
          <a:bodyPr>
            <a:noAutofit/>
          </a:bodyPr>
          <a:lstStyle/>
          <a:p>
            <a:pPr marL="0" indent="0" algn="just">
              <a:lnSpc>
                <a:spcPct val="150000"/>
              </a:lnSpc>
              <a:spcAft>
                <a:spcPts val="1200"/>
              </a:spcAft>
              <a:buNone/>
            </a:pPr>
            <a:r>
              <a:rPr lang="pt-BR" sz="1800" b="1" kern="150" dirty="0">
                <a:ea typeface="Batang"/>
                <a:cs typeface="Times New Roman"/>
              </a:rPr>
              <a:t>4.7.</a:t>
            </a:r>
            <a:r>
              <a:rPr lang="pt-BR" sz="1800" kern="150" dirty="0">
                <a:ea typeface="Batang"/>
                <a:cs typeface="Times New Roman"/>
              </a:rPr>
              <a:t> </a:t>
            </a:r>
            <a:r>
              <a:rPr lang="pt-BR" sz="1800" b="1" kern="150" dirty="0">
                <a:ea typeface="Batang"/>
                <a:cs typeface="Times New Roman"/>
              </a:rPr>
              <a:t>o não atendimento às determinações</a:t>
            </a:r>
            <a:r>
              <a:rPr lang="pt-BR" sz="1800" kern="150" dirty="0">
                <a:ea typeface="Batang"/>
                <a:cs typeface="Times New Roman"/>
              </a:rPr>
              <a:t> deste Tribunal constantes do item 4 </a:t>
            </a:r>
            <a:r>
              <a:rPr lang="pt-BR" sz="1800" kern="150" dirty="0" smtClean="0">
                <a:ea typeface="Batang"/>
                <a:cs typeface="Times New Roman"/>
              </a:rPr>
              <a:t>acarretará:</a:t>
            </a:r>
          </a:p>
          <a:p>
            <a:pPr marL="0" indent="0" algn="just">
              <a:lnSpc>
                <a:spcPct val="150000"/>
              </a:lnSpc>
              <a:spcAft>
                <a:spcPts val="1200"/>
              </a:spcAft>
              <a:buNone/>
            </a:pPr>
            <a:r>
              <a:rPr lang="pt-BR" sz="1800" b="1" kern="150" dirty="0" smtClean="0">
                <a:ea typeface="Batang"/>
                <a:cs typeface="Times New Roman"/>
              </a:rPr>
              <a:t>4.7.1</a:t>
            </a:r>
            <a:r>
              <a:rPr lang="pt-BR" sz="1800" kern="150" dirty="0" smtClean="0">
                <a:ea typeface="Batang"/>
                <a:cs typeface="Times New Roman"/>
              </a:rPr>
              <a:t> </a:t>
            </a:r>
            <a:r>
              <a:rPr lang="pt-BR" sz="1800" b="1" kern="150" dirty="0">
                <a:ea typeface="Batang"/>
                <a:cs typeface="Times New Roman"/>
              </a:rPr>
              <a:t>aplicação de multa</a:t>
            </a:r>
            <a:r>
              <a:rPr lang="pt-BR" sz="1800" kern="150" dirty="0">
                <a:ea typeface="Batang"/>
                <a:cs typeface="Times New Roman"/>
              </a:rPr>
              <a:t> aos respectivos responsáveis no  valor de R$ 10.000,00 (reais mil reais), com fundamento nos artigos 135, inciso IV , da LC 621/2012, e 208 , § 2º c/c § 1º, inciso III e 389, inciso IV, estes últimos do </a:t>
            </a:r>
            <a:r>
              <a:rPr lang="pt-BR" sz="1800" kern="150" dirty="0" smtClean="0">
                <a:ea typeface="Batang"/>
                <a:cs typeface="Times New Roman"/>
              </a:rPr>
              <a:t>RITCEES;</a:t>
            </a:r>
          </a:p>
          <a:p>
            <a:pPr marL="0" indent="0" algn="just">
              <a:lnSpc>
                <a:spcPct val="150000"/>
              </a:lnSpc>
              <a:spcAft>
                <a:spcPts val="1200"/>
              </a:spcAft>
              <a:buNone/>
            </a:pPr>
            <a:r>
              <a:rPr lang="pt-BR" sz="1800" b="1" kern="150" dirty="0" smtClean="0">
                <a:ea typeface="Batang"/>
                <a:cs typeface="Times New Roman"/>
              </a:rPr>
              <a:t>4.7.2</a:t>
            </a:r>
            <a:r>
              <a:rPr lang="pt-BR" sz="1800" kern="150" dirty="0" smtClean="0">
                <a:ea typeface="Batang"/>
                <a:cs typeface="Times New Roman"/>
              </a:rPr>
              <a:t> </a:t>
            </a:r>
            <a:r>
              <a:rPr lang="pt-BR" sz="1800" b="1" kern="150" dirty="0">
                <a:ea typeface="Batang"/>
                <a:cs typeface="Times New Roman"/>
              </a:rPr>
              <a:t>aplicação de multa diária</a:t>
            </a:r>
            <a:r>
              <a:rPr lang="pt-BR" sz="1800" kern="150" dirty="0">
                <a:ea typeface="Batang"/>
                <a:cs typeface="Times New Roman"/>
              </a:rPr>
              <a:t> no valor de R$ 1.000,00 (um mil reais) aos respectivos responsáveis, além da multa prevista no item 4.7.1, com fundamento nos artigos 135, § 2º da LC 621/2012 e art. 391 do RITCEES;</a:t>
            </a:r>
            <a:endParaRPr lang="pt-BR" sz="1800" kern="150" dirty="0">
              <a:effectLst/>
              <a:ea typeface="Batang"/>
              <a:cs typeface="Times New Roman"/>
            </a:endParaRPr>
          </a:p>
        </p:txBody>
      </p:sp>
    </p:spTree>
    <p:extLst>
      <p:ext uri="{BB962C8B-B14F-4D97-AF65-F5344CB8AC3E}">
        <p14:creationId xmlns:p14="http://schemas.microsoft.com/office/powerpoint/2010/main" val="1010668629"/>
      </p:ext>
    </p:extLst>
  </p:cSld>
  <p:clrMapOvr>
    <a:masterClrMapping/>
  </p:clrMapOvr>
  <p:timing>
    <p:tnLst>
      <p:par>
        <p:cTn id="1" dur="indefinite" restart="never" nodeType="tmRoot"/>
      </p:par>
    </p:tn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pt-BR" sz="2800" cap="small" dirty="0" smtClean="0">
                <a:solidFill>
                  <a:schemeClr val="accent1">
                    <a:lumMod val="50000"/>
                  </a:schemeClr>
                </a:solidFill>
                <a:effectLst>
                  <a:outerShdw blurRad="38100" dist="38100" dir="2700000" algn="tl">
                    <a:srgbClr val="DDDDDD"/>
                  </a:outerShdw>
                </a:effectLst>
                <a:latin typeface="Calibri" charset="0"/>
                <a:cs typeface="Arial" charset="0"/>
              </a:rPr>
              <a:t>ACÓRDÃO</a:t>
            </a:r>
            <a:endParaRPr lang="pt-BR" sz="2800" dirty="0">
              <a:solidFill>
                <a:schemeClr val="bg1"/>
              </a:solidFill>
              <a:latin typeface="Arial Black" panose="020B0A04020102020204" pitchFamily="34" charset="0"/>
            </a:endParaRPr>
          </a:p>
        </p:txBody>
      </p:sp>
      <p:sp>
        <p:nvSpPr>
          <p:cNvPr id="4" name="Espaço Reservado para Conteúdo 3"/>
          <p:cNvSpPr>
            <a:spLocks noGrp="1"/>
          </p:cNvSpPr>
          <p:nvPr>
            <p:ph sz="half" idx="2"/>
          </p:nvPr>
        </p:nvSpPr>
        <p:spPr>
          <a:xfrm>
            <a:off x="499659" y="908720"/>
            <a:ext cx="8579296" cy="5400600"/>
          </a:xfrm>
        </p:spPr>
        <p:txBody>
          <a:bodyPr>
            <a:noAutofit/>
          </a:bodyPr>
          <a:lstStyle/>
          <a:p>
            <a:pPr marL="0" indent="0" algn="just" fontAlgn="base" hangingPunct="0">
              <a:lnSpc>
                <a:spcPct val="150000"/>
              </a:lnSpc>
              <a:buNone/>
            </a:pPr>
            <a:r>
              <a:rPr lang="pt-BR" sz="1800" dirty="0" smtClean="0"/>
              <a:t> </a:t>
            </a:r>
            <a:endParaRPr lang="pt-BR" sz="1800" dirty="0"/>
          </a:p>
          <a:p>
            <a:pPr marL="0" indent="0" algn="just">
              <a:lnSpc>
                <a:spcPct val="150000"/>
              </a:lnSpc>
              <a:buNone/>
            </a:pPr>
            <a:endParaRPr lang="pt-BR" sz="1800" b="1" dirty="0"/>
          </a:p>
        </p:txBody>
      </p:sp>
      <p:sp>
        <p:nvSpPr>
          <p:cNvPr id="5" name="Espaço Reservado para Conteúdo 3"/>
          <p:cNvSpPr>
            <a:spLocks noGrp="1"/>
          </p:cNvSpPr>
          <p:nvPr>
            <p:ph sz="half" idx="2"/>
          </p:nvPr>
        </p:nvSpPr>
        <p:spPr>
          <a:xfrm>
            <a:off x="447733" y="908720"/>
            <a:ext cx="8579296" cy="5400600"/>
          </a:xfrm>
        </p:spPr>
        <p:txBody>
          <a:bodyPr>
            <a:noAutofit/>
          </a:bodyPr>
          <a:lstStyle/>
          <a:p>
            <a:pPr marL="0" indent="0" algn="just" hangingPunct="0">
              <a:lnSpc>
                <a:spcPct val="150000"/>
              </a:lnSpc>
              <a:spcAft>
                <a:spcPts val="0"/>
              </a:spcAft>
              <a:buNone/>
            </a:pPr>
            <a:r>
              <a:rPr lang="pt-BR" sz="2800" b="1" dirty="0">
                <a:latin typeface="+mj-lt"/>
                <a:ea typeface="Times New Roman"/>
              </a:rPr>
              <a:t>5 não considerar a ARSP</a:t>
            </a:r>
            <a:r>
              <a:rPr lang="pt-BR" sz="1800" b="1" dirty="0">
                <a:latin typeface="+mj-lt"/>
                <a:ea typeface="Times New Roman"/>
              </a:rPr>
              <a:t>, no cálculo de avaliação econômico-financeira</a:t>
            </a:r>
            <a:r>
              <a:rPr lang="pt-BR" sz="1800" dirty="0">
                <a:latin typeface="+mj-lt"/>
                <a:ea typeface="Times New Roman"/>
              </a:rPr>
              <a:t>, para efeitos de anulação do contrato, como eventos causadores de desequilíbrio do contrato, </a:t>
            </a:r>
            <a:r>
              <a:rPr lang="pt-BR" sz="1800" b="1" dirty="0">
                <a:latin typeface="+mj-lt"/>
                <a:ea typeface="Times New Roman"/>
              </a:rPr>
              <a:t>o valor dos tíquetes que estavam em poder dos usuários da Terceira Ponte no momento da transferência da operação do Sistema, e qualquer demanda da Concessionária Rodovia do Sol S.A. a título de acréscimo da Verba Rescisória prevista na Cláusula 232 do Edital de Concorrência Pública 1/1998</a:t>
            </a:r>
            <a:r>
              <a:rPr lang="pt-BR" sz="1800" dirty="0">
                <a:latin typeface="+mj-lt"/>
                <a:ea typeface="Times New Roman"/>
              </a:rPr>
              <a:t>, nos termos da análise perpetuada no </a:t>
            </a:r>
            <a:r>
              <a:rPr lang="pt-BR" sz="1800" b="1" dirty="0">
                <a:latin typeface="+mj-lt"/>
                <a:ea typeface="Times New Roman"/>
              </a:rPr>
              <a:t>item 2.2.7 do Voto, </a:t>
            </a:r>
            <a:r>
              <a:rPr lang="pt-BR" sz="1800" dirty="0">
                <a:latin typeface="+mj-lt"/>
                <a:ea typeface="Times New Roman"/>
              </a:rPr>
              <a:t>correspondente ao </a:t>
            </a:r>
            <a:r>
              <a:rPr lang="pt-BR" sz="1800" b="1" dirty="0">
                <a:latin typeface="+mj-lt"/>
                <a:ea typeface="Times New Roman"/>
              </a:rPr>
              <a:t>item 3.7</a:t>
            </a:r>
            <a:r>
              <a:rPr lang="pt-BR" sz="1800" dirty="0">
                <a:latin typeface="+mj-lt"/>
                <a:ea typeface="Times New Roman"/>
              </a:rPr>
              <a:t> </a:t>
            </a:r>
            <a:r>
              <a:rPr lang="pt-BR" sz="1800" b="1" dirty="0">
                <a:latin typeface="+mj-lt"/>
                <a:ea typeface="Times New Roman"/>
              </a:rPr>
              <a:t>da ITC 308/2015</a:t>
            </a:r>
            <a:r>
              <a:rPr lang="pt-BR" sz="1800" dirty="0">
                <a:latin typeface="+mj-lt"/>
                <a:ea typeface="Times New Roman"/>
              </a:rPr>
              <a:t>;</a:t>
            </a:r>
            <a:endParaRPr lang="pt-BR" sz="1200" dirty="0">
              <a:effectLst/>
              <a:latin typeface="+mj-lt"/>
              <a:ea typeface="Times New Roman"/>
            </a:endParaRPr>
          </a:p>
        </p:txBody>
      </p:sp>
    </p:spTree>
    <p:extLst>
      <p:ext uri="{BB962C8B-B14F-4D97-AF65-F5344CB8AC3E}">
        <p14:creationId xmlns:p14="http://schemas.microsoft.com/office/powerpoint/2010/main" val="1941100274"/>
      </p:ext>
    </p:extLst>
  </p:cSld>
  <p:clrMapOvr>
    <a:masterClrMapping/>
  </p:clrMapOvr>
  <p:timing>
    <p:tnLst>
      <p:par>
        <p:cTn id="1" dur="indefinite" restart="never" nodeType="tmRoot"/>
      </p:par>
    </p:tn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pt-BR" sz="2800" cap="small" dirty="0" smtClean="0">
                <a:solidFill>
                  <a:schemeClr val="accent1">
                    <a:lumMod val="50000"/>
                  </a:schemeClr>
                </a:solidFill>
                <a:effectLst>
                  <a:outerShdw blurRad="38100" dist="38100" dir="2700000" algn="tl">
                    <a:srgbClr val="DDDDDD"/>
                  </a:outerShdw>
                </a:effectLst>
                <a:latin typeface="Calibri" charset="0"/>
                <a:cs typeface="Arial" charset="0"/>
              </a:rPr>
              <a:t>ACÓRDÃO</a:t>
            </a:r>
            <a:endParaRPr lang="pt-BR" sz="2800" dirty="0">
              <a:solidFill>
                <a:schemeClr val="bg1"/>
              </a:solidFill>
              <a:latin typeface="Arial Black" panose="020B0A04020102020204" pitchFamily="34" charset="0"/>
            </a:endParaRPr>
          </a:p>
        </p:txBody>
      </p:sp>
      <p:sp>
        <p:nvSpPr>
          <p:cNvPr id="4" name="Espaço Reservado para Conteúdo 3"/>
          <p:cNvSpPr>
            <a:spLocks noGrp="1"/>
          </p:cNvSpPr>
          <p:nvPr>
            <p:ph sz="half" idx="2"/>
          </p:nvPr>
        </p:nvSpPr>
        <p:spPr>
          <a:xfrm>
            <a:off x="499659" y="908720"/>
            <a:ext cx="8579296" cy="5400600"/>
          </a:xfrm>
        </p:spPr>
        <p:txBody>
          <a:bodyPr>
            <a:noAutofit/>
          </a:bodyPr>
          <a:lstStyle/>
          <a:p>
            <a:pPr marL="0" indent="0" algn="just" fontAlgn="base" hangingPunct="0">
              <a:lnSpc>
                <a:spcPct val="150000"/>
              </a:lnSpc>
              <a:buNone/>
            </a:pPr>
            <a:r>
              <a:rPr lang="pt-BR" sz="1800" dirty="0" smtClean="0"/>
              <a:t> </a:t>
            </a:r>
            <a:endParaRPr lang="pt-BR" sz="1800" dirty="0"/>
          </a:p>
          <a:p>
            <a:pPr marL="0" indent="0" algn="just">
              <a:lnSpc>
                <a:spcPct val="150000"/>
              </a:lnSpc>
              <a:buNone/>
            </a:pPr>
            <a:endParaRPr lang="pt-BR" sz="1800" b="1" dirty="0"/>
          </a:p>
        </p:txBody>
      </p:sp>
      <p:sp>
        <p:nvSpPr>
          <p:cNvPr id="5" name="Espaço Reservado para Conteúdo 3"/>
          <p:cNvSpPr>
            <a:spLocks noGrp="1"/>
          </p:cNvSpPr>
          <p:nvPr>
            <p:ph sz="half" idx="2"/>
          </p:nvPr>
        </p:nvSpPr>
        <p:spPr>
          <a:xfrm>
            <a:off x="447733" y="908720"/>
            <a:ext cx="8579296" cy="5400600"/>
          </a:xfrm>
        </p:spPr>
        <p:txBody>
          <a:bodyPr>
            <a:noAutofit/>
          </a:bodyPr>
          <a:lstStyle/>
          <a:p>
            <a:pPr marL="0" indent="0" algn="just" hangingPunct="0">
              <a:lnSpc>
                <a:spcPct val="150000"/>
              </a:lnSpc>
              <a:spcAft>
                <a:spcPts val="0"/>
              </a:spcAft>
              <a:buNone/>
            </a:pPr>
            <a:r>
              <a:rPr lang="pt-BR" sz="2800" b="1" dirty="0" smtClean="0">
                <a:ea typeface="Times New Roman"/>
              </a:rPr>
              <a:t>6</a:t>
            </a:r>
            <a:r>
              <a:rPr lang="pt-BR" sz="2800" dirty="0" smtClean="0">
                <a:ea typeface="Times New Roman"/>
              </a:rPr>
              <a:t> </a:t>
            </a:r>
            <a:r>
              <a:rPr lang="pt-BR" sz="2800" b="1" dirty="0">
                <a:ea typeface="Times New Roman"/>
              </a:rPr>
              <a:t>determinar</a:t>
            </a:r>
            <a:r>
              <a:rPr lang="pt-BR" sz="2800" dirty="0">
                <a:ea typeface="Times New Roman"/>
              </a:rPr>
              <a:t> </a:t>
            </a:r>
            <a:r>
              <a:rPr lang="pt-BR" sz="2800" b="1" dirty="0">
                <a:ea typeface="Times New Roman"/>
              </a:rPr>
              <a:t>ao Diretor Geral da ARSP</a:t>
            </a:r>
            <a:r>
              <a:rPr lang="pt-BR" sz="1800" dirty="0">
                <a:ea typeface="Times New Roman"/>
              </a:rPr>
              <a:t>, com fundamento no inciso III , do artigo 57 da LC 621/2012 (Lei Orgânica do TCEES), que apresente no prazo de 90 dias, um plano de ação com duração máxima de 180 dias, que contenha as ações a serem realizadas para o efetivo cumprimento das deliberações deste Tribunal de Contas, no que se refere à avaliação econômico-financeira ou ao reequilíbrio econômico-financeiro e às demais propostas constantes dos itens 4.1.2; 4.2; 4.3; 4.4; 4.5.2; 4.6 e 5 correspondentes aos itens 5.2.2.3.1-“b”; 5.2.2.3.2; 5.2.2.3.3; 5.2.2.3.4; 5.2.2.3.5-“b”; 5.2.2.3.6; e 5.2.4 da ITC 308/2015;</a:t>
            </a:r>
            <a:endParaRPr lang="pt-BR" sz="1200" dirty="0">
              <a:effectLst/>
              <a:ea typeface="Times New Roman"/>
            </a:endParaRPr>
          </a:p>
        </p:txBody>
      </p:sp>
    </p:spTree>
    <p:extLst>
      <p:ext uri="{BB962C8B-B14F-4D97-AF65-F5344CB8AC3E}">
        <p14:creationId xmlns:p14="http://schemas.microsoft.com/office/powerpoint/2010/main" val="4137157903"/>
      </p:ext>
    </p:extLst>
  </p:cSld>
  <p:clrMapOvr>
    <a:masterClrMapping/>
  </p:clrMapOvr>
  <p:timing>
    <p:tnLst>
      <p:par>
        <p:cTn id="1" dur="indefinite" restart="never" nodeType="tmRoot"/>
      </p:par>
    </p:tn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pt-BR" sz="2800" cap="small" dirty="0" smtClean="0">
                <a:solidFill>
                  <a:schemeClr val="accent1">
                    <a:lumMod val="50000"/>
                  </a:schemeClr>
                </a:solidFill>
                <a:effectLst>
                  <a:outerShdw blurRad="38100" dist="38100" dir="2700000" algn="tl">
                    <a:srgbClr val="DDDDDD"/>
                  </a:outerShdw>
                </a:effectLst>
                <a:latin typeface="Calibri" charset="0"/>
                <a:cs typeface="Arial" charset="0"/>
              </a:rPr>
              <a:t>ACÓRDÃO</a:t>
            </a:r>
            <a:endParaRPr lang="pt-BR" sz="2800" dirty="0">
              <a:solidFill>
                <a:schemeClr val="bg1"/>
              </a:solidFill>
              <a:latin typeface="Arial Black" panose="020B0A04020102020204" pitchFamily="34" charset="0"/>
            </a:endParaRPr>
          </a:p>
        </p:txBody>
      </p:sp>
      <p:sp>
        <p:nvSpPr>
          <p:cNvPr id="4" name="Espaço Reservado para Conteúdo 3"/>
          <p:cNvSpPr>
            <a:spLocks noGrp="1"/>
          </p:cNvSpPr>
          <p:nvPr>
            <p:ph sz="half" idx="2"/>
          </p:nvPr>
        </p:nvSpPr>
        <p:spPr>
          <a:xfrm>
            <a:off x="499659" y="908720"/>
            <a:ext cx="8579296" cy="5400600"/>
          </a:xfrm>
        </p:spPr>
        <p:txBody>
          <a:bodyPr>
            <a:noAutofit/>
          </a:bodyPr>
          <a:lstStyle/>
          <a:p>
            <a:pPr marL="0" indent="0" algn="just" fontAlgn="base" hangingPunct="0">
              <a:lnSpc>
                <a:spcPct val="150000"/>
              </a:lnSpc>
              <a:buNone/>
            </a:pPr>
            <a:r>
              <a:rPr lang="pt-BR" sz="1800" dirty="0" smtClean="0"/>
              <a:t> </a:t>
            </a:r>
            <a:endParaRPr lang="pt-BR" sz="1800" dirty="0"/>
          </a:p>
          <a:p>
            <a:pPr marL="0" indent="0" algn="just">
              <a:lnSpc>
                <a:spcPct val="150000"/>
              </a:lnSpc>
              <a:buNone/>
            </a:pPr>
            <a:endParaRPr lang="pt-BR" sz="1800" b="1" dirty="0"/>
          </a:p>
        </p:txBody>
      </p:sp>
      <p:sp>
        <p:nvSpPr>
          <p:cNvPr id="5" name="Espaço Reservado para Conteúdo 3"/>
          <p:cNvSpPr>
            <a:spLocks noGrp="1"/>
          </p:cNvSpPr>
          <p:nvPr>
            <p:ph sz="half" idx="2"/>
          </p:nvPr>
        </p:nvSpPr>
        <p:spPr>
          <a:xfrm>
            <a:off x="447733" y="908720"/>
            <a:ext cx="8579296" cy="5400600"/>
          </a:xfrm>
        </p:spPr>
        <p:txBody>
          <a:bodyPr>
            <a:noAutofit/>
          </a:bodyPr>
          <a:lstStyle/>
          <a:p>
            <a:pPr marL="0" indent="0" algn="just">
              <a:lnSpc>
                <a:spcPct val="150000"/>
              </a:lnSpc>
              <a:buNone/>
            </a:pPr>
            <a:r>
              <a:rPr lang="pt-BR" sz="2800" b="1" dirty="0">
                <a:ea typeface="Times New Roman"/>
              </a:rPr>
              <a:t>7</a:t>
            </a:r>
            <a:r>
              <a:rPr lang="pt-BR" sz="2800" dirty="0">
                <a:ea typeface="Times New Roman"/>
              </a:rPr>
              <a:t> </a:t>
            </a:r>
            <a:r>
              <a:rPr lang="pt-BR" sz="2800" b="1" dirty="0">
                <a:ea typeface="Times New Roman"/>
              </a:rPr>
              <a:t>aplicar multa</a:t>
            </a:r>
            <a:r>
              <a:rPr lang="pt-BR" sz="1800" dirty="0">
                <a:ea typeface="Times New Roman"/>
              </a:rPr>
              <a:t> </a:t>
            </a:r>
            <a:r>
              <a:rPr lang="pt-BR" sz="1800" b="1" dirty="0">
                <a:ea typeface="Times New Roman"/>
              </a:rPr>
              <a:t>no valor de R$ 10.000,00 (dez mil reais) ao senhor Eduardo Antônio </a:t>
            </a:r>
            <a:r>
              <a:rPr lang="pt-BR" sz="1800" b="1" dirty="0" err="1">
                <a:ea typeface="Times New Roman"/>
              </a:rPr>
              <a:t>Mannato</a:t>
            </a:r>
            <a:r>
              <a:rPr lang="pt-BR" sz="1800" b="1" dirty="0">
                <a:ea typeface="Times New Roman"/>
              </a:rPr>
              <a:t> Gimenes</a:t>
            </a:r>
            <a:r>
              <a:rPr lang="pt-BR" sz="1800" dirty="0">
                <a:ea typeface="Times New Roman"/>
              </a:rPr>
              <a:t>, no que se refere à irregularidade constante no item 2.2.11 do Voto, correspondente ao item 3.11 da ITC 308/2015, e em relação aos senhores José Eduardo Pereira, Maria Paula de Souza Martins e Luiz Paulo de Figueiredo, manter as irregularidades reconhecidas nos itens 2.2.11 e 2.2.12 do Voto e 3.11 e 3.12 da ITC 308/2015, entretanto, deixar de aplicar multa, com base na fundamentação dos respectivos itens</a:t>
            </a:r>
            <a:r>
              <a:rPr lang="pt-BR" sz="1800" dirty="0" smtClean="0">
                <a:ea typeface="Times New Roman"/>
              </a:rPr>
              <a:t>;</a:t>
            </a:r>
          </a:p>
          <a:p>
            <a:pPr marL="0" indent="0" algn="just">
              <a:lnSpc>
                <a:spcPct val="150000"/>
              </a:lnSpc>
              <a:buNone/>
            </a:pPr>
            <a:r>
              <a:rPr lang="pt-BR" sz="1800" b="1" dirty="0">
                <a:cs typeface="Arial" panose="020B0604020202020204" pitchFamily="34" charset="0"/>
              </a:rPr>
              <a:t>8 determinar </a:t>
            </a:r>
            <a:r>
              <a:rPr lang="pt-BR" sz="1800" dirty="0">
                <a:cs typeface="Arial" panose="020B0604020202020204" pitchFamily="34" charset="0"/>
              </a:rPr>
              <a:t>ao Governo do Estado do Espírito Santo, com fundamento no art. 114, II, da LC 621/12 c/c art. 206, § 2.º, do RITCEES, para que, nas futuras concessões de serviço público, motive a escolha do índice de reajuste dos contratos e observe o disposto no art. 40, XI, da Lei 8.666/93, adotando o índice que retrate a variação efetiva do custo da tarifa;</a:t>
            </a:r>
          </a:p>
          <a:p>
            <a:pPr marL="0" indent="0" algn="just">
              <a:lnSpc>
                <a:spcPct val="150000"/>
              </a:lnSpc>
              <a:buNone/>
            </a:pPr>
            <a:endParaRPr lang="pt-BR" sz="1800" dirty="0">
              <a:effectLst/>
              <a:latin typeface="Times New Roman"/>
              <a:ea typeface="Times New Roman"/>
            </a:endParaRPr>
          </a:p>
        </p:txBody>
      </p:sp>
    </p:spTree>
    <p:extLst>
      <p:ext uri="{BB962C8B-B14F-4D97-AF65-F5344CB8AC3E}">
        <p14:creationId xmlns:p14="http://schemas.microsoft.com/office/powerpoint/2010/main" val="1850065811"/>
      </p:ext>
    </p:extLst>
  </p:cSld>
  <p:clrMapOvr>
    <a:masterClrMapping/>
  </p:clrMapOvr>
  <p:timing>
    <p:tnLst>
      <p:par>
        <p:cTn id="1" dur="indefinite" restart="never" nodeType="tmRoot"/>
      </p:par>
    </p:tn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pt-BR" sz="2800" cap="small" dirty="0" smtClean="0">
                <a:solidFill>
                  <a:schemeClr val="accent1">
                    <a:lumMod val="50000"/>
                  </a:schemeClr>
                </a:solidFill>
                <a:effectLst>
                  <a:outerShdw blurRad="38100" dist="38100" dir="2700000" algn="tl">
                    <a:srgbClr val="DDDDDD"/>
                  </a:outerShdw>
                </a:effectLst>
                <a:latin typeface="Calibri" charset="0"/>
                <a:cs typeface="Arial" charset="0"/>
              </a:rPr>
              <a:t>ACÓRDÃO</a:t>
            </a:r>
            <a:endParaRPr lang="pt-BR" sz="2800" dirty="0">
              <a:solidFill>
                <a:schemeClr val="bg1"/>
              </a:solidFill>
              <a:latin typeface="Arial Black" panose="020B0A04020102020204" pitchFamily="34" charset="0"/>
            </a:endParaRPr>
          </a:p>
        </p:txBody>
      </p:sp>
      <p:sp>
        <p:nvSpPr>
          <p:cNvPr id="4" name="Espaço Reservado para Conteúdo 3"/>
          <p:cNvSpPr>
            <a:spLocks noGrp="1"/>
          </p:cNvSpPr>
          <p:nvPr>
            <p:ph sz="half" idx="2"/>
          </p:nvPr>
        </p:nvSpPr>
        <p:spPr>
          <a:xfrm>
            <a:off x="499659" y="908720"/>
            <a:ext cx="8579296" cy="5400600"/>
          </a:xfrm>
        </p:spPr>
        <p:txBody>
          <a:bodyPr>
            <a:noAutofit/>
          </a:bodyPr>
          <a:lstStyle/>
          <a:p>
            <a:pPr marL="0" indent="0" algn="just" fontAlgn="base" hangingPunct="0">
              <a:lnSpc>
                <a:spcPct val="150000"/>
              </a:lnSpc>
              <a:buNone/>
            </a:pPr>
            <a:r>
              <a:rPr lang="pt-BR" sz="1800" dirty="0" smtClean="0"/>
              <a:t> </a:t>
            </a:r>
            <a:endParaRPr lang="pt-BR" sz="1800" dirty="0"/>
          </a:p>
          <a:p>
            <a:pPr marL="0" indent="0" algn="just">
              <a:lnSpc>
                <a:spcPct val="150000"/>
              </a:lnSpc>
              <a:buNone/>
            </a:pPr>
            <a:endParaRPr lang="pt-BR" sz="1800" b="1" dirty="0"/>
          </a:p>
        </p:txBody>
      </p:sp>
      <p:sp>
        <p:nvSpPr>
          <p:cNvPr id="5" name="Espaço Reservado para Conteúdo 3"/>
          <p:cNvSpPr>
            <a:spLocks noGrp="1"/>
          </p:cNvSpPr>
          <p:nvPr>
            <p:ph sz="half" idx="2"/>
          </p:nvPr>
        </p:nvSpPr>
        <p:spPr>
          <a:xfrm>
            <a:off x="447733" y="908720"/>
            <a:ext cx="8579296" cy="5400600"/>
          </a:xfrm>
        </p:spPr>
        <p:txBody>
          <a:bodyPr>
            <a:noAutofit/>
          </a:bodyPr>
          <a:lstStyle/>
          <a:p>
            <a:pPr marL="0" indent="0" algn="just" hangingPunct="0">
              <a:lnSpc>
                <a:spcPct val="150000"/>
              </a:lnSpc>
              <a:spcAft>
                <a:spcPts val="0"/>
              </a:spcAft>
              <a:buNone/>
            </a:pPr>
            <a:r>
              <a:rPr lang="pt-BR" sz="2800" b="1" dirty="0">
                <a:ea typeface="Times New Roman"/>
              </a:rPr>
              <a:t>9 promover o monitoramento </a:t>
            </a:r>
            <a:r>
              <a:rPr lang="pt-BR" sz="1800" dirty="0">
                <a:ea typeface="Times New Roman"/>
              </a:rPr>
              <a:t>do cumprimento </a:t>
            </a:r>
            <a:r>
              <a:rPr lang="pt-BR" sz="1800" b="1" dirty="0">
                <a:ea typeface="Times New Roman"/>
              </a:rPr>
              <a:t>do Plano de Ação</a:t>
            </a:r>
            <a:r>
              <a:rPr lang="pt-BR" sz="1800" dirty="0">
                <a:ea typeface="Times New Roman"/>
              </a:rPr>
              <a:t> a ser apresentado, nos termos do art. 194 e 195 da Resolução TCEES 261/13 (Regimento Interno do Tribunal de Contas do Estado do Espírito Santo);</a:t>
            </a:r>
          </a:p>
          <a:p>
            <a:pPr marL="0" indent="0" algn="just" hangingPunct="0">
              <a:lnSpc>
                <a:spcPct val="150000"/>
              </a:lnSpc>
              <a:spcAft>
                <a:spcPts val="0"/>
              </a:spcAft>
              <a:buNone/>
            </a:pPr>
            <a:r>
              <a:rPr lang="pt-BR" sz="2800" b="1" dirty="0" smtClean="0">
                <a:ea typeface="Times New Roman"/>
              </a:rPr>
              <a:t>10  </a:t>
            </a:r>
            <a:r>
              <a:rPr lang="pt-BR" sz="2800" b="1" dirty="0">
                <a:ea typeface="Times New Roman"/>
              </a:rPr>
              <a:t>aplicar de multa </a:t>
            </a:r>
            <a:r>
              <a:rPr lang="pt-BR" sz="1800" b="1" dirty="0">
                <a:ea typeface="Times New Roman"/>
              </a:rPr>
              <a:t>no valor de R$ 30.000,00 (trinta mil reais) à RODOSOL</a:t>
            </a:r>
            <a:r>
              <a:rPr lang="pt-BR" sz="1800" dirty="0">
                <a:ea typeface="Times New Roman"/>
              </a:rPr>
              <a:t>, </a:t>
            </a:r>
            <a:r>
              <a:rPr lang="pt-BR" sz="1800" b="1" dirty="0">
                <a:ea typeface="Times New Roman"/>
              </a:rPr>
              <a:t>em razão do reiterado descumprimento de determinação desta Corte de Contas</a:t>
            </a:r>
            <a:r>
              <a:rPr lang="pt-BR" sz="1800" dirty="0">
                <a:ea typeface="Times New Roman"/>
              </a:rPr>
              <a:t> para o envio de documentação, em especial da ausência de entrega da documentação relativa aos ensaios tecnológicos realizados ao tempo da obra, apesar de solicitada por esta Corte (fls. 26.239), nos termos do art.135, VI da Lei Complementar nº 621/20121 e art. 389, VI da Resolução nº 621/2013 (Regimento Interno); </a:t>
            </a:r>
          </a:p>
          <a:p>
            <a:pPr marL="0" indent="0" algn="just">
              <a:lnSpc>
                <a:spcPct val="150000"/>
              </a:lnSpc>
              <a:buNone/>
            </a:pPr>
            <a:endParaRPr lang="pt-BR" sz="1800" dirty="0">
              <a:effectLst/>
              <a:ea typeface="Times New Roman"/>
            </a:endParaRPr>
          </a:p>
        </p:txBody>
      </p:sp>
    </p:spTree>
    <p:extLst>
      <p:ext uri="{BB962C8B-B14F-4D97-AF65-F5344CB8AC3E}">
        <p14:creationId xmlns:p14="http://schemas.microsoft.com/office/powerpoint/2010/main" val="23705560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I.   INTRODUÇÃO</a:t>
            </a:r>
            <a:endParaRPr lang="pt-BR" sz="2800" dirty="0">
              <a:solidFill>
                <a:schemeClr val="bg1"/>
              </a:solidFill>
              <a:latin typeface="Arial Black" panose="020B0A04020102020204" pitchFamily="34" charset="0"/>
            </a:endParaRPr>
          </a:p>
        </p:txBody>
      </p:sp>
      <p:sp>
        <p:nvSpPr>
          <p:cNvPr id="4" name="Espaço Reservado para Conteúdo 3"/>
          <p:cNvSpPr>
            <a:spLocks noGrp="1"/>
          </p:cNvSpPr>
          <p:nvPr>
            <p:ph sz="half" idx="2"/>
          </p:nvPr>
        </p:nvSpPr>
        <p:spPr>
          <a:xfrm>
            <a:off x="467544" y="1412776"/>
            <a:ext cx="8435280" cy="3951288"/>
          </a:xfrm>
        </p:spPr>
        <p:txBody>
          <a:bodyPr>
            <a:normAutofit/>
          </a:bodyPr>
          <a:lstStyle/>
          <a:p>
            <a:pPr marL="0" lvl="0" indent="0" algn="ctr">
              <a:lnSpc>
                <a:spcPct val="120000"/>
              </a:lnSpc>
              <a:spcBef>
                <a:spcPts val="1800"/>
              </a:spcBef>
              <a:spcAft>
                <a:spcPts val="1800"/>
              </a:spcAft>
              <a:buNone/>
            </a:pPr>
            <a:r>
              <a:rPr lang="pt-BR" sz="5400" b="1" dirty="0" smtClean="0">
                <a:solidFill>
                  <a:schemeClr val="accent6">
                    <a:lumMod val="50000"/>
                  </a:schemeClr>
                </a:solidFill>
              </a:rPr>
              <a:t>CONCEITOS DE ADMINISTRAÇÃO FINANCEIRA</a:t>
            </a:r>
          </a:p>
        </p:txBody>
      </p:sp>
    </p:spTree>
    <p:extLst>
      <p:ext uri="{BB962C8B-B14F-4D97-AF65-F5344CB8AC3E}">
        <p14:creationId xmlns:p14="http://schemas.microsoft.com/office/powerpoint/2010/main" val="332175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pt-BR" sz="2800" cap="small" dirty="0" smtClean="0">
                <a:solidFill>
                  <a:schemeClr val="accent1">
                    <a:lumMod val="50000"/>
                  </a:schemeClr>
                </a:solidFill>
                <a:effectLst>
                  <a:outerShdw blurRad="38100" dist="38100" dir="2700000" algn="tl">
                    <a:srgbClr val="DDDDDD"/>
                  </a:outerShdw>
                </a:effectLst>
                <a:latin typeface="Calibri" charset="0"/>
                <a:cs typeface="Arial" charset="0"/>
              </a:rPr>
              <a:t>ACÓRDÃO</a:t>
            </a:r>
            <a:endParaRPr lang="pt-BR" sz="2800" dirty="0">
              <a:solidFill>
                <a:schemeClr val="bg1"/>
              </a:solidFill>
              <a:latin typeface="Arial Black" panose="020B0A04020102020204" pitchFamily="34" charset="0"/>
            </a:endParaRPr>
          </a:p>
        </p:txBody>
      </p:sp>
      <p:sp>
        <p:nvSpPr>
          <p:cNvPr id="4" name="Espaço Reservado para Conteúdo 3"/>
          <p:cNvSpPr>
            <a:spLocks noGrp="1"/>
          </p:cNvSpPr>
          <p:nvPr>
            <p:ph sz="half" idx="2"/>
          </p:nvPr>
        </p:nvSpPr>
        <p:spPr>
          <a:xfrm>
            <a:off x="499659" y="908720"/>
            <a:ext cx="8579296" cy="5400600"/>
          </a:xfrm>
        </p:spPr>
        <p:txBody>
          <a:bodyPr>
            <a:noAutofit/>
          </a:bodyPr>
          <a:lstStyle/>
          <a:p>
            <a:pPr marL="0" indent="0" algn="just" fontAlgn="base" hangingPunct="0">
              <a:lnSpc>
                <a:spcPct val="150000"/>
              </a:lnSpc>
              <a:buNone/>
            </a:pPr>
            <a:r>
              <a:rPr lang="pt-BR" sz="1800" dirty="0" smtClean="0"/>
              <a:t> </a:t>
            </a:r>
            <a:endParaRPr lang="pt-BR" sz="1800" dirty="0"/>
          </a:p>
          <a:p>
            <a:pPr marL="0" indent="0" algn="just">
              <a:lnSpc>
                <a:spcPct val="150000"/>
              </a:lnSpc>
              <a:buNone/>
            </a:pPr>
            <a:endParaRPr lang="pt-BR" sz="1800" b="1" dirty="0"/>
          </a:p>
        </p:txBody>
      </p:sp>
      <p:sp>
        <p:nvSpPr>
          <p:cNvPr id="5" name="Espaço Reservado para Conteúdo 3"/>
          <p:cNvSpPr>
            <a:spLocks noGrp="1"/>
          </p:cNvSpPr>
          <p:nvPr>
            <p:ph sz="half" idx="2"/>
          </p:nvPr>
        </p:nvSpPr>
        <p:spPr>
          <a:xfrm>
            <a:off x="447733" y="908720"/>
            <a:ext cx="8579296" cy="5400600"/>
          </a:xfrm>
        </p:spPr>
        <p:txBody>
          <a:bodyPr>
            <a:noAutofit/>
          </a:bodyPr>
          <a:lstStyle/>
          <a:p>
            <a:pPr marL="0" indent="0" algn="just" hangingPunct="0">
              <a:lnSpc>
                <a:spcPct val="150000"/>
              </a:lnSpc>
              <a:spcAft>
                <a:spcPts val="0"/>
              </a:spcAft>
              <a:buNone/>
            </a:pPr>
            <a:r>
              <a:rPr lang="pt-BR" sz="2800" b="1" dirty="0">
                <a:ea typeface="Times New Roman"/>
              </a:rPr>
              <a:t>11</a:t>
            </a:r>
            <a:r>
              <a:rPr lang="pt-BR" sz="2800" dirty="0">
                <a:ea typeface="Times New Roman"/>
              </a:rPr>
              <a:t> </a:t>
            </a:r>
            <a:r>
              <a:rPr lang="pt-BR" sz="2800" b="1" dirty="0">
                <a:ea typeface="Times New Roman"/>
              </a:rPr>
              <a:t>suprimir </a:t>
            </a:r>
            <a:r>
              <a:rPr lang="pt-BR" sz="1800" b="1" dirty="0">
                <a:ea typeface="Times New Roman"/>
              </a:rPr>
              <a:t>a desrespeitosa palavra “abjeta”</a:t>
            </a:r>
            <a:r>
              <a:rPr lang="pt-BR" sz="1800" dirty="0">
                <a:ea typeface="Times New Roman"/>
              </a:rPr>
              <a:t>, destacada no tópico 6 da Manifestação Técnica 516/2017 e constante no documento de fls. 25.920-25.921 (Vol. CXVII) apresentado pela Concessionária Rodovia do Sol S.A, com fundamento no art. 90, I, do RITCEES (aprovado pela Res. TC 261/2013);</a:t>
            </a:r>
          </a:p>
          <a:p>
            <a:pPr marL="0" indent="0" algn="just" hangingPunct="0">
              <a:lnSpc>
                <a:spcPct val="150000"/>
              </a:lnSpc>
              <a:spcAft>
                <a:spcPts val="0"/>
              </a:spcAft>
              <a:buNone/>
            </a:pPr>
            <a:r>
              <a:rPr lang="pt-BR" sz="2800" b="1" dirty="0">
                <a:ea typeface="Times New Roman"/>
              </a:rPr>
              <a:t>12</a:t>
            </a:r>
            <a:r>
              <a:rPr lang="pt-BR" sz="2800" dirty="0">
                <a:ea typeface="Times New Roman"/>
              </a:rPr>
              <a:t> </a:t>
            </a:r>
            <a:r>
              <a:rPr lang="pt-BR" sz="2800" b="1" dirty="0">
                <a:ea typeface="Times New Roman"/>
              </a:rPr>
              <a:t>cientificar </a:t>
            </a:r>
            <a:r>
              <a:rPr lang="pt-BR" sz="1800" dirty="0">
                <a:ea typeface="Times New Roman"/>
              </a:rPr>
              <a:t>os representantes do teor da decisão final a ser proferida, em conformidade com o disposto no §7º, do art. 307, da Resolução TC 261/2013 (RITCEES</a:t>
            </a:r>
            <a:r>
              <a:rPr lang="pt-BR" sz="1800" dirty="0" smtClean="0">
                <a:ea typeface="Times New Roman"/>
              </a:rPr>
              <a:t>).</a:t>
            </a:r>
            <a:endParaRPr lang="pt-BR" sz="1800" dirty="0">
              <a:effectLst/>
              <a:ea typeface="Times New Roman"/>
            </a:endParaRPr>
          </a:p>
        </p:txBody>
      </p:sp>
    </p:spTree>
    <p:extLst>
      <p:ext uri="{BB962C8B-B14F-4D97-AF65-F5344CB8AC3E}">
        <p14:creationId xmlns:p14="http://schemas.microsoft.com/office/powerpoint/2010/main" val="28966367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I.   INTRODUÇÃO</a:t>
            </a:r>
            <a:endParaRPr lang="pt-BR" sz="2800" dirty="0">
              <a:solidFill>
                <a:schemeClr val="bg1"/>
              </a:solidFill>
              <a:latin typeface="Arial Black" panose="020B0A04020102020204" pitchFamily="34" charset="0"/>
            </a:endParaRPr>
          </a:p>
        </p:txBody>
      </p:sp>
      <p:sp>
        <p:nvSpPr>
          <p:cNvPr id="2" name="Título 1"/>
          <p:cNvSpPr>
            <a:spLocks noGrp="1"/>
          </p:cNvSpPr>
          <p:nvPr>
            <p:ph type="title"/>
          </p:nvPr>
        </p:nvSpPr>
        <p:spPr>
          <a:xfrm>
            <a:off x="467544" y="908720"/>
            <a:ext cx="8424936" cy="838086"/>
          </a:xfrm>
        </p:spPr>
        <p:txBody>
          <a:bodyPr>
            <a:noAutofit/>
          </a:bodyPr>
          <a:lstStyle/>
          <a:p>
            <a:pPr algn="l"/>
            <a:r>
              <a:rPr lang="pt-BR" sz="2400" b="1" dirty="0"/>
              <a:t>I.5 </a:t>
            </a:r>
            <a:r>
              <a:rPr lang="pt-BR" sz="2400" b="1" dirty="0" smtClean="0"/>
              <a:t> Alguns </a:t>
            </a:r>
            <a:r>
              <a:rPr lang="pt-BR" sz="2400" b="1" dirty="0"/>
              <a:t>Conceitos da </a:t>
            </a:r>
            <a:r>
              <a:rPr lang="pt-BR" sz="2400" b="1" dirty="0" smtClean="0"/>
              <a:t>Administração Financeira </a:t>
            </a:r>
            <a:r>
              <a:rPr lang="pt-BR" sz="2400" b="1" dirty="0"/>
              <a:t>utilizados</a:t>
            </a:r>
          </a:p>
        </p:txBody>
      </p:sp>
      <p:sp>
        <p:nvSpPr>
          <p:cNvPr id="3" name="Espaço Reservado para Texto 2"/>
          <p:cNvSpPr>
            <a:spLocks noGrp="1"/>
          </p:cNvSpPr>
          <p:nvPr>
            <p:ph type="body" idx="1"/>
          </p:nvPr>
        </p:nvSpPr>
        <p:spPr>
          <a:xfrm>
            <a:off x="442392" y="1700808"/>
            <a:ext cx="8435280" cy="639762"/>
          </a:xfrm>
        </p:spPr>
        <p:txBody>
          <a:bodyPr>
            <a:normAutofit/>
          </a:bodyPr>
          <a:lstStyle/>
          <a:p>
            <a:r>
              <a:rPr lang="pt-BR" sz="2200" u="sng" dirty="0">
                <a:solidFill>
                  <a:schemeClr val="accent6">
                    <a:lumMod val="75000"/>
                  </a:schemeClr>
                </a:solidFill>
              </a:rPr>
              <a:t>O Valor Presente Liquido ou VPL. </a:t>
            </a:r>
          </a:p>
        </p:txBody>
      </p:sp>
      <p:sp>
        <p:nvSpPr>
          <p:cNvPr id="4" name="Espaço Reservado para Conteúdo 3"/>
          <p:cNvSpPr>
            <a:spLocks noGrp="1"/>
          </p:cNvSpPr>
          <p:nvPr>
            <p:ph sz="half" idx="2"/>
          </p:nvPr>
        </p:nvSpPr>
        <p:spPr>
          <a:xfrm>
            <a:off x="467544" y="2564904"/>
            <a:ext cx="8435280" cy="3951288"/>
          </a:xfrm>
        </p:spPr>
        <p:txBody>
          <a:bodyPr>
            <a:normAutofit/>
          </a:bodyPr>
          <a:lstStyle/>
          <a:p>
            <a:pPr algn="just"/>
            <a:r>
              <a:rPr lang="pt-BR" sz="2200" dirty="0"/>
              <a:t>É um indicador que visa saber quanto vale um determinado projeto</a:t>
            </a:r>
            <a:r>
              <a:rPr lang="pt-BR" sz="2200" dirty="0" smtClean="0"/>
              <a:t>;</a:t>
            </a:r>
          </a:p>
          <a:p>
            <a:pPr algn="just"/>
            <a:endParaRPr lang="pt-BR" sz="2200" dirty="0"/>
          </a:p>
          <a:p>
            <a:pPr algn="just"/>
            <a:r>
              <a:rPr lang="pt-BR" sz="2200" dirty="0"/>
              <a:t> A </a:t>
            </a:r>
            <a:r>
              <a:rPr lang="pt-BR" sz="2200" b="1" dirty="0"/>
              <a:t>M</a:t>
            </a:r>
            <a:r>
              <a:rPr lang="pt-BR" sz="2200" b="1" dirty="0" smtClean="0"/>
              <a:t>atemática </a:t>
            </a:r>
            <a:r>
              <a:rPr lang="pt-BR" sz="2200" b="1" dirty="0"/>
              <a:t>F</a:t>
            </a:r>
            <a:r>
              <a:rPr lang="pt-BR" sz="2200" b="1" dirty="0" smtClean="0"/>
              <a:t>inanceira</a:t>
            </a:r>
            <a:r>
              <a:rPr lang="pt-BR" sz="2200" dirty="0" smtClean="0"/>
              <a:t> </a:t>
            </a:r>
            <a:r>
              <a:rPr lang="pt-BR" sz="2200" dirty="0"/>
              <a:t>ensina que </a:t>
            </a:r>
            <a:r>
              <a:rPr lang="pt-BR" sz="2200" u="sng" dirty="0" smtClean="0"/>
              <a:t>NÃO PODEMOS </a:t>
            </a:r>
            <a:r>
              <a:rPr lang="pt-BR" sz="2200" dirty="0" smtClean="0"/>
              <a:t>simplesmente </a:t>
            </a:r>
            <a:r>
              <a:rPr lang="pt-BR" sz="2200" dirty="0"/>
              <a:t>somar ou subtrair valores futuros que entrarão e sairão do caixa (fluxo de caixa) em um projeto de </a:t>
            </a:r>
            <a:r>
              <a:rPr lang="pt-BR" sz="2200" dirty="0" smtClean="0"/>
              <a:t>investimento; </a:t>
            </a:r>
          </a:p>
          <a:p>
            <a:pPr algn="just"/>
            <a:endParaRPr lang="pt-BR" sz="2200" dirty="0" smtClean="0"/>
          </a:p>
          <a:p>
            <a:pPr algn="just"/>
            <a:r>
              <a:rPr lang="pt-BR" sz="2200" dirty="0" smtClean="0"/>
              <a:t>Deve-se </a:t>
            </a:r>
            <a:r>
              <a:rPr lang="pt-BR" sz="2200" dirty="0"/>
              <a:t>considerar o </a:t>
            </a:r>
            <a:r>
              <a:rPr lang="pt-BR" sz="2200" b="1" u="sng" dirty="0"/>
              <a:t>valor do dinheiro no tempo</a:t>
            </a:r>
            <a:r>
              <a:rPr lang="pt-BR" sz="2200" dirty="0"/>
              <a:t>, ou seja, a taxa de juros. </a:t>
            </a:r>
            <a:endParaRPr lang="pt-BR" sz="2200" dirty="0" smtClean="0"/>
          </a:p>
          <a:p>
            <a:pPr algn="just"/>
            <a:endParaRPr lang="pt-BR" sz="2200" dirty="0"/>
          </a:p>
        </p:txBody>
      </p:sp>
    </p:spTree>
    <p:extLst>
      <p:ext uri="{BB962C8B-B14F-4D97-AF65-F5344CB8AC3E}">
        <p14:creationId xmlns:p14="http://schemas.microsoft.com/office/powerpoint/2010/main" val="32331854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smtClean="0">
                <a:solidFill>
                  <a:schemeClr val="accent1">
                    <a:lumMod val="50000"/>
                  </a:schemeClr>
                </a:solidFill>
                <a:effectLst>
                  <a:outerShdw blurRad="38100" dist="38100" dir="2700000" algn="tl">
                    <a:srgbClr val="DDDDDD"/>
                  </a:outerShdw>
                </a:effectLst>
                <a:latin typeface="Calibri" charset="0"/>
                <a:cs typeface="Arial" charset="0"/>
              </a:rPr>
              <a:t>ESTRUTURA DO VOTO</a:t>
            </a:r>
            <a:endParaRPr lang="pt-BR" sz="2800" dirty="0">
              <a:solidFill>
                <a:schemeClr val="bg1"/>
              </a:solidFill>
              <a:latin typeface="Arial Black" panose="020B0A04020102020204" pitchFamily="34" charset="0"/>
            </a:endParaRPr>
          </a:p>
        </p:txBody>
      </p:sp>
      <p:sp>
        <p:nvSpPr>
          <p:cNvPr id="4" name="Espaço Reservado para Conteúdo 3"/>
          <p:cNvSpPr>
            <a:spLocks noGrp="1"/>
          </p:cNvSpPr>
          <p:nvPr>
            <p:ph sz="half" idx="2"/>
          </p:nvPr>
        </p:nvSpPr>
        <p:spPr>
          <a:xfrm>
            <a:off x="457200" y="1412776"/>
            <a:ext cx="8435280" cy="4713387"/>
          </a:xfrm>
        </p:spPr>
        <p:txBody>
          <a:bodyPr>
            <a:normAutofit/>
          </a:bodyPr>
          <a:lstStyle/>
          <a:p>
            <a:pPr marL="0" indent="0">
              <a:lnSpc>
                <a:spcPct val="150000"/>
              </a:lnSpc>
              <a:buNone/>
            </a:pPr>
            <a:r>
              <a:rPr lang="pt-BR" sz="2800" b="1" dirty="0">
                <a:latin typeface="+mj-lt"/>
                <a:cs typeface="Aharoni" panose="02010803020104030203" pitchFamily="2" charset="-79"/>
              </a:rPr>
              <a:t>I	</a:t>
            </a:r>
            <a:r>
              <a:rPr lang="pt-BR" sz="2800" b="1" dirty="0" smtClean="0">
                <a:latin typeface="+mj-lt"/>
                <a:cs typeface="Aharoni" panose="02010803020104030203" pitchFamily="2" charset="-79"/>
              </a:rPr>
              <a:t>INTRODUÇÃO</a:t>
            </a:r>
          </a:p>
          <a:p>
            <a:pPr marL="0" indent="0">
              <a:lnSpc>
                <a:spcPct val="150000"/>
              </a:lnSpc>
              <a:buNone/>
            </a:pPr>
            <a:r>
              <a:rPr lang="pt-BR" sz="2800" b="1" dirty="0" smtClean="0">
                <a:latin typeface="+mj-lt"/>
                <a:cs typeface="Aharoni" panose="02010803020104030203" pitchFamily="2" charset="-79"/>
              </a:rPr>
              <a:t>II	DAS QUESTÕES PRÉVIAS</a:t>
            </a:r>
          </a:p>
          <a:p>
            <a:pPr marL="0" indent="0">
              <a:lnSpc>
                <a:spcPct val="150000"/>
              </a:lnSpc>
              <a:buNone/>
            </a:pPr>
            <a:r>
              <a:rPr lang="pt-BR" sz="2800" b="1" dirty="0" smtClean="0">
                <a:latin typeface="+mj-lt"/>
                <a:cs typeface="Aharoni" panose="02010803020104030203" pitchFamily="2" charset="-79"/>
              </a:rPr>
              <a:t>III	DAS IRREGULARIDADES </a:t>
            </a:r>
          </a:p>
          <a:p>
            <a:pPr marL="0" indent="0">
              <a:lnSpc>
                <a:spcPct val="150000"/>
              </a:lnSpc>
              <a:buNone/>
            </a:pPr>
            <a:r>
              <a:rPr lang="pt-BR" sz="2800" b="1" dirty="0" smtClean="0">
                <a:latin typeface="+mj-lt"/>
                <a:cs typeface="Aharoni" panose="02010803020104030203" pitchFamily="2" charset="-79"/>
              </a:rPr>
              <a:t>IV	DA ANÁLISE DO LAUDO ECONÔMICO</a:t>
            </a:r>
          </a:p>
          <a:p>
            <a:pPr marL="0" indent="0">
              <a:lnSpc>
                <a:spcPct val="150000"/>
              </a:lnSpc>
              <a:buNone/>
            </a:pPr>
            <a:r>
              <a:rPr lang="pt-BR" sz="2800" b="1" dirty="0" smtClean="0">
                <a:latin typeface="+mj-lt"/>
                <a:cs typeface="Aharoni" panose="02010803020104030203" pitchFamily="2" charset="-79"/>
              </a:rPr>
              <a:t>V	DISPOSITIVO</a:t>
            </a:r>
            <a:endParaRPr lang="pt-BR" sz="2800" b="1" dirty="0" smtClean="0">
              <a:solidFill>
                <a:srgbClr val="002060"/>
              </a:solidFill>
              <a:latin typeface="+mj-lt"/>
              <a:cs typeface="Arial" panose="020B0604020202020204" pitchFamily="34" charset="0"/>
            </a:endParaRPr>
          </a:p>
          <a:p>
            <a:pPr marL="0" indent="0">
              <a:buNone/>
            </a:pPr>
            <a:endParaRPr lang="pt-BR" sz="2800" b="1" dirty="0">
              <a:latin typeface="+mj-lt"/>
            </a:endParaRPr>
          </a:p>
        </p:txBody>
      </p:sp>
    </p:spTree>
    <p:extLst>
      <p:ext uri="{BB962C8B-B14F-4D97-AF65-F5344CB8AC3E}">
        <p14:creationId xmlns:p14="http://schemas.microsoft.com/office/powerpoint/2010/main" val="1301361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500"/>
                                        <p:tgtEl>
                                          <p:spTgt spid="4">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0" dur="500"/>
                                        <p:tgtEl>
                                          <p:spTgt spid="4">
                                            <p:txEl>
                                              <p:pRg st="1" end="1"/>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randombar(horizontal)">
                                      <p:cBhvr>
                                        <p:cTn id="13" dur="500"/>
                                        <p:tgtEl>
                                          <p:spTgt spid="4">
                                            <p:txEl>
                                              <p:pRg st="2" end="2"/>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randombar(horizontal)">
                                      <p:cBhvr>
                                        <p:cTn id="16" dur="500"/>
                                        <p:tgtEl>
                                          <p:spTgt spid="4">
                                            <p:txEl>
                                              <p:pRg st="3" end="3"/>
                                            </p:txEl>
                                          </p:spTgt>
                                        </p:tgtEl>
                                      </p:cBhvr>
                                    </p:animEffect>
                                  </p:childTnLst>
                                </p:cTn>
                              </p:par>
                              <p:par>
                                <p:cTn id="17" presetID="14" presetClass="entr" presetSubtype="10"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randombar(horizontal)">
                                      <p:cBhvr>
                                        <p:cTn id="19"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I.   INTRODUÇÃO</a:t>
            </a:r>
            <a:endParaRPr lang="pt-BR" sz="2800" dirty="0">
              <a:solidFill>
                <a:schemeClr val="bg1"/>
              </a:solidFill>
              <a:latin typeface="Arial Black" panose="020B0A04020102020204" pitchFamily="34" charset="0"/>
            </a:endParaRPr>
          </a:p>
        </p:txBody>
      </p:sp>
      <p:sp>
        <p:nvSpPr>
          <p:cNvPr id="2" name="Título 1"/>
          <p:cNvSpPr>
            <a:spLocks noGrp="1"/>
          </p:cNvSpPr>
          <p:nvPr>
            <p:ph type="title"/>
          </p:nvPr>
        </p:nvSpPr>
        <p:spPr>
          <a:xfrm>
            <a:off x="467544" y="908720"/>
            <a:ext cx="8424936" cy="838086"/>
          </a:xfrm>
        </p:spPr>
        <p:txBody>
          <a:bodyPr>
            <a:noAutofit/>
          </a:bodyPr>
          <a:lstStyle/>
          <a:p>
            <a:pPr algn="l"/>
            <a:r>
              <a:rPr lang="pt-BR" sz="2400" b="1" dirty="0">
                <a:latin typeface="+mn-lt"/>
              </a:rPr>
              <a:t>I.5 </a:t>
            </a:r>
            <a:r>
              <a:rPr lang="pt-BR" sz="2400" b="1" dirty="0" smtClean="0">
                <a:latin typeface="+mn-lt"/>
              </a:rPr>
              <a:t> Alguns </a:t>
            </a:r>
            <a:r>
              <a:rPr lang="pt-BR" sz="2400" b="1" dirty="0">
                <a:latin typeface="+mn-lt"/>
              </a:rPr>
              <a:t>Conceitos da </a:t>
            </a:r>
            <a:r>
              <a:rPr lang="pt-BR" sz="2400" b="1" dirty="0" smtClean="0">
                <a:latin typeface="+mn-lt"/>
              </a:rPr>
              <a:t>Engenharia/Administração Financeira </a:t>
            </a:r>
            <a:r>
              <a:rPr lang="pt-BR" sz="2400" b="1" dirty="0">
                <a:latin typeface="+mn-lt"/>
              </a:rPr>
              <a:t>utilizados</a:t>
            </a:r>
          </a:p>
        </p:txBody>
      </p:sp>
      <p:sp>
        <p:nvSpPr>
          <p:cNvPr id="3" name="Espaço Reservado para Texto 2"/>
          <p:cNvSpPr>
            <a:spLocks noGrp="1"/>
          </p:cNvSpPr>
          <p:nvPr>
            <p:ph type="body" idx="1"/>
          </p:nvPr>
        </p:nvSpPr>
        <p:spPr>
          <a:xfrm>
            <a:off x="442392" y="1700808"/>
            <a:ext cx="8435280" cy="639762"/>
          </a:xfrm>
        </p:spPr>
        <p:txBody>
          <a:bodyPr>
            <a:normAutofit/>
          </a:bodyPr>
          <a:lstStyle/>
          <a:p>
            <a:r>
              <a:rPr lang="pt-BR" sz="2200" u="sng" dirty="0">
                <a:solidFill>
                  <a:schemeClr val="accent6">
                    <a:lumMod val="75000"/>
                  </a:schemeClr>
                </a:solidFill>
                <a:latin typeface="+mj-lt"/>
              </a:rPr>
              <a:t>O Valor Presente Liquido ou </a:t>
            </a:r>
            <a:r>
              <a:rPr lang="pt-BR" sz="2200" u="sng" dirty="0" smtClean="0">
                <a:solidFill>
                  <a:schemeClr val="accent6">
                    <a:lumMod val="75000"/>
                  </a:schemeClr>
                </a:solidFill>
                <a:latin typeface="+mj-lt"/>
              </a:rPr>
              <a:t>VPL e o  Custo de Capital</a:t>
            </a:r>
            <a:endParaRPr lang="pt-BR" sz="2200" u="sng" dirty="0">
              <a:solidFill>
                <a:schemeClr val="accent6">
                  <a:lumMod val="75000"/>
                </a:schemeClr>
              </a:solidFill>
              <a:latin typeface="+mj-lt"/>
            </a:endParaRPr>
          </a:p>
        </p:txBody>
      </p:sp>
      <p:sp>
        <p:nvSpPr>
          <p:cNvPr id="4" name="Espaço Reservado para Conteúdo 3"/>
          <p:cNvSpPr>
            <a:spLocks noGrp="1"/>
          </p:cNvSpPr>
          <p:nvPr>
            <p:ph sz="half" idx="2"/>
          </p:nvPr>
        </p:nvSpPr>
        <p:spPr>
          <a:xfrm>
            <a:off x="467544" y="2420888"/>
            <a:ext cx="8435280" cy="3951288"/>
          </a:xfrm>
        </p:spPr>
        <p:txBody>
          <a:bodyPr>
            <a:normAutofit lnSpcReduction="10000"/>
          </a:bodyPr>
          <a:lstStyle/>
          <a:p>
            <a:pPr algn="just"/>
            <a:endParaRPr lang="pt-BR" sz="2200" b="1" dirty="0" smtClean="0"/>
          </a:p>
          <a:p>
            <a:pPr algn="just"/>
            <a:r>
              <a:rPr lang="pt-BR" sz="2200" b="1" dirty="0" smtClean="0"/>
              <a:t>O </a:t>
            </a:r>
            <a:r>
              <a:rPr lang="pt-BR" sz="2200" b="1" dirty="0"/>
              <a:t>VPL é um método </a:t>
            </a:r>
            <a:r>
              <a:rPr lang="pt-BR" sz="2200" dirty="0"/>
              <a:t>que consiste em trazer para uma determinada data-focal (data zero) todos os fluxos de caixa (entradas e saídas de dinheiro), ao longo do tempo, produzido no âmbito de um projeto de investimento e somá-los ao valor do investimento inicial (saída de caixa), usando como taxa de desconto </a:t>
            </a:r>
            <a:r>
              <a:rPr lang="pt-BR" sz="2200" b="1" dirty="0" smtClean="0"/>
              <a:t>Uma determinada taxa de juros. </a:t>
            </a:r>
          </a:p>
          <a:p>
            <a:pPr marL="0" indent="0" algn="just">
              <a:buNone/>
            </a:pPr>
            <a:endParaRPr lang="pt-BR" sz="2200" dirty="0"/>
          </a:p>
          <a:p>
            <a:pPr algn="just"/>
            <a:r>
              <a:rPr lang="pt-BR" sz="2200" dirty="0"/>
              <a:t>Essa taxa de juros recebe um nome específico: </a:t>
            </a:r>
            <a:r>
              <a:rPr lang="pt-BR" sz="2200" b="1" dirty="0" smtClean="0"/>
              <a:t>“Custo do Capital” </a:t>
            </a:r>
            <a:r>
              <a:rPr lang="pt-BR" sz="2200" b="1" dirty="0"/>
              <a:t>ou “taxa mínima de atratividade - TMA” </a:t>
            </a:r>
            <a:r>
              <a:rPr lang="pt-BR" sz="2200" dirty="0"/>
              <a:t>definida no âmbito da empresa.</a:t>
            </a:r>
          </a:p>
        </p:txBody>
      </p:sp>
    </p:spTree>
    <p:extLst>
      <p:ext uri="{BB962C8B-B14F-4D97-AF65-F5344CB8AC3E}">
        <p14:creationId xmlns:p14="http://schemas.microsoft.com/office/powerpoint/2010/main" val="22048472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I.   INTRODUÇÃO</a:t>
            </a:r>
            <a:endParaRPr lang="pt-BR" sz="2800" dirty="0">
              <a:solidFill>
                <a:schemeClr val="bg1"/>
              </a:solidFill>
              <a:latin typeface="Arial Black" panose="020B0A04020102020204" pitchFamily="34" charset="0"/>
            </a:endParaRPr>
          </a:p>
        </p:txBody>
      </p:sp>
      <p:sp>
        <p:nvSpPr>
          <p:cNvPr id="2" name="Título 1"/>
          <p:cNvSpPr>
            <a:spLocks noGrp="1"/>
          </p:cNvSpPr>
          <p:nvPr>
            <p:ph type="title"/>
          </p:nvPr>
        </p:nvSpPr>
        <p:spPr>
          <a:xfrm>
            <a:off x="467544" y="908720"/>
            <a:ext cx="8424936" cy="838086"/>
          </a:xfrm>
        </p:spPr>
        <p:txBody>
          <a:bodyPr>
            <a:noAutofit/>
          </a:bodyPr>
          <a:lstStyle/>
          <a:p>
            <a:pPr algn="l"/>
            <a:r>
              <a:rPr lang="pt-BR" sz="2400" b="1" dirty="0">
                <a:latin typeface="+mn-lt"/>
              </a:rPr>
              <a:t>I.5 </a:t>
            </a:r>
            <a:r>
              <a:rPr lang="pt-BR" sz="2400" b="1" dirty="0" smtClean="0">
                <a:latin typeface="+mn-lt"/>
              </a:rPr>
              <a:t> Alguns </a:t>
            </a:r>
            <a:r>
              <a:rPr lang="pt-BR" sz="2400" b="1" dirty="0">
                <a:latin typeface="+mn-lt"/>
              </a:rPr>
              <a:t>Conceitos da </a:t>
            </a:r>
            <a:r>
              <a:rPr lang="pt-BR" sz="2400" b="1" dirty="0" smtClean="0">
                <a:latin typeface="+mn-lt"/>
              </a:rPr>
              <a:t>Engenharia/Administração Financeira </a:t>
            </a:r>
            <a:r>
              <a:rPr lang="pt-BR" sz="2400" b="1" dirty="0">
                <a:latin typeface="+mn-lt"/>
              </a:rPr>
              <a:t>utilizados</a:t>
            </a:r>
          </a:p>
        </p:txBody>
      </p:sp>
      <p:sp>
        <p:nvSpPr>
          <p:cNvPr id="3" name="Espaço Reservado para Texto 2"/>
          <p:cNvSpPr>
            <a:spLocks noGrp="1"/>
          </p:cNvSpPr>
          <p:nvPr>
            <p:ph type="body" idx="1"/>
          </p:nvPr>
        </p:nvSpPr>
        <p:spPr>
          <a:xfrm>
            <a:off x="468363" y="2276872"/>
            <a:ext cx="8435280" cy="639762"/>
          </a:xfrm>
        </p:spPr>
        <p:txBody>
          <a:bodyPr>
            <a:normAutofit/>
          </a:bodyPr>
          <a:lstStyle/>
          <a:p>
            <a:r>
              <a:rPr lang="pt-BR" sz="2200" u="sng" dirty="0" smtClean="0">
                <a:solidFill>
                  <a:schemeClr val="accent6">
                    <a:lumMod val="75000"/>
                  </a:schemeClr>
                </a:solidFill>
                <a:latin typeface="+mj-lt"/>
              </a:rPr>
              <a:t>Valor </a:t>
            </a:r>
            <a:r>
              <a:rPr lang="pt-BR" sz="2200" u="sng" dirty="0">
                <a:solidFill>
                  <a:schemeClr val="accent6">
                    <a:lumMod val="75000"/>
                  </a:schemeClr>
                </a:solidFill>
                <a:latin typeface="+mj-lt"/>
              </a:rPr>
              <a:t>Presente </a:t>
            </a:r>
            <a:r>
              <a:rPr lang="pt-BR" sz="2200" u="sng" dirty="0" smtClean="0">
                <a:solidFill>
                  <a:schemeClr val="accent6">
                    <a:lumMod val="75000"/>
                  </a:schemeClr>
                </a:solidFill>
                <a:latin typeface="+mj-lt"/>
              </a:rPr>
              <a:t>Liquido: A Fórmula </a:t>
            </a:r>
            <a:r>
              <a:rPr lang="pt-BR" sz="2200" u="sng" dirty="0" err="1" smtClean="0">
                <a:solidFill>
                  <a:schemeClr val="accent6">
                    <a:lumMod val="75000"/>
                  </a:schemeClr>
                </a:solidFill>
                <a:latin typeface="+mj-lt"/>
              </a:rPr>
              <a:t>Matematica</a:t>
            </a:r>
            <a:endParaRPr lang="pt-BR" sz="2200" u="sng" dirty="0">
              <a:solidFill>
                <a:schemeClr val="accent6">
                  <a:lumMod val="75000"/>
                </a:schemeClr>
              </a:solidFill>
              <a:latin typeface="+mj-lt"/>
            </a:endParaRPr>
          </a:p>
        </p:txBody>
      </p:sp>
      <p:pic>
        <p:nvPicPr>
          <p:cNvPr id="5" name="Espaço Reservado para Conteúdo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047081" y="3428999"/>
            <a:ext cx="5276850" cy="1779295"/>
          </a:xfrm>
        </p:spPr>
      </p:pic>
      <p:sp>
        <p:nvSpPr>
          <p:cNvPr id="6" name="CaixaDeTexto 5"/>
          <p:cNvSpPr txBox="1"/>
          <p:nvPr/>
        </p:nvSpPr>
        <p:spPr>
          <a:xfrm>
            <a:off x="2051720" y="5263565"/>
            <a:ext cx="4104456" cy="307777"/>
          </a:xfrm>
          <a:prstGeom prst="rect">
            <a:avLst/>
          </a:prstGeom>
          <a:noFill/>
        </p:spPr>
        <p:txBody>
          <a:bodyPr wrap="square" rtlCol="0">
            <a:spAutoFit/>
          </a:bodyPr>
          <a:lstStyle/>
          <a:p>
            <a:r>
              <a:rPr lang="pt-BR" sz="1400" dirty="0" smtClean="0"/>
              <a:t>OBS:  i = TMA = CUSTO DE CAPITAL</a:t>
            </a:r>
            <a:endParaRPr lang="pt-BR" sz="1400" dirty="0"/>
          </a:p>
        </p:txBody>
      </p:sp>
    </p:spTree>
    <p:extLst>
      <p:ext uri="{BB962C8B-B14F-4D97-AF65-F5344CB8AC3E}">
        <p14:creationId xmlns:p14="http://schemas.microsoft.com/office/powerpoint/2010/main" val="28597846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I.   INTRODUÇÃO</a:t>
            </a:r>
            <a:endParaRPr lang="pt-BR" sz="2800" dirty="0">
              <a:solidFill>
                <a:schemeClr val="bg1"/>
              </a:solidFill>
              <a:latin typeface="Arial Black" panose="020B0A04020102020204" pitchFamily="34" charset="0"/>
            </a:endParaRPr>
          </a:p>
        </p:txBody>
      </p:sp>
      <p:sp>
        <p:nvSpPr>
          <p:cNvPr id="2" name="Título 1"/>
          <p:cNvSpPr>
            <a:spLocks noGrp="1"/>
          </p:cNvSpPr>
          <p:nvPr>
            <p:ph type="title"/>
          </p:nvPr>
        </p:nvSpPr>
        <p:spPr>
          <a:xfrm>
            <a:off x="467544" y="908720"/>
            <a:ext cx="8424936" cy="838086"/>
          </a:xfrm>
        </p:spPr>
        <p:txBody>
          <a:bodyPr>
            <a:noAutofit/>
          </a:bodyPr>
          <a:lstStyle/>
          <a:p>
            <a:pPr algn="l"/>
            <a:r>
              <a:rPr lang="pt-BR" sz="2400" b="1" dirty="0"/>
              <a:t>I.5 </a:t>
            </a:r>
            <a:r>
              <a:rPr lang="pt-BR" sz="2400" b="1" dirty="0" smtClean="0"/>
              <a:t> Alguns </a:t>
            </a:r>
            <a:r>
              <a:rPr lang="pt-BR" sz="2400" b="1" dirty="0"/>
              <a:t>Conceitos da </a:t>
            </a:r>
            <a:r>
              <a:rPr lang="pt-BR" sz="2400" b="1" dirty="0" smtClean="0"/>
              <a:t>Administração Financeira </a:t>
            </a:r>
            <a:r>
              <a:rPr lang="pt-BR" sz="2400" b="1" dirty="0"/>
              <a:t>utilizados</a:t>
            </a:r>
          </a:p>
        </p:txBody>
      </p:sp>
      <p:sp>
        <p:nvSpPr>
          <p:cNvPr id="3" name="Espaço Reservado para Texto 2"/>
          <p:cNvSpPr>
            <a:spLocks noGrp="1"/>
          </p:cNvSpPr>
          <p:nvPr>
            <p:ph type="body" idx="1"/>
          </p:nvPr>
        </p:nvSpPr>
        <p:spPr>
          <a:xfrm>
            <a:off x="442392" y="1700808"/>
            <a:ext cx="8435280" cy="639762"/>
          </a:xfrm>
        </p:spPr>
        <p:txBody>
          <a:bodyPr>
            <a:normAutofit/>
          </a:bodyPr>
          <a:lstStyle/>
          <a:p>
            <a:r>
              <a:rPr lang="pt-BR" sz="2200" u="sng" dirty="0">
                <a:solidFill>
                  <a:schemeClr val="accent6">
                    <a:lumMod val="75000"/>
                  </a:schemeClr>
                </a:solidFill>
              </a:rPr>
              <a:t>O Valor Presente Liquido ou </a:t>
            </a:r>
            <a:r>
              <a:rPr lang="pt-BR" sz="2200" u="sng" dirty="0" smtClean="0">
                <a:solidFill>
                  <a:schemeClr val="accent6">
                    <a:lumMod val="75000"/>
                  </a:schemeClr>
                </a:solidFill>
              </a:rPr>
              <a:t>VPL</a:t>
            </a:r>
            <a:r>
              <a:rPr lang="pt-BR" sz="2200" u="sng" dirty="0">
                <a:solidFill>
                  <a:schemeClr val="accent6">
                    <a:lumMod val="75000"/>
                  </a:schemeClr>
                </a:solidFill>
              </a:rPr>
              <a:t> </a:t>
            </a:r>
            <a:r>
              <a:rPr lang="pt-BR" sz="2200" u="sng" dirty="0" smtClean="0">
                <a:solidFill>
                  <a:schemeClr val="accent6">
                    <a:lumMod val="75000"/>
                  </a:schemeClr>
                </a:solidFill>
              </a:rPr>
              <a:t>– visualização gráfica clássica</a:t>
            </a:r>
            <a:endParaRPr lang="pt-BR" sz="2200" u="sng" dirty="0">
              <a:solidFill>
                <a:schemeClr val="accent6">
                  <a:lumMod val="75000"/>
                </a:schemeClr>
              </a:solidFill>
            </a:endParaRPr>
          </a:p>
        </p:txBody>
      </p:sp>
      <p:sp>
        <p:nvSpPr>
          <p:cNvPr id="4" name="Espaço Reservado para Conteúdo 3"/>
          <p:cNvSpPr>
            <a:spLocks noGrp="1"/>
          </p:cNvSpPr>
          <p:nvPr>
            <p:ph sz="half" idx="2"/>
          </p:nvPr>
        </p:nvSpPr>
        <p:spPr>
          <a:xfrm>
            <a:off x="467544" y="2564904"/>
            <a:ext cx="8435280" cy="3951288"/>
          </a:xfrm>
        </p:spPr>
        <p:txBody>
          <a:bodyPr>
            <a:normAutofit/>
          </a:bodyPr>
          <a:lstStyle/>
          <a:p>
            <a:pPr marL="0" indent="0" algn="just">
              <a:buNone/>
            </a:pPr>
            <a:endParaRPr lang="pt-BR" sz="2200" dirty="0">
              <a:solidFill>
                <a:srgbClr val="FF0000"/>
              </a:solidFill>
            </a:endParaRPr>
          </a:p>
        </p:txBody>
      </p:sp>
      <p:pic>
        <p:nvPicPr>
          <p:cNvPr id="3074" name="Picture 2" descr="G:\GAC-Carlos-Ranna\ECO101\APRESENTAÇÃO\FOTOS DESENHOS\VPL FLUXO DE CAIX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620" y="2564904"/>
            <a:ext cx="6552728" cy="3240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99917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I.   INTRODUÇÃO</a:t>
            </a:r>
            <a:endParaRPr lang="pt-BR" sz="2800" dirty="0">
              <a:solidFill>
                <a:schemeClr val="bg1"/>
              </a:solidFill>
              <a:latin typeface="Arial Black" panose="020B0A04020102020204" pitchFamily="34" charset="0"/>
            </a:endParaRPr>
          </a:p>
        </p:txBody>
      </p:sp>
      <p:sp>
        <p:nvSpPr>
          <p:cNvPr id="2" name="Título 1"/>
          <p:cNvSpPr>
            <a:spLocks noGrp="1"/>
          </p:cNvSpPr>
          <p:nvPr>
            <p:ph type="title"/>
          </p:nvPr>
        </p:nvSpPr>
        <p:spPr>
          <a:xfrm>
            <a:off x="467544" y="908720"/>
            <a:ext cx="8424936" cy="838086"/>
          </a:xfrm>
        </p:spPr>
        <p:txBody>
          <a:bodyPr>
            <a:noAutofit/>
          </a:bodyPr>
          <a:lstStyle/>
          <a:p>
            <a:pPr algn="l"/>
            <a:r>
              <a:rPr lang="pt-BR" sz="2400" b="1" dirty="0"/>
              <a:t>I.5 </a:t>
            </a:r>
            <a:r>
              <a:rPr lang="pt-BR" sz="2400" b="1" dirty="0" smtClean="0"/>
              <a:t> Alguns </a:t>
            </a:r>
            <a:r>
              <a:rPr lang="pt-BR" sz="2400" b="1" dirty="0"/>
              <a:t>Conceitos da </a:t>
            </a:r>
            <a:r>
              <a:rPr lang="pt-BR" sz="2400" b="1" dirty="0" smtClean="0"/>
              <a:t>Administração Financeira </a:t>
            </a:r>
            <a:r>
              <a:rPr lang="pt-BR" sz="2400" b="1" dirty="0"/>
              <a:t>utilizados</a:t>
            </a:r>
          </a:p>
        </p:txBody>
      </p:sp>
      <p:sp>
        <p:nvSpPr>
          <p:cNvPr id="3" name="Espaço Reservado para Texto 2"/>
          <p:cNvSpPr>
            <a:spLocks noGrp="1"/>
          </p:cNvSpPr>
          <p:nvPr>
            <p:ph type="body" idx="1"/>
          </p:nvPr>
        </p:nvSpPr>
        <p:spPr>
          <a:xfrm>
            <a:off x="467544" y="1844824"/>
            <a:ext cx="8435280" cy="639762"/>
          </a:xfrm>
        </p:spPr>
        <p:txBody>
          <a:bodyPr>
            <a:noAutofit/>
          </a:bodyPr>
          <a:lstStyle/>
          <a:p>
            <a:endParaRPr lang="pt-BR" sz="1800" u="sng" dirty="0" smtClean="0">
              <a:solidFill>
                <a:schemeClr val="accent6">
                  <a:lumMod val="75000"/>
                </a:schemeClr>
              </a:solidFill>
            </a:endParaRPr>
          </a:p>
          <a:p>
            <a:endParaRPr lang="pt-BR" sz="1800" u="sng" dirty="0">
              <a:solidFill>
                <a:schemeClr val="accent6">
                  <a:lumMod val="75000"/>
                </a:schemeClr>
              </a:solidFill>
            </a:endParaRPr>
          </a:p>
          <a:p>
            <a:endParaRPr lang="pt-BR" sz="1800" u="sng" dirty="0" smtClean="0">
              <a:solidFill>
                <a:schemeClr val="accent6">
                  <a:lumMod val="75000"/>
                </a:schemeClr>
              </a:solidFill>
            </a:endParaRPr>
          </a:p>
          <a:p>
            <a:endParaRPr lang="pt-BR" sz="1800" dirty="0" smtClean="0"/>
          </a:p>
          <a:p>
            <a:endParaRPr lang="pt-BR" sz="1800" dirty="0" smtClean="0"/>
          </a:p>
          <a:p>
            <a:pPr>
              <a:lnSpc>
                <a:spcPct val="150000"/>
              </a:lnSpc>
              <a:spcBef>
                <a:spcPts val="0"/>
              </a:spcBef>
            </a:pPr>
            <a:r>
              <a:rPr lang="pt-BR" sz="2200" u="sng" dirty="0">
                <a:solidFill>
                  <a:schemeClr val="accent6">
                    <a:lumMod val="75000"/>
                  </a:schemeClr>
                </a:solidFill>
              </a:rPr>
              <a:t>O Valor Presente Liquido ou VPL – </a:t>
            </a:r>
            <a:r>
              <a:rPr lang="pt-BR" sz="2200" u="sng" dirty="0" smtClean="0">
                <a:solidFill>
                  <a:schemeClr val="accent6">
                    <a:lumMod val="75000"/>
                  </a:schemeClr>
                </a:solidFill>
              </a:rPr>
              <a:t> outra visualização gráfica</a:t>
            </a:r>
            <a:endParaRPr lang="pt-BR" sz="2200" u="sng" dirty="0">
              <a:solidFill>
                <a:schemeClr val="accent6">
                  <a:lumMod val="75000"/>
                </a:schemeClr>
              </a:solidFill>
            </a:endParaRPr>
          </a:p>
          <a:p>
            <a:pPr>
              <a:lnSpc>
                <a:spcPct val="150000"/>
              </a:lnSpc>
              <a:spcBef>
                <a:spcPts val="0"/>
              </a:spcBef>
            </a:pPr>
            <a:r>
              <a:rPr lang="pt-BR" sz="1600" dirty="0" smtClean="0"/>
              <a:t>Exemplo: Cálculo do VPL das Entradas e Saídas - Taxa de juros = 1,2%a.m</a:t>
            </a:r>
            <a:endParaRPr lang="pt-BR" sz="1600" dirty="0"/>
          </a:p>
        </p:txBody>
      </p:sp>
      <p:pic>
        <p:nvPicPr>
          <p:cNvPr id="5" name="Espaço Reservado para Conteúdo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691680" y="2708920"/>
            <a:ext cx="7242565" cy="3384376"/>
          </a:xfrm>
        </p:spPr>
      </p:pic>
    </p:spTree>
    <p:extLst>
      <p:ext uri="{BB962C8B-B14F-4D97-AF65-F5344CB8AC3E}">
        <p14:creationId xmlns:p14="http://schemas.microsoft.com/office/powerpoint/2010/main" val="75505103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I.   INTRODUÇÃO</a:t>
            </a:r>
            <a:endParaRPr lang="pt-BR" sz="2800" dirty="0">
              <a:solidFill>
                <a:schemeClr val="bg1"/>
              </a:solidFill>
              <a:latin typeface="Arial Black" panose="020B0A04020102020204" pitchFamily="34" charset="0"/>
            </a:endParaRPr>
          </a:p>
        </p:txBody>
      </p:sp>
      <p:sp>
        <p:nvSpPr>
          <p:cNvPr id="2" name="Título 1"/>
          <p:cNvSpPr>
            <a:spLocks noGrp="1"/>
          </p:cNvSpPr>
          <p:nvPr>
            <p:ph type="title"/>
          </p:nvPr>
        </p:nvSpPr>
        <p:spPr>
          <a:xfrm>
            <a:off x="467544" y="908720"/>
            <a:ext cx="8424936" cy="838086"/>
          </a:xfrm>
        </p:spPr>
        <p:txBody>
          <a:bodyPr>
            <a:noAutofit/>
          </a:bodyPr>
          <a:lstStyle/>
          <a:p>
            <a:pPr algn="l"/>
            <a:r>
              <a:rPr lang="pt-BR" sz="2400" b="1" dirty="0"/>
              <a:t>I.5 </a:t>
            </a:r>
            <a:r>
              <a:rPr lang="pt-BR" sz="2400" b="1" dirty="0" smtClean="0"/>
              <a:t> Alguns </a:t>
            </a:r>
            <a:r>
              <a:rPr lang="pt-BR" sz="2400" b="1" dirty="0"/>
              <a:t>Conceitos da </a:t>
            </a:r>
            <a:r>
              <a:rPr lang="pt-BR" sz="2400" b="1" dirty="0" smtClean="0"/>
              <a:t>Engenharia/Administração Financeira </a:t>
            </a:r>
            <a:r>
              <a:rPr lang="pt-BR" sz="2400" b="1" dirty="0"/>
              <a:t>utilizados</a:t>
            </a:r>
          </a:p>
        </p:txBody>
      </p:sp>
      <p:sp>
        <p:nvSpPr>
          <p:cNvPr id="3" name="Espaço Reservado para Texto 2"/>
          <p:cNvSpPr>
            <a:spLocks noGrp="1"/>
          </p:cNvSpPr>
          <p:nvPr>
            <p:ph type="body" idx="1"/>
          </p:nvPr>
        </p:nvSpPr>
        <p:spPr>
          <a:xfrm>
            <a:off x="442392" y="1700808"/>
            <a:ext cx="8435280" cy="639762"/>
          </a:xfrm>
        </p:spPr>
        <p:txBody>
          <a:bodyPr>
            <a:normAutofit/>
          </a:bodyPr>
          <a:lstStyle/>
          <a:p>
            <a:r>
              <a:rPr lang="pt-BR" sz="2200" u="sng" dirty="0" smtClean="0">
                <a:solidFill>
                  <a:schemeClr val="accent6">
                    <a:lumMod val="75000"/>
                  </a:schemeClr>
                </a:solidFill>
                <a:latin typeface="+mj-lt"/>
              </a:rPr>
              <a:t>O Valor Presente Líquido (VPL) e a Taxa Interna de Retorno (TIR)</a:t>
            </a:r>
            <a:endParaRPr lang="pt-BR" sz="2200" u="sng" dirty="0">
              <a:solidFill>
                <a:schemeClr val="accent6">
                  <a:lumMod val="75000"/>
                </a:schemeClr>
              </a:solidFill>
              <a:latin typeface="+mj-lt"/>
            </a:endParaRPr>
          </a:p>
        </p:txBody>
      </p:sp>
      <p:sp>
        <p:nvSpPr>
          <p:cNvPr id="4" name="Espaço Reservado para Conteúdo 3"/>
          <p:cNvSpPr>
            <a:spLocks noGrp="1"/>
          </p:cNvSpPr>
          <p:nvPr>
            <p:ph sz="half" idx="2"/>
          </p:nvPr>
        </p:nvSpPr>
        <p:spPr>
          <a:xfrm>
            <a:off x="467544" y="2348880"/>
            <a:ext cx="8435280" cy="4023296"/>
          </a:xfrm>
        </p:spPr>
        <p:txBody>
          <a:bodyPr>
            <a:noAutofit/>
          </a:bodyPr>
          <a:lstStyle/>
          <a:p>
            <a:pPr algn="just"/>
            <a:endParaRPr lang="pt-BR" sz="2100" dirty="0" smtClean="0"/>
          </a:p>
          <a:p>
            <a:pPr algn="just"/>
            <a:r>
              <a:rPr lang="pt-BR" sz="2100" dirty="0" smtClean="0"/>
              <a:t>Quando </a:t>
            </a:r>
            <a:r>
              <a:rPr lang="pt-BR" sz="2100" dirty="0"/>
              <a:t>o </a:t>
            </a:r>
            <a:r>
              <a:rPr lang="pt-BR" sz="2100" b="1" dirty="0"/>
              <a:t>VPL encontrado é igual a zero</a:t>
            </a:r>
            <a:r>
              <a:rPr lang="pt-BR" sz="2100" dirty="0"/>
              <a:t>, a taxa de juros utilizada recebe o nome de </a:t>
            </a:r>
            <a:r>
              <a:rPr lang="pt-BR" sz="2100" b="1" dirty="0"/>
              <a:t>Taxa Interna de Retorno – TIR</a:t>
            </a:r>
            <a:r>
              <a:rPr lang="pt-BR" sz="2100" dirty="0"/>
              <a:t> do projeto; </a:t>
            </a:r>
            <a:endParaRPr lang="pt-BR" sz="2100" dirty="0" smtClean="0"/>
          </a:p>
          <a:p>
            <a:pPr marL="0" indent="0" algn="just">
              <a:buNone/>
            </a:pPr>
            <a:endParaRPr lang="pt-BR" sz="2100" dirty="0"/>
          </a:p>
          <a:p>
            <a:pPr algn="just"/>
            <a:r>
              <a:rPr lang="pt-BR" sz="2100" b="1" u="sng" dirty="0"/>
              <a:t>A TIR é a taxa de juros </a:t>
            </a:r>
            <a:r>
              <a:rPr lang="pt-BR" sz="2100" dirty="0"/>
              <a:t>que iguala o desembolso inicial de um projeto de investimento ao valor presente dos fluxos líquidos de caixa (entradas menos saídas) desse projeto durante seu horizonte de planejamento; </a:t>
            </a:r>
            <a:endParaRPr lang="pt-BR" sz="2100" dirty="0" smtClean="0"/>
          </a:p>
          <a:p>
            <a:pPr algn="just"/>
            <a:endParaRPr lang="pt-BR" sz="2100" dirty="0"/>
          </a:p>
          <a:p>
            <a:pPr algn="just"/>
            <a:r>
              <a:rPr lang="pt-BR" sz="2100" dirty="0"/>
              <a:t>Um VPL </a:t>
            </a:r>
            <a:r>
              <a:rPr lang="pt-BR" sz="2100" dirty="0" smtClean="0"/>
              <a:t>igual </a:t>
            </a:r>
            <a:r>
              <a:rPr lang="pt-BR" sz="2100" dirty="0"/>
              <a:t>zero significa que as </a:t>
            </a:r>
            <a:r>
              <a:rPr lang="pt-BR" sz="2100" b="1" dirty="0"/>
              <a:t>receitas, os investimentos e os custos do Fluxo de Caixa </a:t>
            </a:r>
            <a:r>
              <a:rPr lang="pt-BR" sz="2100" dirty="0"/>
              <a:t>deram o retorno que o empresário esperava.</a:t>
            </a:r>
          </a:p>
        </p:txBody>
      </p:sp>
    </p:spTree>
    <p:extLst>
      <p:ext uri="{BB962C8B-B14F-4D97-AF65-F5344CB8AC3E}">
        <p14:creationId xmlns:p14="http://schemas.microsoft.com/office/powerpoint/2010/main" val="19834155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I.   INTRODUÇÃO</a:t>
            </a:r>
            <a:endParaRPr lang="pt-BR" sz="2800" dirty="0">
              <a:solidFill>
                <a:schemeClr val="bg1"/>
              </a:solidFill>
              <a:latin typeface="Arial Black" panose="020B0A04020102020204" pitchFamily="34" charset="0"/>
            </a:endParaRPr>
          </a:p>
        </p:txBody>
      </p:sp>
      <p:sp>
        <p:nvSpPr>
          <p:cNvPr id="2" name="Título 1"/>
          <p:cNvSpPr>
            <a:spLocks noGrp="1"/>
          </p:cNvSpPr>
          <p:nvPr>
            <p:ph type="title"/>
          </p:nvPr>
        </p:nvSpPr>
        <p:spPr>
          <a:xfrm>
            <a:off x="467544" y="908720"/>
            <a:ext cx="8424936" cy="838086"/>
          </a:xfrm>
        </p:spPr>
        <p:txBody>
          <a:bodyPr>
            <a:noAutofit/>
          </a:bodyPr>
          <a:lstStyle/>
          <a:p>
            <a:pPr algn="l"/>
            <a:r>
              <a:rPr lang="pt-BR" sz="2400" b="1" dirty="0"/>
              <a:t>I.5 </a:t>
            </a:r>
            <a:r>
              <a:rPr lang="pt-BR" sz="2400" b="1" dirty="0" smtClean="0"/>
              <a:t> Alguns </a:t>
            </a:r>
            <a:r>
              <a:rPr lang="pt-BR" sz="2400" b="1" dirty="0"/>
              <a:t>Conceitos da </a:t>
            </a:r>
            <a:r>
              <a:rPr lang="pt-BR" sz="2400" b="1" dirty="0" smtClean="0"/>
              <a:t>Engenharia/Administração Financeira </a:t>
            </a:r>
            <a:r>
              <a:rPr lang="pt-BR" sz="2400" b="1" dirty="0"/>
              <a:t>utilizados</a:t>
            </a:r>
          </a:p>
        </p:txBody>
      </p:sp>
      <p:sp>
        <p:nvSpPr>
          <p:cNvPr id="3" name="Espaço Reservado para Texto 2"/>
          <p:cNvSpPr>
            <a:spLocks noGrp="1"/>
          </p:cNvSpPr>
          <p:nvPr>
            <p:ph type="body" idx="1"/>
          </p:nvPr>
        </p:nvSpPr>
        <p:spPr>
          <a:xfrm>
            <a:off x="442392" y="1700808"/>
            <a:ext cx="8435280" cy="639762"/>
          </a:xfrm>
        </p:spPr>
        <p:txBody>
          <a:bodyPr>
            <a:normAutofit/>
          </a:bodyPr>
          <a:lstStyle/>
          <a:p>
            <a:r>
              <a:rPr lang="pt-BR" sz="2200" u="sng" dirty="0" smtClean="0">
                <a:solidFill>
                  <a:schemeClr val="accent6">
                    <a:lumMod val="75000"/>
                  </a:schemeClr>
                </a:solidFill>
                <a:latin typeface="+mj-lt"/>
              </a:rPr>
              <a:t>Relação VPL, TIR e o Custo de Capital</a:t>
            </a:r>
            <a:endParaRPr lang="pt-BR" sz="2200" u="sng" dirty="0">
              <a:solidFill>
                <a:schemeClr val="accent6">
                  <a:lumMod val="75000"/>
                </a:schemeClr>
              </a:solidFill>
              <a:latin typeface="+mj-lt"/>
            </a:endParaRPr>
          </a:p>
        </p:txBody>
      </p:sp>
      <p:sp>
        <p:nvSpPr>
          <p:cNvPr id="4" name="Espaço Reservado para Conteúdo 3"/>
          <p:cNvSpPr>
            <a:spLocks noGrp="1"/>
          </p:cNvSpPr>
          <p:nvPr>
            <p:ph sz="half" idx="2"/>
          </p:nvPr>
        </p:nvSpPr>
        <p:spPr>
          <a:xfrm>
            <a:off x="467544" y="2636912"/>
            <a:ext cx="8435280" cy="3951288"/>
          </a:xfrm>
        </p:spPr>
        <p:txBody>
          <a:bodyPr>
            <a:noAutofit/>
          </a:bodyPr>
          <a:lstStyle/>
          <a:p>
            <a:pPr marL="0" lvl="0" indent="0" algn="just">
              <a:buNone/>
            </a:pPr>
            <a:r>
              <a:rPr lang="pt-BR" sz="2000" b="1" dirty="0"/>
              <a:t>VPL &gt; 0 </a:t>
            </a:r>
            <a:r>
              <a:rPr lang="pt-BR" sz="2000" dirty="0">
                <a:sym typeface="Wingdings"/>
              </a:rPr>
              <a:t></a:t>
            </a:r>
            <a:r>
              <a:rPr lang="pt-BR" sz="2000" dirty="0"/>
              <a:t> projeto viável para a empresa (a </a:t>
            </a:r>
            <a:r>
              <a:rPr lang="pt-BR" sz="2000" dirty="0" smtClean="0"/>
              <a:t>TIR do projeto é MAIOR  que o Custo de Capital, </a:t>
            </a:r>
            <a:r>
              <a:rPr lang="pt-BR" sz="2000" dirty="0"/>
              <a:t>significando que o projeto é mais rentável ao empresário);</a:t>
            </a:r>
          </a:p>
          <a:p>
            <a:pPr lvl="0" algn="just"/>
            <a:endParaRPr lang="pt-BR" sz="2000" dirty="0"/>
          </a:p>
          <a:p>
            <a:pPr marL="0" lvl="0" indent="0" algn="just">
              <a:buNone/>
            </a:pPr>
            <a:r>
              <a:rPr lang="pt-BR" sz="2000" b="1" dirty="0"/>
              <a:t>VPL &lt; 0 </a:t>
            </a:r>
            <a:r>
              <a:rPr lang="pt-BR" sz="2000" dirty="0">
                <a:sym typeface="Wingdings"/>
              </a:rPr>
              <a:t></a:t>
            </a:r>
            <a:r>
              <a:rPr lang="pt-BR" sz="2000" dirty="0"/>
              <a:t> projeto inviável para a empresa (a TIR do projeto é </a:t>
            </a:r>
            <a:r>
              <a:rPr lang="pt-BR" sz="2000" dirty="0" smtClean="0"/>
              <a:t>MENOR </a:t>
            </a:r>
            <a:r>
              <a:rPr lang="pt-BR" sz="2000" dirty="0"/>
              <a:t>que o Custo de </a:t>
            </a:r>
            <a:r>
              <a:rPr lang="pt-BR" sz="2000" dirty="0" smtClean="0"/>
              <a:t>Capital, </a:t>
            </a:r>
            <a:r>
              <a:rPr lang="pt-BR" sz="2000" dirty="0"/>
              <a:t>ou seja, o empresário não conseguiria o mínimo de rentabilidade que ele espera obter);</a:t>
            </a:r>
          </a:p>
          <a:p>
            <a:pPr marL="0" lvl="0" indent="0" algn="just">
              <a:buNone/>
            </a:pPr>
            <a:endParaRPr lang="pt-BR" sz="2000" dirty="0"/>
          </a:p>
          <a:p>
            <a:pPr marL="0" lvl="0" indent="0" algn="just">
              <a:buNone/>
            </a:pPr>
            <a:r>
              <a:rPr lang="pt-BR" sz="2000" b="1" dirty="0" smtClean="0"/>
              <a:t>VPL </a:t>
            </a:r>
            <a:r>
              <a:rPr lang="pt-BR" sz="2000" b="1" dirty="0"/>
              <a:t>= 0 </a:t>
            </a:r>
            <a:r>
              <a:rPr lang="pt-BR" sz="2000" dirty="0">
                <a:sym typeface="Wingdings"/>
              </a:rPr>
              <a:t></a:t>
            </a:r>
            <a:r>
              <a:rPr lang="pt-BR" sz="2000" dirty="0"/>
              <a:t> é indiferente ao empresário investir no projeto em análise ou em outro alternativo </a:t>
            </a:r>
            <a:r>
              <a:rPr lang="pt-BR" sz="2000" dirty="0" smtClean="0"/>
              <a:t>(a TIR é </a:t>
            </a:r>
            <a:r>
              <a:rPr lang="pt-BR" sz="2000" dirty="0"/>
              <a:t>igual </a:t>
            </a:r>
            <a:r>
              <a:rPr lang="pt-BR" sz="2000" dirty="0" smtClean="0"/>
              <a:t>ao custo de capital).</a:t>
            </a:r>
            <a:endParaRPr lang="pt-BR" sz="2000" dirty="0"/>
          </a:p>
        </p:txBody>
      </p:sp>
    </p:spTree>
    <p:extLst>
      <p:ext uri="{BB962C8B-B14F-4D97-AF65-F5344CB8AC3E}">
        <p14:creationId xmlns:p14="http://schemas.microsoft.com/office/powerpoint/2010/main" val="283597811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I.   INTRODUÇÃO</a:t>
            </a:r>
            <a:endParaRPr lang="pt-BR" sz="2800" dirty="0">
              <a:solidFill>
                <a:schemeClr val="bg1"/>
              </a:solidFill>
              <a:latin typeface="Arial Black" panose="020B0A04020102020204" pitchFamily="34" charset="0"/>
            </a:endParaRPr>
          </a:p>
        </p:txBody>
      </p:sp>
      <p:sp>
        <p:nvSpPr>
          <p:cNvPr id="2" name="Título 1"/>
          <p:cNvSpPr>
            <a:spLocks noGrp="1"/>
          </p:cNvSpPr>
          <p:nvPr>
            <p:ph type="title"/>
          </p:nvPr>
        </p:nvSpPr>
        <p:spPr>
          <a:xfrm>
            <a:off x="467544" y="908720"/>
            <a:ext cx="8424936" cy="838086"/>
          </a:xfrm>
        </p:spPr>
        <p:txBody>
          <a:bodyPr>
            <a:noAutofit/>
          </a:bodyPr>
          <a:lstStyle/>
          <a:p>
            <a:pPr algn="l"/>
            <a:r>
              <a:rPr lang="pt-BR" sz="2400" b="1" dirty="0">
                <a:latin typeface="+mn-lt"/>
              </a:rPr>
              <a:t>I.5 </a:t>
            </a:r>
            <a:r>
              <a:rPr lang="pt-BR" sz="2400" b="1" dirty="0" smtClean="0">
                <a:latin typeface="+mn-lt"/>
              </a:rPr>
              <a:t> Alguns </a:t>
            </a:r>
            <a:r>
              <a:rPr lang="pt-BR" sz="2400" b="1" dirty="0">
                <a:latin typeface="+mn-lt"/>
              </a:rPr>
              <a:t>Conceitos da </a:t>
            </a:r>
            <a:r>
              <a:rPr lang="pt-BR" sz="2400" b="1" dirty="0" smtClean="0">
                <a:latin typeface="+mn-lt"/>
              </a:rPr>
              <a:t>Engenharia/Administração Financeira </a:t>
            </a:r>
            <a:r>
              <a:rPr lang="pt-BR" sz="2400" b="1" dirty="0">
                <a:latin typeface="+mn-lt"/>
              </a:rPr>
              <a:t>utilizados</a:t>
            </a:r>
          </a:p>
        </p:txBody>
      </p:sp>
      <p:sp>
        <p:nvSpPr>
          <p:cNvPr id="3" name="Espaço Reservado para Texto 2"/>
          <p:cNvSpPr>
            <a:spLocks noGrp="1"/>
          </p:cNvSpPr>
          <p:nvPr>
            <p:ph type="body" idx="1"/>
          </p:nvPr>
        </p:nvSpPr>
        <p:spPr>
          <a:xfrm>
            <a:off x="442392" y="1700808"/>
            <a:ext cx="8435280" cy="639762"/>
          </a:xfrm>
        </p:spPr>
        <p:txBody>
          <a:bodyPr>
            <a:normAutofit/>
          </a:bodyPr>
          <a:lstStyle/>
          <a:p>
            <a:r>
              <a:rPr lang="pt-BR" sz="2200" u="sng" dirty="0">
                <a:solidFill>
                  <a:schemeClr val="accent6">
                    <a:lumMod val="75000"/>
                  </a:schemeClr>
                </a:solidFill>
                <a:latin typeface="+mj-lt"/>
              </a:rPr>
              <a:t>A </a:t>
            </a:r>
            <a:r>
              <a:rPr lang="pt-BR" sz="2200" u="sng" dirty="0" smtClean="0">
                <a:solidFill>
                  <a:schemeClr val="accent6">
                    <a:lumMod val="75000"/>
                  </a:schemeClr>
                </a:solidFill>
                <a:latin typeface="+mj-lt"/>
              </a:rPr>
              <a:t>TIR do </a:t>
            </a:r>
            <a:r>
              <a:rPr lang="pt-BR" sz="2200" u="sng" dirty="0">
                <a:solidFill>
                  <a:schemeClr val="accent6">
                    <a:lumMod val="75000"/>
                  </a:schemeClr>
                </a:solidFill>
                <a:latin typeface="+mj-lt"/>
              </a:rPr>
              <a:t>Projeto e </a:t>
            </a:r>
            <a:r>
              <a:rPr lang="pt-BR" sz="2200" u="sng" dirty="0" smtClean="0">
                <a:solidFill>
                  <a:schemeClr val="accent6">
                    <a:lumMod val="75000"/>
                  </a:schemeClr>
                </a:solidFill>
                <a:latin typeface="+mj-lt"/>
              </a:rPr>
              <a:t>a TIR do </a:t>
            </a:r>
            <a:r>
              <a:rPr lang="pt-BR" sz="2200" u="sng" dirty="0">
                <a:solidFill>
                  <a:schemeClr val="accent6">
                    <a:lumMod val="75000"/>
                  </a:schemeClr>
                </a:solidFill>
                <a:latin typeface="+mj-lt"/>
              </a:rPr>
              <a:t>Acionista.</a:t>
            </a:r>
          </a:p>
        </p:txBody>
      </p:sp>
      <p:sp>
        <p:nvSpPr>
          <p:cNvPr id="4" name="Espaço Reservado para Conteúdo 3"/>
          <p:cNvSpPr>
            <a:spLocks noGrp="1"/>
          </p:cNvSpPr>
          <p:nvPr>
            <p:ph sz="half" idx="2"/>
          </p:nvPr>
        </p:nvSpPr>
        <p:spPr>
          <a:xfrm>
            <a:off x="467544" y="2636912"/>
            <a:ext cx="8435280" cy="3951288"/>
          </a:xfrm>
        </p:spPr>
        <p:txBody>
          <a:bodyPr>
            <a:noAutofit/>
          </a:bodyPr>
          <a:lstStyle/>
          <a:p>
            <a:pPr algn="just"/>
            <a:r>
              <a:rPr lang="pt-BR" sz="2200" b="1" dirty="0"/>
              <a:t>TIR do projeto: </a:t>
            </a:r>
            <a:r>
              <a:rPr lang="pt-BR" sz="2200" dirty="0"/>
              <a:t>relacionada ao fluxo de caixa do projeto </a:t>
            </a:r>
            <a:r>
              <a:rPr lang="pt-BR" sz="2200" b="1" dirty="0"/>
              <a:t>sem </a:t>
            </a:r>
            <a:r>
              <a:rPr lang="pt-BR" sz="2200" b="1" dirty="0" smtClean="0"/>
              <a:t>financiamentos</a:t>
            </a:r>
            <a:r>
              <a:rPr lang="pt-BR" sz="2200" b="1" dirty="0"/>
              <a:t>;</a:t>
            </a:r>
            <a:endParaRPr lang="pt-BR" sz="2200" b="1" dirty="0" smtClean="0"/>
          </a:p>
          <a:p>
            <a:pPr algn="just"/>
            <a:endParaRPr lang="pt-BR" sz="2200" dirty="0"/>
          </a:p>
          <a:p>
            <a:pPr algn="just"/>
            <a:r>
              <a:rPr lang="pt-BR" sz="2200" b="1" dirty="0"/>
              <a:t>TIR do acionista</a:t>
            </a:r>
            <a:r>
              <a:rPr lang="pt-BR" sz="2200" dirty="0"/>
              <a:t>: relacionada ao fluxo de caixa do acionista, que </a:t>
            </a:r>
            <a:r>
              <a:rPr lang="pt-BR" sz="2200" b="1" dirty="0"/>
              <a:t>leva em consideração os </a:t>
            </a:r>
            <a:r>
              <a:rPr lang="pt-BR" sz="2200" b="1" dirty="0" smtClean="0"/>
              <a:t>financiamentos</a:t>
            </a:r>
            <a:r>
              <a:rPr lang="pt-BR" sz="2200" dirty="0"/>
              <a:t>.</a:t>
            </a:r>
          </a:p>
          <a:p>
            <a:pPr marL="0" indent="0" algn="just">
              <a:buNone/>
            </a:pPr>
            <a:endParaRPr lang="pt-BR" sz="2200" dirty="0"/>
          </a:p>
          <a:p>
            <a:pPr marL="0" indent="0" algn="just">
              <a:buNone/>
            </a:pPr>
            <a:r>
              <a:rPr lang="pt-BR" sz="2200" dirty="0"/>
              <a:t>O principal elemento a ser considerado no cálculo do desequilíbrio econômico-financeiro de contratos de concessão é a </a:t>
            </a:r>
            <a:r>
              <a:rPr lang="pt-BR" sz="2200" b="1" u="sng" dirty="0" smtClean="0"/>
              <a:t>TIR DO PROJETO</a:t>
            </a:r>
            <a:r>
              <a:rPr lang="pt-BR" sz="2200" dirty="0" smtClean="0"/>
              <a:t>.</a:t>
            </a:r>
            <a:endParaRPr lang="pt-BR" sz="2200" dirty="0" smtClean="0">
              <a:solidFill>
                <a:srgbClr val="FF0000"/>
              </a:solidFill>
            </a:endParaRPr>
          </a:p>
          <a:p>
            <a:pPr marL="0" indent="0" algn="just">
              <a:buNone/>
            </a:pPr>
            <a:endParaRPr lang="pt-BR" sz="2200" dirty="0" smtClean="0"/>
          </a:p>
        </p:txBody>
      </p:sp>
    </p:spTree>
    <p:extLst>
      <p:ext uri="{BB962C8B-B14F-4D97-AF65-F5344CB8AC3E}">
        <p14:creationId xmlns:p14="http://schemas.microsoft.com/office/powerpoint/2010/main" val="341582168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I.   INTRODUÇÃO</a:t>
            </a:r>
            <a:endParaRPr lang="pt-BR" sz="2800" dirty="0">
              <a:solidFill>
                <a:schemeClr val="bg1"/>
              </a:solidFill>
              <a:latin typeface="Arial Black" panose="020B0A04020102020204" pitchFamily="34" charset="0"/>
            </a:endParaRPr>
          </a:p>
        </p:txBody>
      </p:sp>
      <p:sp>
        <p:nvSpPr>
          <p:cNvPr id="2" name="Título 1"/>
          <p:cNvSpPr>
            <a:spLocks noGrp="1"/>
          </p:cNvSpPr>
          <p:nvPr>
            <p:ph type="title"/>
          </p:nvPr>
        </p:nvSpPr>
        <p:spPr>
          <a:xfrm>
            <a:off x="467544" y="908720"/>
            <a:ext cx="8424936" cy="838086"/>
          </a:xfrm>
        </p:spPr>
        <p:txBody>
          <a:bodyPr>
            <a:noAutofit/>
          </a:bodyPr>
          <a:lstStyle/>
          <a:p>
            <a:pPr algn="l"/>
            <a:r>
              <a:rPr lang="pt-BR" sz="2400" b="1" dirty="0"/>
              <a:t>I.5 </a:t>
            </a:r>
            <a:r>
              <a:rPr lang="pt-BR" sz="2400" b="1" dirty="0" smtClean="0"/>
              <a:t> Alguns </a:t>
            </a:r>
            <a:r>
              <a:rPr lang="pt-BR" sz="2400" b="1" dirty="0"/>
              <a:t>Conceitos da </a:t>
            </a:r>
            <a:r>
              <a:rPr lang="pt-BR" sz="2400" b="1" dirty="0" smtClean="0"/>
              <a:t>Engenharia/Administração Financeira </a:t>
            </a:r>
            <a:r>
              <a:rPr lang="pt-BR" sz="2400" b="1" dirty="0"/>
              <a:t>utilizados</a:t>
            </a:r>
          </a:p>
        </p:txBody>
      </p:sp>
      <p:sp>
        <p:nvSpPr>
          <p:cNvPr id="3" name="Espaço Reservado para Texto 2"/>
          <p:cNvSpPr>
            <a:spLocks noGrp="1"/>
          </p:cNvSpPr>
          <p:nvPr>
            <p:ph type="body" idx="1"/>
          </p:nvPr>
        </p:nvSpPr>
        <p:spPr>
          <a:xfrm>
            <a:off x="442392" y="1700808"/>
            <a:ext cx="8435280" cy="639762"/>
          </a:xfrm>
        </p:spPr>
        <p:txBody>
          <a:bodyPr>
            <a:normAutofit/>
          </a:bodyPr>
          <a:lstStyle/>
          <a:p>
            <a:r>
              <a:rPr lang="pt-BR" u="sng" dirty="0" smtClean="0">
                <a:solidFill>
                  <a:schemeClr val="accent6">
                    <a:lumMod val="75000"/>
                  </a:schemeClr>
                </a:solidFill>
                <a:latin typeface="+mj-lt"/>
              </a:rPr>
              <a:t>Equilíbrio Econômico-Financeiro - EEF.</a:t>
            </a:r>
            <a:endParaRPr lang="pt-BR" u="sng" dirty="0">
              <a:solidFill>
                <a:schemeClr val="accent6">
                  <a:lumMod val="75000"/>
                </a:schemeClr>
              </a:solidFill>
              <a:latin typeface="+mj-lt"/>
            </a:endParaRPr>
          </a:p>
        </p:txBody>
      </p:sp>
      <p:sp>
        <p:nvSpPr>
          <p:cNvPr id="4" name="Espaço Reservado para Conteúdo 3"/>
          <p:cNvSpPr>
            <a:spLocks noGrp="1"/>
          </p:cNvSpPr>
          <p:nvPr>
            <p:ph sz="half" idx="2"/>
          </p:nvPr>
        </p:nvSpPr>
        <p:spPr>
          <a:xfrm>
            <a:off x="467544" y="2636912"/>
            <a:ext cx="8435280" cy="3951288"/>
          </a:xfrm>
        </p:spPr>
        <p:txBody>
          <a:bodyPr>
            <a:noAutofit/>
          </a:bodyPr>
          <a:lstStyle/>
          <a:p>
            <a:pPr algn="just">
              <a:spcBef>
                <a:spcPts val="600"/>
              </a:spcBef>
              <a:spcAft>
                <a:spcPts val="1200"/>
              </a:spcAft>
            </a:pPr>
            <a:r>
              <a:rPr lang="pt-BR" sz="2000" dirty="0" smtClean="0"/>
              <a:t>A expressão EEF é utilizada no </a:t>
            </a:r>
            <a:r>
              <a:rPr lang="pt-BR" sz="2000" b="1" dirty="0" smtClean="0"/>
              <a:t>direito administrativo </a:t>
            </a:r>
            <a:r>
              <a:rPr lang="pt-BR" sz="2000" dirty="0" smtClean="0"/>
              <a:t>para denotar a </a:t>
            </a:r>
            <a:r>
              <a:rPr lang="pt-BR" sz="2000" b="1" u="sng" dirty="0" smtClean="0"/>
              <a:t>PROTEÇÃO AO CONTEÚDO ECONÔMICO DOS CONTRATOS</a:t>
            </a:r>
            <a:r>
              <a:rPr lang="pt-BR" sz="2000" dirty="0" smtClean="0"/>
              <a:t>;</a:t>
            </a:r>
          </a:p>
          <a:p>
            <a:pPr algn="just">
              <a:spcBef>
                <a:spcPts val="600"/>
              </a:spcBef>
              <a:spcAft>
                <a:spcPts val="1200"/>
              </a:spcAft>
            </a:pPr>
            <a:r>
              <a:rPr lang="pt-BR" sz="2000" dirty="0" smtClean="0"/>
              <a:t>CRF/88 – art</a:t>
            </a:r>
            <a:r>
              <a:rPr lang="pt-BR" sz="2000" dirty="0"/>
              <a:t>.</a:t>
            </a:r>
            <a:r>
              <a:rPr lang="pt-BR" sz="2000" dirty="0" smtClean="0"/>
              <a:t>37, XXI – manutenção das condições efetivas da proposta;</a:t>
            </a:r>
          </a:p>
          <a:p>
            <a:pPr algn="just">
              <a:spcBef>
                <a:spcPts val="600"/>
              </a:spcBef>
              <a:spcAft>
                <a:spcPts val="1200"/>
              </a:spcAft>
            </a:pPr>
            <a:r>
              <a:rPr lang="pt-BR" sz="2000" dirty="0" smtClean="0"/>
              <a:t>É exatamente </a:t>
            </a:r>
            <a:r>
              <a:rPr lang="pt-BR" sz="2000" dirty="0"/>
              <a:t>na </a:t>
            </a:r>
            <a:r>
              <a:rPr lang="pt-BR" sz="2000" b="1" dirty="0"/>
              <a:t>proposta comercial</a:t>
            </a:r>
            <a:r>
              <a:rPr lang="pt-BR" sz="2000" dirty="0"/>
              <a:t> do licitante vencedor, a </a:t>
            </a:r>
            <a:r>
              <a:rPr lang="pt-BR" sz="2000" b="1" u="sng" dirty="0"/>
              <a:t>relação encargo-remuneração</a:t>
            </a:r>
            <a:r>
              <a:rPr lang="pt-BR" sz="2000" b="1" dirty="0"/>
              <a:t> </a:t>
            </a:r>
            <a:r>
              <a:rPr lang="pt-BR" sz="2000" dirty="0"/>
              <a:t>se constitui no fluxo de caixa do projeto, contemplando a </a:t>
            </a:r>
            <a:r>
              <a:rPr lang="pt-BR" sz="2000" b="1" dirty="0"/>
              <a:t>receita</a:t>
            </a:r>
            <a:r>
              <a:rPr lang="pt-BR" sz="2000" dirty="0"/>
              <a:t> do concessionário, formada basicamente pela tarifa paga pelo usuário do serviço, e os </a:t>
            </a:r>
            <a:r>
              <a:rPr lang="pt-BR" sz="2000" b="1" dirty="0"/>
              <a:t>encargos</a:t>
            </a:r>
            <a:r>
              <a:rPr lang="pt-BR" sz="2000" dirty="0"/>
              <a:t> compostos por custos de manutenção, administração, obras, ampliação, tributos etc</a:t>
            </a:r>
            <a:r>
              <a:rPr lang="pt-BR" sz="2000" dirty="0" smtClean="0"/>
              <a:t>.</a:t>
            </a:r>
          </a:p>
        </p:txBody>
      </p:sp>
    </p:spTree>
    <p:extLst>
      <p:ext uri="{BB962C8B-B14F-4D97-AF65-F5344CB8AC3E}">
        <p14:creationId xmlns:p14="http://schemas.microsoft.com/office/powerpoint/2010/main" val="347562895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I.   INTRODUÇÃO</a:t>
            </a:r>
            <a:endParaRPr lang="pt-BR" sz="2800" dirty="0">
              <a:solidFill>
                <a:schemeClr val="bg1"/>
              </a:solidFill>
              <a:latin typeface="Arial Black" panose="020B0A04020102020204" pitchFamily="34" charset="0"/>
            </a:endParaRPr>
          </a:p>
        </p:txBody>
      </p:sp>
      <p:sp>
        <p:nvSpPr>
          <p:cNvPr id="2" name="Título 1"/>
          <p:cNvSpPr>
            <a:spLocks noGrp="1"/>
          </p:cNvSpPr>
          <p:nvPr>
            <p:ph type="title"/>
          </p:nvPr>
        </p:nvSpPr>
        <p:spPr>
          <a:xfrm>
            <a:off x="467544" y="908720"/>
            <a:ext cx="8424936" cy="838086"/>
          </a:xfrm>
        </p:spPr>
        <p:txBody>
          <a:bodyPr>
            <a:noAutofit/>
          </a:bodyPr>
          <a:lstStyle/>
          <a:p>
            <a:pPr algn="l"/>
            <a:r>
              <a:rPr lang="pt-BR" sz="2400" b="1" dirty="0"/>
              <a:t>I.5 </a:t>
            </a:r>
            <a:r>
              <a:rPr lang="pt-BR" sz="2400" b="1" dirty="0" smtClean="0"/>
              <a:t> Alguns </a:t>
            </a:r>
            <a:r>
              <a:rPr lang="pt-BR" sz="2400" b="1" dirty="0"/>
              <a:t>Conceitos da </a:t>
            </a:r>
            <a:r>
              <a:rPr lang="pt-BR" sz="2400" b="1" dirty="0" smtClean="0"/>
              <a:t>Engenharia/Administração Financeira </a:t>
            </a:r>
            <a:r>
              <a:rPr lang="pt-BR" sz="2400" b="1" dirty="0"/>
              <a:t>utilizados</a:t>
            </a:r>
          </a:p>
        </p:txBody>
      </p:sp>
      <p:sp>
        <p:nvSpPr>
          <p:cNvPr id="3" name="Espaço Reservado para Texto 2"/>
          <p:cNvSpPr>
            <a:spLocks noGrp="1"/>
          </p:cNvSpPr>
          <p:nvPr>
            <p:ph type="body" idx="1"/>
          </p:nvPr>
        </p:nvSpPr>
        <p:spPr>
          <a:xfrm>
            <a:off x="442392" y="1700808"/>
            <a:ext cx="8435280" cy="639762"/>
          </a:xfrm>
        </p:spPr>
        <p:txBody>
          <a:bodyPr>
            <a:normAutofit/>
          </a:bodyPr>
          <a:lstStyle/>
          <a:p>
            <a:r>
              <a:rPr lang="pt-BR" sz="2200" dirty="0">
                <a:solidFill>
                  <a:schemeClr val="accent6">
                    <a:lumMod val="75000"/>
                  </a:schemeClr>
                </a:solidFill>
              </a:rPr>
              <a:t>As </a:t>
            </a:r>
            <a:r>
              <a:rPr lang="pt-BR" sz="2200" dirty="0" smtClean="0">
                <a:solidFill>
                  <a:schemeClr val="accent6">
                    <a:lumMod val="75000"/>
                  </a:schemeClr>
                </a:solidFill>
              </a:rPr>
              <a:t>Variáveis </a:t>
            </a:r>
            <a:r>
              <a:rPr lang="pt-BR" sz="2200" dirty="0">
                <a:solidFill>
                  <a:schemeClr val="accent6">
                    <a:lumMod val="75000"/>
                  </a:schemeClr>
                </a:solidFill>
              </a:rPr>
              <a:t>do </a:t>
            </a:r>
            <a:r>
              <a:rPr lang="pt-BR" sz="2200" dirty="0" smtClean="0">
                <a:solidFill>
                  <a:schemeClr val="accent6">
                    <a:lumMod val="75000"/>
                  </a:schemeClr>
                </a:solidFill>
              </a:rPr>
              <a:t>Equilíbrio Econômico-Financeiro </a:t>
            </a:r>
            <a:endParaRPr lang="pt-BR" sz="2200" dirty="0">
              <a:solidFill>
                <a:schemeClr val="accent6">
                  <a:lumMod val="75000"/>
                </a:schemeClr>
              </a:solidFill>
            </a:endParaRPr>
          </a:p>
        </p:txBody>
      </p:sp>
      <p:pic>
        <p:nvPicPr>
          <p:cNvPr id="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2387230" y="2492896"/>
            <a:ext cx="4837084" cy="3665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1498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I.   INTRODUÇÃO</a:t>
            </a:r>
            <a:endParaRPr lang="pt-BR" sz="2800" dirty="0">
              <a:solidFill>
                <a:schemeClr val="bg1"/>
              </a:solidFill>
              <a:latin typeface="Arial Black" panose="020B0A04020102020204" pitchFamily="34" charset="0"/>
            </a:endParaRPr>
          </a:p>
        </p:txBody>
      </p:sp>
      <p:sp>
        <p:nvSpPr>
          <p:cNvPr id="2" name="Título 1"/>
          <p:cNvSpPr>
            <a:spLocks noGrp="1"/>
          </p:cNvSpPr>
          <p:nvPr>
            <p:ph type="title"/>
          </p:nvPr>
        </p:nvSpPr>
        <p:spPr>
          <a:xfrm>
            <a:off x="467544" y="908720"/>
            <a:ext cx="8424936" cy="838086"/>
          </a:xfrm>
        </p:spPr>
        <p:txBody>
          <a:bodyPr>
            <a:noAutofit/>
          </a:bodyPr>
          <a:lstStyle/>
          <a:p>
            <a:pPr algn="l"/>
            <a:r>
              <a:rPr lang="pt-BR" sz="2400" b="1" dirty="0"/>
              <a:t>I.5 </a:t>
            </a:r>
            <a:r>
              <a:rPr lang="pt-BR" sz="2400" b="1" dirty="0" smtClean="0"/>
              <a:t> Alguns </a:t>
            </a:r>
            <a:r>
              <a:rPr lang="pt-BR" sz="2400" b="1" dirty="0"/>
              <a:t>Conceitos da </a:t>
            </a:r>
            <a:r>
              <a:rPr lang="pt-BR" sz="2400" b="1" dirty="0" smtClean="0"/>
              <a:t>Engenharia/Administração Financeira </a:t>
            </a:r>
            <a:r>
              <a:rPr lang="pt-BR" sz="2400" b="1" dirty="0"/>
              <a:t>utilizados</a:t>
            </a:r>
          </a:p>
        </p:txBody>
      </p:sp>
      <p:sp>
        <p:nvSpPr>
          <p:cNvPr id="3" name="Espaço Reservado para Texto 2"/>
          <p:cNvSpPr>
            <a:spLocks noGrp="1"/>
          </p:cNvSpPr>
          <p:nvPr>
            <p:ph type="body" idx="1"/>
          </p:nvPr>
        </p:nvSpPr>
        <p:spPr>
          <a:xfrm>
            <a:off x="442392" y="1700808"/>
            <a:ext cx="8435280" cy="639762"/>
          </a:xfrm>
        </p:spPr>
        <p:txBody>
          <a:bodyPr>
            <a:normAutofit fontScale="92500"/>
          </a:bodyPr>
          <a:lstStyle/>
          <a:p>
            <a:r>
              <a:rPr lang="pt-BR" sz="2200" u="sng" dirty="0">
                <a:solidFill>
                  <a:schemeClr val="accent6">
                    <a:lumMod val="75000"/>
                  </a:schemeClr>
                </a:solidFill>
              </a:rPr>
              <a:t>Variáveis do </a:t>
            </a:r>
            <a:r>
              <a:rPr lang="pt-BR" sz="2200" u="sng" dirty="0" smtClean="0">
                <a:solidFill>
                  <a:schemeClr val="accent6">
                    <a:lumMod val="75000"/>
                  </a:schemeClr>
                </a:solidFill>
              </a:rPr>
              <a:t>Equilíbrio Econômico-Financeiro  (variações no Fluxo de Caixa)</a:t>
            </a:r>
            <a:endParaRPr lang="pt-BR" sz="2200" u="sng" dirty="0">
              <a:solidFill>
                <a:schemeClr val="accent6">
                  <a:lumMod val="75000"/>
                </a:schemeClr>
              </a:solidFill>
            </a:endParaRPr>
          </a:p>
        </p:txBody>
      </p:sp>
      <p:sp>
        <p:nvSpPr>
          <p:cNvPr id="4" name="Espaço Reservado para Conteúdo 3"/>
          <p:cNvSpPr>
            <a:spLocks noGrp="1"/>
          </p:cNvSpPr>
          <p:nvPr>
            <p:ph sz="half" idx="2"/>
          </p:nvPr>
        </p:nvSpPr>
        <p:spPr>
          <a:xfrm>
            <a:off x="467544" y="2420888"/>
            <a:ext cx="8435280" cy="3951288"/>
          </a:xfrm>
        </p:spPr>
        <p:txBody>
          <a:bodyPr>
            <a:noAutofit/>
          </a:bodyPr>
          <a:lstStyle/>
          <a:p>
            <a:pPr algn="just"/>
            <a:r>
              <a:rPr lang="pt-BR" sz="2200" dirty="0"/>
              <a:t>Quando se altera uma das variáveis representadas na Figura </a:t>
            </a:r>
            <a:r>
              <a:rPr lang="pt-BR" sz="2200" dirty="0" smtClean="0"/>
              <a:t>do slide anterior, </a:t>
            </a:r>
            <a:r>
              <a:rPr lang="pt-BR" sz="2200" dirty="0"/>
              <a:t>por exemplo, reduzindo a </a:t>
            </a:r>
            <a:r>
              <a:rPr lang="pt-BR" sz="2200" i="1" dirty="0"/>
              <a:t>“</a:t>
            </a:r>
            <a:r>
              <a:rPr lang="pt-BR" sz="2200" i="1" dirty="0" smtClean="0"/>
              <a:t>Saída”</a:t>
            </a:r>
            <a:r>
              <a:rPr lang="pt-BR" sz="2200" dirty="0"/>
              <a:t> </a:t>
            </a:r>
            <a:r>
              <a:rPr lang="pt-BR" sz="2200" dirty="0" smtClean="0"/>
              <a:t>(</a:t>
            </a:r>
            <a:r>
              <a:rPr lang="pt-BR" sz="2200" dirty="0" err="1" smtClean="0"/>
              <a:t>ex</a:t>
            </a:r>
            <a:r>
              <a:rPr lang="pt-BR" sz="2200" dirty="0" smtClean="0"/>
              <a:t>: </a:t>
            </a:r>
            <a:r>
              <a:rPr lang="pt-BR" sz="2200" b="1" dirty="0" smtClean="0"/>
              <a:t>mediante </a:t>
            </a:r>
            <a:r>
              <a:rPr lang="pt-BR" sz="2200" b="1" dirty="0"/>
              <a:t>a retirada de obras e serviços de engenharia inicialmente </a:t>
            </a:r>
            <a:r>
              <a:rPr lang="pt-BR" sz="2200" b="1" dirty="0" smtClean="0"/>
              <a:t>previstas)</a:t>
            </a:r>
            <a:r>
              <a:rPr lang="pt-BR" sz="2200" dirty="0" smtClean="0"/>
              <a:t>, </a:t>
            </a:r>
            <a:r>
              <a:rPr lang="pt-BR" sz="2200" dirty="0"/>
              <a:t>mantida a </a:t>
            </a:r>
            <a:r>
              <a:rPr lang="pt-BR" sz="2200" i="1" dirty="0"/>
              <a:t>“Entrada”</a:t>
            </a:r>
            <a:r>
              <a:rPr lang="pt-BR" sz="2200" dirty="0"/>
              <a:t>, há </a:t>
            </a:r>
            <a:r>
              <a:rPr lang="pt-BR" sz="2200" b="1" dirty="0"/>
              <a:t>o aumento no </a:t>
            </a:r>
            <a:r>
              <a:rPr lang="pt-BR" sz="2200" b="1" i="1" dirty="0"/>
              <a:t>“Saldo”</a:t>
            </a:r>
            <a:r>
              <a:rPr lang="pt-BR" sz="2200" b="1" dirty="0"/>
              <a:t> </a:t>
            </a:r>
            <a:r>
              <a:rPr lang="pt-BR" sz="2200" dirty="0"/>
              <a:t>e, por conseguinte, da rentabilidade, </a:t>
            </a:r>
            <a:r>
              <a:rPr lang="pt-BR" sz="2200" b="1" dirty="0"/>
              <a:t>elevando a TIR </a:t>
            </a:r>
            <a:r>
              <a:rPr lang="pt-BR" sz="2200" dirty="0"/>
              <a:t>inicialmente contratada. </a:t>
            </a:r>
            <a:endParaRPr lang="pt-BR" sz="2200" dirty="0" smtClean="0"/>
          </a:p>
          <a:p>
            <a:pPr marL="0" indent="0" algn="just">
              <a:buNone/>
            </a:pPr>
            <a:endParaRPr lang="pt-BR" sz="2200" b="1" dirty="0"/>
          </a:p>
          <a:p>
            <a:pPr algn="just"/>
            <a:r>
              <a:rPr lang="pt-BR" sz="2200" dirty="0" smtClean="0"/>
              <a:t>O </a:t>
            </a:r>
            <a:r>
              <a:rPr lang="pt-BR" sz="2200" b="1" u="sng" dirty="0" smtClean="0"/>
              <a:t>reequilíbrio econômico-financeiro tem o foco na TIR </a:t>
            </a:r>
            <a:r>
              <a:rPr lang="pt-BR" sz="2200" b="1" u="sng" dirty="0"/>
              <a:t>original</a:t>
            </a:r>
            <a:r>
              <a:rPr lang="pt-BR" sz="2200" dirty="0"/>
              <a:t>, </a:t>
            </a:r>
            <a:r>
              <a:rPr lang="pt-BR" sz="2200" dirty="0" smtClean="0"/>
              <a:t>seja restaurando </a:t>
            </a:r>
            <a:r>
              <a:rPr lang="pt-BR" sz="2200" dirty="0"/>
              <a:t>a </a:t>
            </a:r>
            <a:r>
              <a:rPr lang="pt-BR" sz="2200" i="1" dirty="0"/>
              <a:t>“Saída”</a:t>
            </a:r>
            <a:r>
              <a:rPr lang="pt-BR" sz="2200" dirty="0"/>
              <a:t> ou reduzindo a </a:t>
            </a:r>
            <a:r>
              <a:rPr lang="pt-BR" sz="2200" i="1" dirty="0"/>
              <a:t>“Entrada”.</a:t>
            </a:r>
            <a:endParaRPr lang="pt-BR" sz="2200" dirty="0"/>
          </a:p>
        </p:txBody>
      </p:sp>
    </p:spTree>
    <p:extLst>
      <p:ext uri="{BB962C8B-B14F-4D97-AF65-F5344CB8AC3E}">
        <p14:creationId xmlns:p14="http://schemas.microsoft.com/office/powerpoint/2010/main" val="15462437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smtClean="0">
                <a:solidFill>
                  <a:schemeClr val="accent1">
                    <a:lumMod val="50000"/>
                  </a:schemeClr>
                </a:solidFill>
                <a:effectLst>
                  <a:outerShdw blurRad="38100" dist="38100" dir="2700000" algn="tl">
                    <a:srgbClr val="DDDDDD"/>
                  </a:outerShdw>
                </a:effectLst>
                <a:latin typeface="Calibri" charset="0"/>
                <a:cs typeface="Arial" charset="0"/>
              </a:rPr>
              <a:t>ESTRUTURA DO VOTO</a:t>
            </a:r>
            <a:endParaRPr lang="pt-BR" sz="2800" dirty="0">
              <a:solidFill>
                <a:schemeClr val="bg1"/>
              </a:solidFill>
              <a:latin typeface="Arial Black" panose="020B0A04020102020204" pitchFamily="34" charset="0"/>
            </a:endParaRPr>
          </a:p>
        </p:txBody>
      </p:sp>
      <p:sp>
        <p:nvSpPr>
          <p:cNvPr id="4" name="Espaço Reservado para Conteúdo 3"/>
          <p:cNvSpPr>
            <a:spLocks noGrp="1"/>
          </p:cNvSpPr>
          <p:nvPr>
            <p:ph sz="half" idx="2"/>
          </p:nvPr>
        </p:nvSpPr>
        <p:spPr>
          <a:xfrm>
            <a:off x="457200" y="1412776"/>
            <a:ext cx="8435280" cy="4713387"/>
          </a:xfrm>
        </p:spPr>
        <p:txBody>
          <a:bodyPr>
            <a:normAutofit/>
          </a:bodyPr>
          <a:lstStyle/>
          <a:p>
            <a:pPr marL="0" indent="0">
              <a:lnSpc>
                <a:spcPct val="150000"/>
              </a:lnSpc>
              <a:buNone/>
            </a:pPr>
            <a:r>
              <a:rPr lang="pt-BR" sz="4800" b="1" dirty="0">
                <a:solidFill>
                  <a:schemeClr val="accent6">
                    <a:lumMod val="50000"/>
                  </a:schemeClr>
                </a:solidFill>
                <a:latin typeface="+mj-lt"/>
                <a:cs typeface="Aharoni" panose="02010803020104030203" pitchFamily="2" charset="-79"/>
              </a:rPr>
              <a:t>I	</a:t>
            </a:r>
            <a:r>
              <a:rPr lang="pt-BR" sz="4800" b="1" dirty="0" smtClean="0">
                <a:solidFill>
                  <a:schemeClr val="accent6">
                    <a:lumMod val="50000"/>
                  </a:schemeClr>
                </a:solidFill>
                <a:latin typeface="+mj-lt"/>
                <a:cs typeface="Aharoni" panose="02010803020104030203" pitchFamily="2" charset="-79"/>
              </a:rPr>
              <a:t>INTRODUÇÃO </a:t>
            </a:r>
          </a:p>
          <a:p>
            <a:pPr marL="0" indent="0">
              <a:lnSpc>
                <a:spcPct val="150000"/>
              </a:lnSpc>
              <a:buNone/>
            </a:pPr>
            <a:r>
              <a:rPr lang="pt-BR" sz="2800" b="1" dirty="0" smtClean="0">
                <a:latin typeface="+mj-lt"/>
                <a:cs typeface="Aharoni" panose="02010803020104030203" pitchFamily="2" charset="-79"/>
              </a:rPr>
              <a:t>II	DAS QUESTÕES PRÉVIAS</a:t>
            </a:r>
          </a:p>
          <a:p>
            <a:pPr marL="0" indent="0">
              <a:lnSpc>
                <a:spcPct val="150000"/>
              </a:lnSpc>
              <a:buNone/>
            </a:pPr>
            <a:r>
              <a:rPr lang="pt-BR" sz="2800" b="1" dirty="0" smtClean="0">
                <a:latin typeface="+mj-lt"/>
                <a:cs typeface="Aharoni" panose="02010803020104030203" pitchFamily="2" charset="-79"/>
              </a:rPr>
              <a:t>III	DAS IRREGULARIDADES </a:t>
            </a:r>
          </a:p>
          <a:p>
            <a:pPr marL="0" indent="0">
              <a:lnSpc>
                <a:spcPct val="150000"/>
              </a:lnSpc>
              <a:buNone/>
            </a:pPr>
            <a:r>
              <a:rPr lang="pt-BR" sz="2800" b="1" dirty="0" smtClean="0">
                <a:latin typeface="+mj-lt"/>
                <a:cs typeface="Aharoni" panose="02010803020104030203" pitchFamily="2" charset="-79"/>
              </a:rPr>
              <a:t>IV	DA ANÁLISE DO LAUDO ECONÔMICO</a:t>
            </a:r>
          </a:p>
          <a:p>
            <a:pPr marL="0" indent="0">
              <a:lnSpc>
                <a:spcPct val="150000"/>
              </a:lnSpc>
              <a:buNone/>
            </a:pPr>
            <a:r>
              <a:rPr lang="pt-BR" sz="2800" b="1" dirty="0" smtClean="0">
                <a:latin typeface="+mj-lt"/>
                <a:cs typeface="Aharoni" panose="02010803020104030203" pitchFamily="2" charset="-79"/>
              </a:rPr>
              <a:t>V	DISPOSITIVO</a:t>
            </a:r>
            <a:endParaRPr lang="pt-BR" sz="2800" b="1" dirty="0" smtClean="0">
              <a:solidFill>
                <a:srgbClr val="002060"/>
              </a:solidFill>
              <a:latin typeface="+mj-lt"/>
              <a:cs typeface="Arial" panose="020B0604020202020204" pitchFamily="34" charset="0"/>
            </a:endParaRPr>
          </a:p>
          <a:p>
            <a:pPr marL="0" indent="0">
              <a:buNone/>
            </a:pPr>
            <a:endParaRPr lang="pt-BR" sz="2800" b="1" dirty="0">
              <a:latin typeface="+mj-lt"/>
            </a:endParaRPr>
          </a:p>
        </p:txBody>
      </p:sp>
    </p:spTree>
    <p:extLst>
      <p:ext uri="{BB962C8B-B14F-4D97-AF65-F5344CB8AC3E}">
        <p14:creationId xmlns:p14="http://schemas.microsoft.com/office/powerpoint/2010/main" val="1122976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I.   INTRODUÇÃO</a:t>
            </a:r>
            <a:endParaRPr lang="pt-BR" sz="2800" dirty="0">
              <a:solidFill>
                <a:schemeClr val="bg1"/>
              </a:solidFill>
              <a:latin typeface="Arial Black" panose="020B0A04020102020204" pitchFamily="34" charset="0"/>
            </a:endParaRPr>
          </a:p>
        </p:txBody>
      </p:sp>
      <p:sp>
        <p:nvSpPr>
          <p:cNvPr id="2" name="Título 1"/>
          <p:cNvSpPr>
            <a:spLocks noGrp="1"/>
          </p:cNvSpPr>
          <p:nvPr>
            <p:ph type="title"/>
          </p:nvPr>
        </p:nvSpPr>
        <p:spPr>
          <a:xfrm>
            <a:off x="467544" y="908720"/>
            <a:ext cx="8424936" cy="838086"/>
          </a:xfrm>
        </p:spPr>
        <p:txBody>
          <a:bodyPr>
            <a:noAutofit/>
          </a:bodyPr>
          <a:lstStyle/>
          <a:p>
            <a:pPr algn="l"/>
            <a:r>
              <a:rPr lang="pt-BR" sz="2400" b="1" dirty="0"/>
              <a:t>I.5 </a:t>
            </a:r>
            <a:r>
              <a:rPr lang="pt-BR" sz="2400" b="1" dirty="0" smtClean="0"/>
              <a:t> Alguns </a:t>
            </a:r>
            <a:r>
              <a:rPr lang="pt-BR" sz="2400" b="1" dirty="0"/>
              <a:t>Conceitos da </a:t>
            </a:r>
            <a:r>
              <a:rPr lang="pt-BR" sz="2400" b="1" dirty="0" smtClean="0"/>
              <a:t>Engenharia/Administração Financeira </a:t>
            </a:r>
            <a:r>
              <a:rPr lang="pt-BR" sz="2400" b="1" dirty="0"/>
              <a:t>utilizados</a:t>
            </a:r>
          </a:p>
        </p:txBody>
      </p:sp>
      <p:sp>
        <p:nvSpPr>
          <p:cNvPr id="3" name="Espaço Reservado para Texto 2"/>
          <p:cNvSpPr>
            <a:spLocks noGrp="1"/>
          </p:cNvSpPr>
          <p:nvPr>
            <p:ph type="body" idx="1"/>
          </p:nvPr>
        </p:nvSpPr>
        <p:spPr>
          <a:xfrm>
            <a:off x="611560" y="1772816"/>
            <a:ext cx="8320658" cy="639762"/>
          </a:xfrm>
        </p:spPr>
        <p:txBody>
          <a:bodyPr>
            <a:noAutofit/>
          </a:bodyPr>
          <a:lstStyle/>
          <a:p>
            <a:pPr algn="ctr"/>
            <a:r>
              <a:rPr lang="pt-BR" sz="2000" b="0" dirty="0" smtClean="0"/>
              <a:t>A MANUTENÇÃO DO EQUILÍBRIO ECONÔMICO-FINANCEIRO </a:t>
            </a:r>
          </a:p>
          <a:p>
            <a:pPr algn="ctr"/>
            <a:r>
              <a:rPr lang="pt-BR" sz="2000" dirty="0" smtClean="0"/>
              <a:t>É UM PROCESSO DINÂMICO!</a:t>
            </a:r>
            <a:endParaRPr lang="pt-BR" sz="2000" dirty="0"/>
          </a:p>
        </p:txBody>
      </p:sp>
      <p:pic>
        <p:nvPicPr>
          <p:cNvPr id="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1475656" y="2708920"/>
            <a:ext cx="6264696" cy="3617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2853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pt-BR" sz="2800" dirty="0">
              <a:solidFill>
                <a:schemeClr val="bg1"/>
              </a:solidFill>
              <a:latin typeface="Arial Black" panose="020B0A04020102020204" pitchFamily="34" charset="0"/>
            </a:endParaRPr>
          </a:p>
        </p:txBody>
      </p:sp>
      <p:sp>
        <p:nvSpPr>
          <p:cNvPr id="4" name="Espaço Reservado para Conteúdo 3"/>
          <p:cNvSpPr>
            <a:spLocks noGrp="1"/>
          </p:cNvSpPr>
          <p:nvPr>
            <p:ph sz="half" idx="2"/>
          </p:nvPr>
        </p:nvSpPr>
        <p:spPr>
          <a:xfrm>
            <a:off x="457200" y="1412776"/>
            <a:ext cx="8435280" cy="4713387"/>
          </a:xfrm>
        </p:spPr>
        <p:txBody>
          <a:bodyPr>
            <a:normAutofit/>
          </a:bodyPr>
          <a:lstStyle/>
          <a:p>
            <a:pPr marL="0" indent="0" algn="ctr">
              <a:lnSpc>
                <a:spcPct val="150000"/>
              </a:lnSpc>
              <a:buNone/>
            </a:pPr>
            <a:endParaRPr lang="pt-BR" sz="4800" b="1" dirty="0" smtClean="0">
              <a:solidFill>
                <a:schemeClr val="accent6">
                  <a:lumMod val="50000"/>
                </a:schemeClr>
              </a:solidFill>
              <a:latin typeface="+mj-lt"/>
              <a:cs typeface="Aharoni" panose="02010803020104030203" pitchFamily="2" charset="-79"/>
            </a:endParaRPr>
          </a:p>
          <a:p>
            <a:pPr marL="0" indent="0" algn="ctr">
              <a:lnSpc>
                <a:spcPct val="150000"/>
              </a:lnSpc>
              <a:buNone/>
            </a:pPr>
            <a:r>
              <a:rPr lang="pt-BR" sz="4800" b="1" dirty="0" smtClean="0">
                <a:solidFill>
                  <a:schemeClr val="accent6">
                    <a:lumMod val="50000"/>
                  </a:schemeClr>
                </a:solidFill>
                <a:latin typeface="+mj-lt"/>
                <a:cs typeface="Aharoni" panose="02010803020104030203" pitchFamily="2" charset="-79"/>
              </a:rPr>
              <a:t>FIM DA PARTE I</a:t>
            </a:r>
          </a:p>
        </p:txBody>
      </p:sp>
    </p:spTree>
    <p:extLst>
      <p:ext uri="{BB962C8B-B14F-4D97-AF65-F5344CB8AC3E}">
        <p14:creationId xmlns:p14="http://schemas.microsoft.com/office/powerpoint/2010/main" val="4252922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smtClean="0">
                <a:solidFill>
                  <a:schemeClr val="accent1">
                    <a:lumMod val="50000"/>
                  </a:schemeClr>
                </a:solidFill>
                <a:effectLst>
                  <a:outerShdw blurRad="38100" dist="38100" dir="2700000" algn="tl">
                    <a:srgbClr val="DDDDDD"/>
                  </a:outerShdw>
                </a:effectLst>
                <a:latin typeface="Calibri" charset="0"/>
                <a:cs typeface="Arial" charset="0"/>
              </a:rPr>
              <a:t>ESTRUTURA DO VOTO</a:t>
            </a:r>
            <a:endParaRPr lang="pt-BR" sz="2800" dirty="0">
              <a:solidFill>
                <a:schemeClr val="bg1"/>
              </a:solidFill>
              <a:latin typeface="Arial Black" panose="020B0A04020102020204" pitchFamily="34" charset="0"/>
            </a:endParaRPr>
          </a:p>
        </p:txBody>
      </p:sp>
      <p:sp>
        <p:nvSpPr>
          <p:cNvPr id="4" name="Espaço Reservado para Conteúdo 3"/>
          <p:cNvSpPr>
            <a:spLocks noGrp="1"/>
          </p:cNvSpPr>
          <p:nvPr>
            <p:ph sz="half" idx="2"/>
          </p:nvPr>
        </p:nvSpPr>
        <p:spPr>
          <a:xfrm>
            <a:off x="457200" y="1412776"/>
            <a:ext cx="8435280" cy="4713387"/>
          </a:xfrm>
        </p:spPr>
        <p:txBody>
          <a:bodyPr>
            <a:normAutofit/>
          </a:bodyPr>
          <a:lstStyle/>
          <a:p>
            <a:pPr marL="0" indent="0">
              <a:lnSpc>
                <a:spcPct val="150000"/>
              </a:lnSpc>
              <a:buNone/>
            </a:pPr>
            <a:r>
              <a:rPr lang="pt-BR" sz="2800" b="1" dirty="0">
                <a:latin typeface="+mj-lt"/>
                <a:cs typeface="Aharoni" panose="02010803020104030203" pitchFamily="2" charset="-79"/>
              </a:rPr>
              <a:t>I	INTRODUÇÃO</a:t>
            </a:r>
          </a:p>
          <a:p>
            <a:pPr marL="0" indent="0">
              <a:lnSpc>
                <a:spcPct val="150000"/>
              </a:lnSpc>
              <a:buNone/>
            </a:pPr>
            <a:r>
              <a:rPr lang="pt-BR" sz="4800" b="1" dirty="0" smtClean="0">
                <a:solidFill>
                  <a:schemeClr val="accent6">
                    <a:lumMod val="50000"/>
                  </a:schemeClr>
                </a:solidFill>
                <a:latin typeface="+mj-lt"/>
                <a:cs typeface="Aharoni" panose="02010803020104030203" pitchFamily="2" charset="-79"/>
              </a:rPr>
              <a:t>II	DAS QUESTÕES PRÉVIAS</a:t>
            </a:r>
          </a:p>
          <a:p>
            <a:pPr marL="0" indent="0">
              <a:lnSpc>
                <a:spcPct val="150000"/>
              </a:lnSpc>
              <a:buNone/>
            </a:pPr>
            <a:r>
              <a:rPr lang="pt-BR" sz="2800" b="1" dirty="0" smtClean="0">
                <a:latin typeface="+mj-lt"/>
                <a:cs typeface="Aharoni" panose="02010803020104030203" pitchFamily="2" charset="-79"/>
              </a:rPr>
              <a:t>III	DAS IRREGULARIDADES </a:t>
            </a:r>
          </a:p>
          <a:p>
            <a:pPr marL="0" indent="0">
              <a:lnSpc>
                <a:spcPct val="150000"/>
              </a:lnSpc>
              <a:buNone/>
            </a:pPr>
            <a:r>
              <a:rPr lang="pt-BR" sz="2800" b="1" dirty="0" smtClean="0">
                <a:latin typeface="+mj-lt"/>
                <a:cs typeface="Aharoni" panose="02010803020104030203" pitchFamily="2" charset="-79"/>
              </a:rPr>
              <a:t>IV	DA ANÁLISE DO LAUDO ECONÔMICO</a:t>
            </a:r>
          </a:p>
          <a:p>
            <a:pPr marL="0" indent="0">
              <a:lnSpc>
                <a:spcPct val="150000"/>
              </a:lnSpc>
              <a:buNone/>
            </a:pPr>
            <a:r>
              <a:rPr lang="pt-BR" sz="2800" b="1" dirty="0" smtClean="0">
                <a:latin typeface="+mj-lt"/>
                <a:cs typeface="Aharoni" panose="02010803020104030203" pitchFamily="2" charset="-79"/>
              </a:rPr>
              <a:t>V	DISPOSITIVO</a:t>
            </a:r>
            <a:endParaRPr lang="pt-BR" sz="2800" b="1" dirty="0" smtClean="0">
              <a:solidFill>
                <a:srgbClr val="002060"/>
              </a:solidFill>
              <a:latin typeface="+mj-lt"/>
              <a:cs typeface="Arial" panose="020B0604020202020204" pitchFamily="34" charset="0"/>
            </a:endParaRPr>
          </a:p>
          <a:p>
            <a:pPr marL="0" indent="0">
              <a:buNone/>
            </a:pPr>
            <a:endParaRPr lang="pt-BR" sz="2800" b="1" dirty="0">
              <a:latin typeface="+mj-lt"/>
            </a:endParaRPr>
          </a:p>
        </p:txBody>
      </p:sp>
    </p:spTree>
    <p:extLst>
      <p:ext uri="{BB962C8B-B14F-4D97-AF65-F5344CB8AC3E}">
        <p14:creationId xmlns:p14="http://schemas.microsoft.com/office/powerpoint/2010/main" val="517893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500"/>
                                        <p:tgtEl>
                                          <p:spTgt spid="4">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0" dur="500"/>
                                        <p:tgtEl>
                                          <p:spTgt spid="4">
                                            <p:txEl>
                                              <p:pRg st="1" end="1"/>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randombar(horizontal)">
                                      <p:cBhvr>
                                        <p:cTn id="13" dur="500"/>
                                        <p:tgtEl>
                                          <p:spTgt spid="4">
                                            <p:txEl>
                                              <p:pRg st="2" end="2"/>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randombar(horizontal)">
                                      <p:cBhvr>
                                        <p:cTn id="16" dur="500"/>
                                        <p:tgtEl>
                                          <p:spTgt spid="4">
                                            <p:txEl>
                                              <p:pRg st="3" end="3"/>
                                            </p:txEl>
                                          </p:spTgt>
                                        </p:tgtEl>
                                      </p:cBhvr>
                                    </p:animEffect>
                                  </p:childTnLst>
                                </p:cTn>
                              </p:par>
                              <p:par>
                                <p:cTn id="17" presetID="14" presetClass="entr" presetSubtype="10"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randombar(horizontal)">
                                      <p:cBhvr>
                                        <p:cTn id="19"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smtClean="0">
                <a:solidFill>
                  <a:schemeClr val="accent1">
                    <a:lumMod val="50000"/>
                  </a:schemeClr>
                </a:solidFill>
                <a:effectLst>
                  <a:outerShdw blurRad="38100" dist="38100" dir="2700000" algn="tl">
                    <a:srgbClr val="DDDDDD"/>
                  </a:outerShdw>
                </a:effectLst>
                <a:latin typeface="Calibri" charset="0"/>
                <a:cs typeface="Arial" charset="0"/>
              </a:rPr>
              <a:t>II.</a:t>
            </a:r>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	</a:t>
            </a:r>
            <a:r>
              <a:rPr lang="pt-BR" sz="2800" cap="small" dirty="0" smtClean="0">
                <a:solidFill>
                  <a:schemeClr val="accent1">
                    <a:lumMod val="50000"/>
                  </a:schemeClr>
                </a:solidFill>
                <a:effectLst>
                  <a:outerShdw blurRad="38100" dist="38100" dir="2700000" algn="tl">
                    <a:srgbClr val="DDDDDD"/>
                  </a:outerShdw>
                </a:effectLst>
                <a:latin typeface="Calibri" charset="0"/>
                <a:cs typeface="Arial" charset="0"/>
              </a:rPr>
              <a:t>DAS QUESTÕES PRÉVIAS</a:t>
            </a:r>
            <a:endParaRPr lang="pt-BR" sz="2800" dirty="0">
              <a:solidFill>
                <a:schemeClr val="bg1"/>
              </a:solidFill>
              <a:latin typeface="Arial Black" panose="020B0A04020102020204" pitchFamily="34" charset="0"/>
            </a:endParaRPr>
          </a:p>
        </p:txBody>
      </p:sp>
      <p:sp>
        <p:nvSpPr>
          <p:cNvPr id="4" name="Espaço Reservado para Conteúdo 3"/>
          <p:cNvSpPr>
            <a:spLocks noGrp="1"/>
          </p:cNvSpPr>
          <p:nvPr>
            <p:ph sz="half" idx="2"/>
          </p:nvPr>
        </p:nvSpPr>
        <p:spPr>
          <a:xfrm>
            <a:off x="457200" y="1412776"/>
            <a:ext cx="8507288" cy="4713387"/>
          </a:xfrm>
        </p:spPr>
        <p:txBody>
          <a:bodyPr>
            <a:normAutofit lnSpcReduction="10000"/>
          </a:bodyPr>
          <a:lstStyle/>
          <a:p>
            <a:pPr marL="0" indent="0">
              <a:lnSpc>
                <a:spcPct val="150000"/>
              </a:lnSpc>
              <a:buNone/>
            </a:pPr>
            <a:r>
              <a:rPr lang="pt-BR" sz="4800" b="1" dirty="0" smtClean="0">
                <a:solidFill>
                  <a:schemeClr val="accent6">
                    <a:lumMod val="50000"/>
                  </a:schemeClr>
                </a:solidFill>
              </a:rPr>
              <a:t>II.1</a:t>
            </a:r>
            <a:r>
              <a:rPr lang="pt-BR" sz="4800" b="1" dirty="0">
                <a:solidFill>
                  <a:schemeClr val="accent6">
                    <a:lumMod val="50000"/>
                  </a:schemeClr>
                </a:solidFill>
              </a:rPr>
              <a:t>	Da </a:t>
            </a:r>
            <a:r>
              <a:rPr lang="pt-BR" sz="4800" b="1" dirty="0" smtClean="0">
                <a:solidFill>
                  <a:schemeClr val="accent6">
                    <a:lumMod val="50000"/>
                  </a:schemeClr>
                </a:solidFill>
              </a:rPr>
              <a:t>prescrição.</a:t>
            </a:r>
          </a:p>
          <a:p>
            <a:pPr marL="0" indent="0" algn="just">
              <a:buNone/>
            </a:pPr>
            <a:r>
              <a:rPr lang="pt-BR" sz="2800" b="1" dirty="0" smtClean="0">
                <a:ea typeface="Dotum" panose="020B0600000101010101" pitchFamily="34" charset="-127"/>
                <a:cs typeface="Arial" panose="020B0604020202020204" pitchFamily="34" charset="0"/>
              </a:rPr>
              <a:t>II.2 	Da </a:t>
            </a:r>
            <a:r>
              <a:rPr lang="pt-BR" sz="2800" b="1" dirty="0">
                <a:ea typeface="Dotum" panose="020B0600000101010101" pitchFamily="34" charset="-127"/>
                <a:cs typeface="Arial" panose="020B0604020202020204" pitchFamily="34" charset="0"/>
              </a:rPr>
              <a:t>pretensão da Concessionária acerca  da </a:t>
            </a:r>
            <a:r>
              <a:rPr lang="pt-BR" sz="2800" b="1" dirty="0" smtClean="0">
                <a:ea typeface="Dotum" panose="020B0600000101010101" pitchFamily="34" charset="-127"/>
                <a:cs typeface="Arial" panose="020B0604020202020204" pitchFamily="34" charset="0"/>
              </a:rPr>
              <a:t>	possível </a:t>
            </a:r>
            <a:r>
              <a:rPr lang="pt-BR" sz="2800" b="1" dirty="0">
                <a:ea typeface="Dotum" panose="020B0600000101010101" pitchFamily="34" charset="-127"/>
                <a:cs typeface="Arial" panose="020B0604020202020204" pitchFamily="34" charset="0"/>
              </a:rPr>
              <a:t>“suspensão impositiva” do presente </a:t>
            </a:r>
            <a:r>
              <a:rPr lang="pt-BR" sz="2800" b="1" dirty="0" smtClean="0">
                <a:ea typeface="Dotum" panose="020B0600000101010101" pitchFamily="34" charset="-127"/>
                <a:cs typeface="Arial" panose="020B0604020202020204" pitchFamily="34" charset="0"/>
              </a:rPr>
              <a:t>	processo </a:t>
            </a:r>
            <a:r>
              <a:rPr lang="pt-BR" sz="2800" b="1" dirty="0">
                <a:ea typeface="Dotum" panose="020B0600000101010101" pitchFamily="34" charset="-127"/>
                <a:cs typeface="Arial" panose="020B0604020202020204" pitchFamily="34" charset="0"/>
              </a:rPr>
              <a:t>em razão de </a:t>
            </a:r>
            <a:r>
              <a:rPr lang="pt-BR" sz="2800" b="1" dirty="0" smtClean="0">
                <a:ea typeface="Dotum" panose="020B0600000101010101" pitchFamily="34" charset="-127"/>
                <a:cs typeface="Arial" panose="020B0604020202020204" pitchFamily="34" charset="0"/>
              </a:rPr>
              <a:t>ação </a:t>
            </a:r>
            <a:r>
              <a:rPr lang="pt-BR" sz="2800" b="1" dirty="0">
                <a:ea typeface="Dotum" panose="020B0600000101010101" pitchFamily="34" charset="-127"/>
                <a:cs typeface="Arial" panose="020B0604020202020204" pitchFamily="34" charset="0"/>
              </a:rPr>
              <a:t>judicial em </a:t>
            </a:r>
            <a:r>
              <a:rPr lang="pt-BR" sz="2800" b="1" dirty="0" smtClean="0">
                <a:ea typeface="Dotum" panose="020B0600000101010101" pitchFamily="34" charset="-127"/>
                <a:cs typeface="Arial" panose="020B0604020202020204" pitchFamily="34" charset="0"/>
              </a:rPr>
              <a:t>curso.</a:t>
            </a:r>
          </a:p>
          <a:p>
            <a:pPr marL="0" indent="0" algn="just">
              <a:buNone/>
            </a:pPr>
            <a:r>
              <a:rPr lang="pt-BR" sz="2800" b="1" dirty="0"/>
              <a:t>II.3	Da alegação da Concessionária acerca da possível </a:t>
            </a:r>
            <a:r>
              <a:rPr lang="pt-BR" sz="2800" b="1" dirty="0" smtClean="0"/>
              <a:t>	violação </a:t>
            </a:r>
            <a:r>
              <a:rPr lang="pt-BR" sz="2800" b="1" dirty="0"/>
              <a:t>dos princípios constitucionais do </a:t>
            </a:r>
            <a:r>
              <a:rPr lang="pt-BR" sz="2800" b="1" dirty="0" smtClean="0"/>
              <a:t>	contraditório </a:t>
            </a:r>
            <a:r>
              <a:rPr lang="pt-BR" sz="2800" b="1" dirty="0"/>
              <a:t>e ampla </a:t>
            </a:r>
            <a:r>
              <a:rPr lang="pt-BR" sz="2800" b="1" dirty="0" smtClean="0"/>
              <a:t>defesa.</a:t>
            </a:r>
          </a:p>
          <a:p>
            <a:pPr marL="0" indent="0" algn="just">
              <a:buNone/>
            </a:pPr>
            <a:r>
              <a:rPr lang="pt-BR" sz="2800" b="1" dirty="0"/>
              <a:t>II.4	Da </a:t>
            </a:r>
            <a:r>
              <a:rPr lang="pt-BR" sz="2800" b="1" dirty="0" smtClean="0"/>
              <a:t>decadência.</a:t>
            </a:r>
          </a:p>
          <a:p>
            <a:pPr marL="0" indent="0" algn="just">
              <a:buNone/>
            </a:pPr>
            <a:r>
              <a:rPr lang="pt-BR" sz="2800" b="1" dirty="0" smtClean="0"/>
              <a:t>II.5</a:t>
            </a:r>
            <a:r>
              <a:rPr lang="pt-BR" sz="2800" b="1" dirty="0"/>
              <a:t>	Da coisa julgada administrativa</a:t>
            </a:r>
            <a:endParaRPr lang="pt-BR" sz="2800" b="1" dirty="0">
              <a:latin typeface="+mj-lt"/>
            </a:endParaRPr>
          </a:p>
        </p:txBody>
      </p:sp>
    </p:spTree>
    <p:extLst>
      <p:ext uri="{BB962C8B-B14F-4D97-AF65-F5344CB8AC3E}">
        <p14:creationId xmlns:p14="http://schemas.microsoft.com/office/powerpoint/2010/main" val="977721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500"/>
                                        <p:tgtEl>
                                          <p:spTgt spid="4">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0" dur="500"/>
                                        <p:tgtEl>
                                          <p:spTgt spid="4">
                                            <p:txEl>
                                              <p:pRg st="1" end="1"/>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randombar(horizontal)">
                                      <p:cBhvr>
                                        <p:cTn id="13" dur="500"/>
                                        <p:tgtEl>
                                          <p:spTgt spid="4">
                                            <p:txEl>
                                              <p:pRg st="2" end="2"/>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randombar(horizontal)">
                                      <p:cBhvr>
                                        <p:cTn id="16" dur="500"/>
                                        <p:tgtEl>
                                          <p:spTgt spid="4">
                                            <p:txEl>
                                              <p:pRg st="3" end="3"/>
                                            </p:txEl>
                                          </p:spTgt>
                                        </p:tgtEl>
                                      </p:cBhvr>
                                    </p:animEffect>
                                  </p:childTnLst>
                                </p:cTn>
                              </p:par>
                              <p:par>
                                <p:cTn id="17" presetID="14" presetClass="entr" presetSubtype="10"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randombar(horizontal)">
                                      <p:cBhvr>
                                        <p:cTn id="19"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II.   AS QUESTÕES </a:t>
            </a:r>
            <a:r>
              <a:rPr lang="pt-BR" sz="2800" cap="small" dirty="0" smtClean="0">
                <a:solidFill>
                  <a:schemeClr val="accent1">
                    <a:lumMod val="50000"/>
                  </a:schemeClr>
                </a:solidFill>
                <a:effectLst>
                  <a:outerShdw blurRad="38100" dist="38100" dir="2700000" algn="tl">
                    <a:srgbClr val="DDDDDD"/>
                  </a:outerShdw>
                </a:effectLst>
                <a:latin typeface="Calibri" charset="0"/>
                <a:cs typeface="Arial" charset="0"/>
              </a:rPr>
              <a:t>PRÉVIAS</a:t>
            </a:r>
            <a:endParaRPr lang="pt-BR" sz="2800" dirty="0">
              <a:solidFill>
                <a:schemeClr val="bg1"/>
              </a:solidFill>
              <a:latin typeface="Arial Black" panose="020B0A04020102020204" pitchFamily="34" charset="0"/>
            </a:endParaRPr>
          </a:p>
        </p:txBody>
      </p:sp>
      <p:sp>
        <p:nvSpPr>
          <p:cNvPr id="2" name="Título 1"/>
          <p:cNvSpPr>
            <a:spLocks noGrp="1"/>
          </p:cNvSpPr>
          <p:nvPr>
            <p:ph type="title"/>
          </p:nvPr>
        </p:nvSpPr>
        <p:spPr>
          <a:xfrm>
            <a:off x="467544" y="908720"/>
            <a:ext cx="8424936" cy="838086"/>
          </a:xfrm>
        </p:spPr>
        <p:txBody>
          <a:bodyPr>
            <a:noAutofit/>
          </a:bodyPr>
          <a:lstStyle/>
          <a:p>
            <a:pPr algn="l"/>
            <a:r>
              <a:rPr lang="pt-BR" sz="2400" b="1" dirty="0" smtClean="0"/>
              <a:t>II.I	Da prescrição</a:t>
            </a:r>
            <a:endParaRPr lang="pt-BR" sz="2400" b="1" dirty="0"/>
          </a:p>
        </p:txBody>
      </p:sp>
      <p:sp>
        <p:nvSpPr>
          <p:cNvPr id="4" name="Espaço Reservado para Conteúdo 3"/>
          <p:cNvSpPr>
            <a:spLocks noGrp="1"/>
          </p:cNvSpPr>
          <p:nvPr>
            <p:ph sz="half" idx="2"/>
          </p:nvPr>
        </p:nvSpPr>
        <p:spPr>
          <a:xfrm>
            <a:off x="251520" y="1340768"/>
            <a:ext cx="8435280" cy="3951288"/>
          </a:xfrm>
        </p:spPr>
        <p:txBody>
          <a:bodyPr>
            <a:noAutofit/>
          </a:bodyPr>
          <a:lstStyle/>
          <a:p>
            <a:endParaRPr lang="pt-BR" sz="2000" dirty="0" smtClean="0"/>
          </a:p>
          <a:p>
            <a:pPr algn="just">
              <a:spcAft>
                <a:spcPts val="1200"/>
              </a:spcAft>
            </a:pPr>
            <a:r>
              <a:rPr lang="pt-BR" b="1" dirty="0" smtClean="0"/>
              <a:t>A </a:t>
            </a:r>
            <a:r>
              <a:rPr lang="pt-BR" b="1" dirty="0"/>
              <a:t>pretensão punitiva</a:t>
            </a:r>
            <a:r>
              <a:rPr lang="pt-BR" dirty="0"/>
              <a:t> desta Corte de Contas prescreve em 5 (cinco) anos, a contar, na presente situação, da data da ocorrência dos fatos (art. 71 da LC 621/2012</a:t>
            </a:r>
            <a:r>
              <a:rPr lang="pt-BR" dirty="0" smtClean="0"/>
              <a:t>);</a:t>
            </a:r>
            <a:endParaRPr lang="pt-BR" dirty="0"/>
          </a:p>
          <a:p>
            <a:pPr algn="just">
              <a:spcAft>
                <a:spcPts val="1200"/>
              </a:spcAft>
            </a:pPr>
            <a:r>
              <a:rPr lang="pt-BR" dirty="0"/>
              <a:t>Trata-se da </a:t>
            </a:r>
            <a:r>
              <a:rPr lang="pt-BR" b="1" dirty="0"/>
              <a:t>impossibilidade do Estado, após o decurso do tempo, aplicar sanção</a:t>
            </a:r>
            <a:r>
              <a:rPr lang="pt-BR" dirty="0"/>
              <a:t> àquele que deu causa a alguma </a:t>
            </a:r>
            <a:r>
              <a:rPr lang="pt-BR" dirty="0" smtClean="0"/>
              <a:t>irregularidade;</a:t>
            </a:r>
            <a:endParaRPr lang="pt-BR" dirty="0"/>
          </a:p>
          <a:p>
            <a:pPr algn="just">
              <a:spcAft>
                <a:spcPts val="1200"/>
              </a:spcAft>
            </a:pPr>
            <a:r>
              <a:rPr lang="pt-BR" b="1" dirty="0"/>
              <a:t>A prescrição da pretensão punitiva não impede a atuação fiscalizadora </a:t>
            </a:r>
            <a:r>
              <a:rPr lang="pt-BR" dirty="0"/>
              <a:t>desta Corte de Contas quanto à apuração de ocorrência de dano ao erário, nem obsta a adoção de medidas corretivas.</a:t>
            </a:r>
          </a:p>
        </p:txBody>
      </p:sp>
    </p:spTree>
    <p:extLst>
      <p:ext uri="{BB962C8B-B14F-4D97-AF65-F5344CB8AC3E}">
        <p14:creationId xmlns:p14="http://schemas.microsoft.com/office/powerpoint/2010/main" val="396375867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II.   AS QUESTÕES PRÉVIAS </a:t>
            </a:r>
            <a:endParaRPr lang="pt-BR" sz="2800" dirty="0">
              <a:solidFill>
                <a:schemeClr val="bg1"/>
              </a:solidFill>
              <a:latin typeface="Arial Black" panose="020B0A04020102020204" pitchFamily="34" charset="0"/>
            </a:endParaRPr>
          </a:p>
        </p:txBody>
      </p:sp>
      <p:sp>
        <p:nvSpPr>
          <p:cNvPr id="2" name="Título 1"/>
          <p:cNvSpPr>
            <a:spLocks noGrp="1"/>
          </p:cNvSpPr>
          <p:nvPr>
            <p:ph type="title"/>
          </p:nvPr>
        </p:nvSpPr>
        <p:spPr>
          <a:xfrm>
            <a:off x="467544" y="908720"/>
            <a:ext cx="8424936" cy="838086"/>
          </a:xfrm>
        </p:spPr>
        <p:txBody>
          <a:bodyPr>
            <a:noAutofit/>
          </a:bodyPr>
          <a:lstStyle/>
          <a:p>
            <a:pPr algn="l"/>
            <a:r>
              <a:rPr lang="pt-BR" sz="2400" b="1" dirty="0"/>
              <a:t>II.I	Da prescrição</a:t>
            </a:r>
          </a:p>
        </p:txBody>
      </p:sp>
      <p:sp>
        <p:nvSpPr>
          <p:cNvPr id="4" name="Espaço Reservado para Conteúdo 3"/>
          <p:cNvSpPr>
            <a:spLocks noGrp="1"/>
          </p:cNvSpPr>
          <p:nvPr>
            <p:ph sz="half" idx="2"/>
          </p:nvPr>
        </p:nvSpPr>
        <p:spPr>
          <a:xfrm>
            <a:off x="467544" y="1916832"/>
            <a:ext cx="8435280" cy="3951288"/>
          </a:xfrm>
        </p:spPr>
        <p:txBody>
          <a:bodyPr>
            <a:noAutofit/>
          </a:bodyPr>
          <a:lstStyle/>
          <a:p>
            <a:pPr marL="0" indent="0" algn="just">
              <a:buNone/>
            </a:pPr>
            <a:r>
              <a:rPr lang="pt-BR" sz="2200" dirty="0"/>
              <a:t>A </a:t>
            </a:r>
            <a:r>
              <a:rPr lang="pt-BR" sz="2200" b="1" dirty="0"/>
              <a:t>pretensão punitiva</a:t>
            </a:r>
            <a:r>
              <a:rPr lang="pt-BR" sz="2200" dirty="0"/>
              <a:t> está prescrita em relação aos gestores responsáveis pelas seguintes irregularidades:</a:t>
            </a:r>
          </a:p>
          <a:p>
            <a:pPr marL="0" lvl="0" indent="0" algn="just">
              <a:buNone/>
            </a:pPr>
            <a:endParaRPr lang="pt-BR" sz="2200" dirty="0"/>
          </a:p>
          <a:p>
            <a:pPr marL="0" indent="0">
              <a:buNone/>
            </a:pPr>
            <a:r>
              <a:rPr lang="pt-BR" sz="2200" dirty="0"/>
              <a:t>1 	Abertura de procedimento licitatório com elementos insuficientes de Projeto Básico; </a:t>
            </a:r>
          </a:p>
          <a:p>
            <a:pPr marL="0" indent="0">
              <a:buNone/>
            </a:pPr>
            <a:r>
              <a:rPr lang="pt-BR" sz="2200" dirty="0"/>
              <a:t>2 	Inclusão, como obrigação da concessionária, do pagamento de dívida do Estado;</a:t>
            </a:r>
          </a:p>
          <a:p>
            <a:pPr marL="0" indent="0">
              <a:buNone/>
            </a:pPr>
            <a:r>
              <a:rPr lang="pt-BR" sz="2200" dirty="0"/>
              <a:t>3 	Inexistência de aprovação do edital pela assessoria jurídica ou pelo controle interno;</a:t>
            </a:r>
          </a:p>
        </p:txBody>
      </p:sp>
    </p:spTree>
    <p:extLst>
      <p:ext uri="{BB962C8B-B14F-4D97-AF65-F5344CB8AC3E}">
        <p14:creationId xmlns:p14="http://schemas.microsoft.com/office/powerpoint/2010/main" val="43030806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II.   AS QUESTÕES </a:t>
            </a:r>
            <a:r>
              <a:rPr lang="pt-BR" sz="2800" cap="small" dirty="0" smtClean="0">
                <a:solidFill>
                  <a:schemeClr val="accent1">
                    <a:lumMod val="50000"/>
                  </a:schemeClr>
                </a:solidFill>
                <a:effectLst>
                  <a:outerShdw blurRad="38100" dist="38100" dir="2700000" algn="tl">
                    <a:srgbClr val="DDDDDD"/>
                  </a:outerShdw>
                </a:effectLst>
                <a:latin typeface="Calibri" charset="0"/>
                <a:cs typeface="Arial" charset="0"/>
              </a:rPr>
              <a:t>PRÉVIAS</a:t>
            </a:r>
            <a:endParaRPr lang="pt-BR" sz="2800" dirty="0">
              <a:solidFill>
                <a:schemeClr val="bg1"/>
              </a:solidFill>
              <a:latin typeface="Arial Black" panose="020B0A04020102020204" pitchFamily="34" charset="0"/>
            </a:endParaRPr>
          </a:p>
        </p:txBody>
      </p:sp>
      <p:sp>
        <p:nvSpPr>
          <p:cNvPr id="2" name="Título 1"/>
          <p:cNvSpPr>
            <a:spLocks noGrp="1"/>
          </p:cNvSpPr>
          <p:nvPr>
            <p:ph type="title"/>
          </p:nvPr>
        </p:nvSpPr>
        <p:spPr>
          <a:xfrm>
            <a:off x="467544" y="908720"/>
            <a:ext cx="8424936" cy="838086"/>
          </a:xfrm>
        </p:spPr>
        <p:txBody>
          <a:bodyPr>
            <a:noAutofit/>
          </a:bodyPr>
          <a:lstStyle/>
          <a:p>
            <a:pPr algn="l"/>
            <a:r>
              <a:rPr lang="pt-BR" sz="2400" b="1" dirty="0"/>
              <a:t>II.I	Da prescrição</a:t>
            </a:r>
          </a:p>
        </p:txBody>
      </p:sp>
      <p:sp>
        <p:nvSpPr>
          <p:cNvPr id="4" name="Espaço Reservado para Conteúdo 3"/>
          <p:cNvSpPr>
            <a:spLocks noGrp="1"/>
          </p:cNvSpPr>
          <p:nvPr>
            <p:ph sz="half" idx="2"/>
          </p:nvPr>
        </p:nvSpPr>
        <p:spPr>
          <a:xfrm>
            <a:off x="467544" y="1700808"/>
            <a:ext cx="8435280" cy="4671368"/>
          </a:xfrm>
        </p:spPr>
        <p:txBody>
          <a:bodyPr>
            <a:noAutofit/>
          </a:bodyPr>
          <a:lstStyle/>
          <a:p>
            <a:pPr marL="457200" indent="-457200">
              <a:buAutoNum type="arabicPlain" startAt="4"/>
            </a:pPr>
            <a:r>
              <a:rPr lang="pt-BR" sz="2200" dirty="0" smtClean="0"/>
              <a:t>Restrição </a:t>
            </a:r>
            <a:r>
              <a:rPr lang="pt-BR" sz="2200" dirty="0"/>
              <a:t>ilegal do caráter competitivo do certame:</a:t>
            </a:r>
          </a:p>
          <a:p>
            <a:pPr marL="0" indent="0">
              <a:buNone/>
            </a:pPr>
            <a:r>
              <a:rPr lang="pt-BR" sz="2200" dirty="0"/>
              <a:t>	4.1 Existência de critérios subjetivos para pontuação das propostas; </a:t>
            </a:r>
          </a:p>
          <a:p>
            <a:pPr marL="0" indent="0">
              <a:buNone/>
            </a:pPr>
            <a:r>
              <a:rPr lang="pt-BR" sz="2200" dirty="0"/>
              <a:t>	4.2 Exigência de visita técnica conjunta e obrigatória; </a:t>
            </a:r>
          </a:p>
          <a:p>
            <a:pPr marL="0" indent="0">
              <a:buNone/>
            </a:pPr>
            <a:r>
              <a:rPr lang="pt-BR" sz="2200" dirty="0"/>
              <a:t>	4.3 Inobservância dos prazos legais de publicidade do certame; </a:t>
            </a:r>
          </a:p>
          <a:p>
            <a:pPr marL="0" indent="0">
              <a:buNone/>
            </a:pPr>
            <a:r>
              <a:rPr lang="pt-BR" sz="2200" dirty="0"/>
              <a:t>	4.4 Fixação de patrimônio líquido abusivo para fins de habilitação; </a:t>
            </a:r>
          </a:p>
          <a:p>
            <a:pPr marL="0" indent="0">
              <a:buNone/>
            </a:pPr>
            <a:r>
              <a:rPr lang="pt-BR" sz="2200" dirty="0"/>
              <a:t>	4.5 Fixação de garantia de proposta abusiva para fins de 	habilitação; </a:t>
            </a:r>
          </a:p>
          <a:p>
            <a:pPr marL="0" indent="0">
              <a:buNone/>
            </a:pPr>
            <a:r>
              <a:rPr lang="pt-BR" sz="2200" dirty="0"/>
              <a:t>	4.6 Exigência de garantia de manutenção de </a:t>
            </a:r>
            <a:r>
              <a:rPr lang="pt-BR" sz="2200" dirty="0" smtClean="0"/>
              <a:t>proposta concomitante </a:t>
            </a:r>
            <a:r>
              <a:rPr lang="pt-BR" sz="2200" dirty="0"/>
              <a:t>a 	exigência de patrimônio líquido mínimo; </a:t>
            </a:r>
          </a:p>
        </p:txBody>
      </p:sp>
    </p:spTree>
    <p:extLst>
      <p:ext uri="{BB962C8B-B14F-4D97-AF65-F5344CB8AC3E}">
        <p14:creationId xmlns:p14="http://schemas.microsoft.com/office/powerpoint/2010/main" val="376186154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II.   AS QUESTÕES </a:t>
            </a:r>
            <a:r>
              <a:rPr lang="pt-BR" sz="2800" cap="small" dirty="0" smtClean="0">
                <a:solidFill>
                  <a:schemeClr val="accent1">
                    <a:lumMod val="50000"/>
                  </a:schemeClr>
                </a:solidFill>
                <a:effectLst>
                  <a:outerShdw blurRad="38100" dist="38100" dir="2700000" algn="tl">
                    <a:srgbClr val="DDDDDD"/>
                  </a:outerShdw>
                </a:effectLst>
                <a:latin typeface="Calibri" charset="0"/>
                <a:cs typeface="Arial" charset="0"/>
              </a:rPr>
              <a:t>PRÉVIAS</a:t>
            </a:r>
            <a:endParaRPr lang="pt-BR" sz="2800" dirty="0">
              <a:solidFill>
                <a:schemeClr val="bg1"/>
              </a:solidFill>
              <a:latin typeface="Arial Black" panose="020B0A04020102020204" pitchFamily="34" charset="0"/>
            </a:endParaRPr>
          </a:p>
        </p:txBody>
      </p:sp>
      <p:sp>
        <p:nvSpPr>
          <p:cNvPr id="2" name="Título 1"/>
          <p:cNvSpPr>
            <a:spLocks noGrp="1"/>
          </p:cNvSpPr>
          <p:nvPr>
            <p:ph type="title"/>
          </p:nvPr>
        </p:nvSpPr>
        <p:spPr>
          <a:xfrm>
            <a:off x="467544" y="908720"/>
            <a:ext cx="8424936" cy="838086"/>
          </a:xfrm>
        </p:spPr>
        <p:txBody>
          <a:bodyPr>
            <a:noAutofit/>
          </a:bodyPr>
          <a:lstStyle/>
          <a:p>
            <a:pPr algn="l"/>
            <a:r>
              <a:rPr lang="pt-BR" sz="2400" b="1" dirty="0"/>
              <a:t>II.I	Da prescrição</a:t>
            </a:r>
          </a:p>
        </p:txBody>
      </p:sp>
      <p:sp>
        <p:nvSpPr>
          <p:cNvPr id="4" name="Espaço Reservado para Conteúdo 3"/>
          <p:cNvSpPr>
            <a:spLocks noGrp="1"/>
          </p:cNvSpPr>
          <p:nvPr>
            <p:ph sz="half" idx="2"/>
          </p:nvPr>
        </p:nvSpPr>
        <p:spPr>
          <a:xfrm>
            <a:off x="506463" y="1916832"/>
            <a:ext cx="8435280" cy="4167312"/>
          </a:xfrm>
        </p:spPr>
        <p:txBody>
          <a:bodyPr>
            <a:noAutofit/>
          </a:bodyPr>
          <a:lstStyle/>
          <a:p>
            <a:pPr marL="0" indent="0" algn="just">
              <a:buNone/>
            </a:pPr>
            <a:r>
              <a:rPr lang="pt-BR" sz="2200" dirty="0"/>
              <a:t>5 	Inexistência de critérios objetivos para aferir a adequação do 	serviço prestado no que tange à fluidez do tráfego na Terceira 	Ponte; </a:t>
            </a:r>
          </a:p>
          <a:p>
            <a:pPr marL="0" indent="0" algn="just">
              <a:buNone/>
            </a:pPr>
            <a:r>
              <a:rPr lang="pt-BR" sz="2200" dirty="0"/>
              <a:t>6 	Acréscimo irregular de verba rescisória para fins de reequilíbrio 	econômico-financeiro; </a:t>
            </a:r>
          </a:p>
          <a:p>
            <a:pPr marL="0" indent="0" algn="just">
              <a:buNone/>
            </a:pPr>
            <a:r>
              <a:rPr lang="pt-BR" sz="2200" dirty="0"/>
              <a:t>7 	Expedição de licença de operação sem o cumprimento de todas as 	condicionantes ambientais; </a:t>
            </a:r>
          </a:p>
          <a:p>
            <a:pPr marL="0" indent="0" algn="just">
              <a:buNone/>
            </a:pPr>
            <a:r>
              <a:rPr lang="pt-BR" sz="2200" dirty="0"/>
              <a:t>8 	Alteração nas exigências de operação/administração sem 	correspondente equilíbrio-econômico financeiro; </a:t>
            </a:r>
          </a:p>
          <a:p>
            <a:pPr marL="0" indent="0" algn="just">
              <a:buNone/>
            </a:pPr>
            <a:r>
              <a:rPr lang="pt-BR" sz="2200" dirty="0"/>
              <a:t>9 	Obras executadas com qualidade inferior à contratada.</a:t>
            </a:r>
          </a:p>
        </p:txBody>
      </p:sp>
    </p:spTree>
    <p:extLst>
      <p:ext uri="{BB962C8B-B14F-4D97-AF65-F5344CB8AC3E}">
        <p14:creationId xmlns:p14="http://schemas.microsoft.com/office/powerpoint/2010/main" val="69930024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smtClean="0">
                <a:solidFill>
                  <a:schemeClr val="accent1">
                    <a:lumMod val="50000"/>
                  </a:schemeClr>
                </a:solidFill>
                <a:effectLst>
                  <a:outerShdw blurRad="38100" dist="38100" dir="2700000" algn="tl">
                    <a:srgbClr val="DDDDDD"/>
                  </a:outerShdw>
                </a:effectLst>
                <a:latin typeface="Calibri" charset="0"/>
                <a:cs typeface="Arial" charset="0"/>
              </a:rPr>
              <a:t>II.</a:t>
            </a:r>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	</a:t>
            </a:r>
            <a:r>
              <a:rPr lang="pt-BR" sz="2800" cap="small" dirty="0" smtClean="0">
                <a:solidFill>
                  <a:schemeClr val="accent1">
                    <a:lumMod val="50000"/>
                  </a:schemeClr>
                </a:solidFill>
                <a:effectLst>
                  <a:outerShdw blurRad="38100" dist="38100" dir="2700000" algn="tl">
                    <a:srgbClr val="DDDDDD"/>
                  </a:outerShdw>
                </a:effectLst>
                <a:latin typeface="Calibri" charset="0"/>
                <a:cs typeface="Arial" charset="0"/>
              </a:rPr>
              <a:t>DAS QUESTÕES PRÉVIAS</a:t>
            </a:r>
            <a:endParaRPr lang="pt-BR" sz="2800" dirty="0">
              <a:solidFill>
                <a:schemeClr val="bg1"/>
              </a:solidFill>
              <a:latin typeface="Arial Black" panose="020B0A04020102020204" pitchFamily="34" charset="0"/>
            </a:endParaRPr>
          </a:p>
        </p:txBody>
      </p:sp>
      <p:sp>
        <p:nvSpPr>
          <p:cNvPr id="4" name="Espaço Reservado para Conteúdo 3"/>
          <p:cNvSpPr>
            <a:spLocks noGrp="1"/>
          </p:cNvSpPr>
          <p:nvPr>
            <p:ph sz="half" idx="2"/>
          </p:nvPr>
        </p:nvSpPr>
        <p:spPr>
          <a:xfrm>
            <a:off x="457200" y="1412776"/>
            <a:ext cx="8507288" cy="4713387"/>
          </a:xfrm>
        </p:spPr>
        <p:txBody>
          <a:bodyPr>
            <a:normAutofit fontScale="92500" lnSpcReduction="20000"/>
          </a:bodyPr>
          <a:lstStyle/>
          <a:p>
            <a:pPr marL="0" indent="0">
              <a:lnSpc>
                <a:spcPct val="150000"/>
              </a:lnSpc>
              <a:spcBef>
                <a:spcPts val="0"/>
              </a:spcBef>
              <a:spcAft>
                <a:spcPts val="600"/>
              </a:spcAft>
              <a:buNone/>
            </a:pPr>
            <a:r>
              <a:rPr lang="pt-BR" sz="2800" b="1" dirty="0">
                <a:ea typeface="Dotum" panose="020B0600000101010101" pitchFamily="34" charset="-127"/>
                <a:cs typeface="Arial" panose="020B0604020202020204" pitchFamily="34" charset="0"/>
              </a:rPr>
              <a:t>II.1	Da prescrição.</a:t>
            </a:r>
          </a:p>
          <a:p>
            <a:pPr marL="0" indent="0" algn="just">
              <a:spcBef>
                <a:spcPts val="0"/>
              </a:spcBef>
              <a:spcAft>
                <a:spcPts val="600"/>
              </a:spcAft>
              <a:buNone/>
            </a:pPr>
            <a:r>
              <a:rPr lang="pt-BR" sz="4000" b="1" dirty="0" smtClean="0">
                <a:solidFill>
                  <a:schemeClr val="accent6">
                    <a:lumMod val="50000"/>
                  </a:schemeClr>
                </a:solidFill>
                <a:ea typeface="Dotum" panose="020B0600000101010101" pitchFamily="34" charset="-127"/>
                <a:cs typeface="Arial" panose="020B0604020202020204" pitchFamily="34" charset="0"/>
              </a:rPr>
              <a:t>II.2 	Da </a:t>
            </a:r>
            <a:r>
              <a:rPr lang="pt-BR" sz="4000" b="1" dirty="0">
                <a:solidFill>
                  <a:schemeClr val="accent6">
                    <a:lumMod val="50000"/>
                  </a:schemeClr>
                </a:solidFill>
                <a:ea typeface="Dotum" panose="020B0600000101010101" pitchFamily="34" charset="-127"/>
                <a:cs typeface="Arial" panose="020B0604020202020204" pitchFamily="34" charset="0"/>
              </a:rPr>
              <a:t>pretensão da Concessionária </a:t>
            </a:r>
            <a:r>
              <a:rPr lang="pt-BR" sz="4000" b="1" dirty="0" smtClean="0">
                <a:solidFill>
                  <a:schemeClr val="accent6">
                    <a:lumMod val="50000"/>
                  </a:schemeClr>
                </a:solidFill>
                <a:ea typeface="Dotum" panose="020B0600000101010101" pitchFamily="34" charset="-127"/>
                <a:cs typeface="Arial" panose="020B0604020202020204" pitchFamily="34" charset="0"/>
              </a:rPr>
              <a:t>	acerca  </a:t>
            </a:r>
            <a:r>
              <a:rPr lang="pt-BR" sz="4000" b="1" dirty="0">
                <a:solidFill>
                  <a:schemeClr val="accent6">
                    <a:lumMod val="50000"/>
                  </a:schemeClr>
                </a:solidFill>
                <a:ea typeface="Dotum" panose="020B0600000101010101" pitchFamily="34" charset="-127"/>
                <a:cs typeface="Arial" panose="020B0604020202020204" pitchFamily="34" charset="0"/>
              </a:rPr>
              <a:t>da </a:t>
            </a:r>
            <a:r>
              <a:rPr lang="pt-BR" sz="4000" b="1" dirty="0" smtClean="0">
                <a:solidFill>
                  <a:schemeClr val="accent6">
                    <a:lumMod val="50000"/>
                  </a:schemeClr>
                </a:solidFill>
                <a:ea typeface="Dotum" panose="020B0600000101010101" pitchFamily="34" charset="-127"/>
                <a:cs typeface="Arial" panose="020B0604020202020204" pitchFamily="34" charset="0"/>
              </a:rPr>
              <a:t>	possível “suspensão 	impositiva</a:t>
            </a:r>
            <a:r>
              <a:rPr lang="pt-BR" sz="4000" b="1" dirty="0">
                <a:solidFill>
                  <a:schemeClr val="accent6">
                    <a:lumMod val="50000"/>
                  </a:schemeClr>
                </a:solidFill>
                <a:ea typeface="Dotum" panose="020B0600000101010101" pitchFamily="34" charset="-127"/>
                <a:cs typeface="Arial" panose="020B0604020202020204" pitchFamily="34" charset="0"/>
              </a:rPr>
              <a:t>” do presente </a:t>
            </a:r>
            <a:r>
              <a:rPr lang="pt-BR" sz="4000" b="1" dirty="0" smtClean="0">
                <a:solidFill>
                  <a:schemeClr val="accent6">
                    <a:lumMod val="50000"/>
                  </a:schemeClr>
                </a:solidFill>
                <a:ea typeface="Dotum" panose="020B0600000101010101" pitchFamily="34" charset="-127"/>
                <a:cs typeface="Arial" panose="020B0604020202020204" pitchFamily="34" charset="0"/>
              </a:rPr>
              <a:t>processo 	em </a:t>
            </a:r>
            <a:r>
              <a:rPr lang="pt-BR" sz="4000" b="1" dirty="0">
                <a:solidFill>
                  <a:schemeClr val="accent6">
                    <a:lumMod val="50000"/>
                  </a:schemeClr>
                </a:solidFill>
                <a:ea typeface="Dotum" panose="020B0600000101010101" pitchFamily="34" charset="-127"/>
                <a:cs typeface="Arial" panose="020B0604020202020204" pitchFamily="34" charset="0"/>
              </a:rPr>
              <a:t>razão de </a:t>
            </a:r>
            <a:r>
              <a:rPr lang="pt-BR" sz="4000" b="1" dirty="0" smtClean="0">
                <a:solidFill>
                  <a:schemeClr val="accent6">
                    <a:lumMod val="50000"/>
                  </a:schemeClr>
                </a:solidFill>
                <a:ea typeface="Dotum" panose="020B0600000101010101" pitchFamily="34" charset="-127"/>
                <a:cs typeface="Arial" panose="020B0604020202020204" pitchFamily="34" charset="0"/>
              </a:rPr>
              <a:t>ação </a:t>
            </a:r>
            <a:r>
              <a:rPr lang="pt-BR" sz="4000" b="1" dirty="0">
                <a:solidFill>
                  <a:schemeClr val="accent6">
                    <a:lumMod val="50000"/>
                  </a:schemeClr>
                </a:solidFill>
                <a:ea typeface="Dotum" panose="020B0600000101010101" pitchFamily="34" charset="-127"/>
                <a:cs typeface="Arial" panose="020B0604020202020204" pitchFamily="34" charset="0"/>
              </a:rPr>
              <a:t>judicial em </a:t>
            </a:r>
            <a:r>
              <a:rPr lang="pt-BR" sz="4000" b="1" dirty="0" smtClean="0">
                <a:solidFill>
                  <a:schemeClr val="accent6">
                    <a:lumMod val="50000"/>
                  </a:schemeClr>
                </a:solidFill>
                <a:ea typeface="Dotum" panose="020B0600000101010101" pitchFamily="34" charset="-127"/>
                <a:cs typeface="Arial" panose="020B0604020202020204" pitchFamily="34" charset="0"/>
              </a:rPr>
              <a:t>curso.</a:t>
            </a:r>
          </a:p>
          <a:p>
            <a:pPr marL="0" indent="0" algn="just">
              <a:spcBef>
                <a:spcPts val="0"/>
              </a:spcBef>
              <a:spcAft>
                <a:spcPts val="600"/>
              </a:spcAft>
              <a:buNone/>
            </a:pPr>
            <a:r>
              <a:rPr lang="pt-BR" sz="2800" b="1" dirty="0"/>
              <a:t>II.3	Da alegação da Concessionária acerca da possível </a:t>
            </a:r>
            <a:r>
              <a:rPr lang="pt-BR" sz="2800" b="1" dirty="0" smtClean="0"/>
              <a:t>	violação </a:t>
            </a:r>
            <a:r>
              <a:rPr lang="pt-BR" sz="2800" b="1" dirty="0"/>
              <a:t>dos princípios constitucionais do </a:t>
            </a:r>
            <a:r>
              <a:rPr lang="pt-BR" sz="2800" b="1" dirty="0" smtClean="0"/>
              <a:t>	contraditório </a:t>
            </a:r>
            <a:r>
              <a:rPr lang="pt-BR" sz="2800" b="1" dirty="0"/>
              <a:t>e ampla </a:t>
            </a:r>
            <a:r>
              <a:rPr lang="pt-BR" sz="2800" b="1" dirty="0" smtClean="0"/>
              <a:t>defesa.</a:t>
            </a:r>
          </a:p>
          <a:p>
            <a:pPr marL="0" indent="0" algn="just">
              <a:spcBef>
                <a:spcPts val="0"/>
              </a:spcBef>
              <a:spcAft>
                <a:spcPts val="600"/>
              </a:spcAft>
              <a:buNone/>
            </a:pPr>
            <a:r>
              <a:rPr lang="pt-BR" sz="2800" b="1" dirty="0"/>
              <a:t>II.4	Da </a:t>
            </a:r>
            <a:r>
              <a:rPr lang="pt-BR" sz="2800" b="1" dirty="0" smtClean="0"/>
              <a:t>decadência.</a:t>
            </a:r>
          </a:p>
          <a:p>
            <a:pPr marL="0" indent="0" algn="just">
              <a:spcBef>
                <a:spcPts val="0"/>
              </a:spcBef>
              <a:spcAft>
                <a:spcPts val="600"/>
              </a:spcAft>
              <a:buNone/>
            </a:pPr>
            <a:r>
              <a:rPr lang="pt-BR" sz="2800" b="1" dirty="0" smtClean="0"/>
              <a:t>II.5</a:t>
            </a:r>
            <a:r>
              <a:rPr lang="pt-BR" sz="2800" b="1" dirty="0"/>
              <a:t>	Da coisa julgada administrativa</a:t>
            </a:r>
            <a:endParaRPr lang="pt-BR" sz="2800" b="1" dirty="0">
              <a:latin typeface="+mj-lt"/>
            </a:endParaRPr>
          </a:p>
        </p:txBody>
      </p:sp>
    </p:spTree>
    <p:extLst>
      <p:ext uri="{BB962C8B-B14F-4D97-AF65-F5344CB8AC3E}">
        <p14:creationId xmlns:p14="http://schemas.microsoft.com/office/powerpoint/2010/main" val="65811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500"/>
                                        <p:tgtEl>
                                          <p:spTgt spid="4">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0" dur="500"/>
                                        <p:tgtEl>
                                          <p:spTgt spid="4">
                                            <p:txEl>
                                              <p:pRg st="1" end="1"/>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randombar(horizontal)">
                                      <p:cBhvr>
                                        <p:cTn id="13" dur="500"/>
                                        <p:tgtEl>
                                          <p:spTgt spid="4">
                                            <p:txEl>
                                              <p:pRg st="2" end="2"/>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randombar(horizontal)">
                                      <p:cBhvr>
                                        <p:cTn id="16" dur="500"/>
                                        <p:tgtEl>
                                          <p:spTgt spid="4">
                                            <p:txEl>
                                              <p:pRg st="3" end="3"/>
                                            </p:txEl>
                                          </p:spTgt>
                                        </p:tgtEl>
                                      </p:cBhvr>
                                    </p:animEffect>
                                  </p:childTnLst>
                                </p:cTn>
                              </p:par>
                              <p:par>
                                <p:cTn id="17" presetID="14" presetClass="entr" presetSubtype="10"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randombar(horizontal)">
                                      <p:cBhvr>
                                        <p:cTn id="19"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II.   AS QUESTÕES </a:t>
            </a:r>
            <a:r>
              <a:rPr lang="pt-BR" sz="2800" cap="small" dirty="0" smtClean="0">
                <a:solidFill>
                  <a:schemeClr val="accent1">
                    <a:lumMod val="50000"/>
                  </a:schemeClr>
                </a:solidFill>
                <a:effectLst>
                  <a:outerShdw blurRad="38100" dist="38100" dir="2700000" algn="tl">
                    <a:srgbClr val="DDDDDD"/>
                  </a:outerShdw>
                </a:effectLst>
                <a:latin typeface="Calibri" charset="0"/>
                <a:cs typeface="Arial" charset="0"/>
              </a:rPr>
              <a:t>PRÉVIAS</a:t>
            </a:r>
            <a:endParaRPr lang="pt-BR" sz="2800" dirty="0">
              <a:solidFill>
                <a:schemeClr val="bg1"/>
              </a:solidFill>
              <a:latin typeface="Arial Black" panose="020B0A04020102020204" pitchFamily="34" charset="0"/>
            </a:endParaRPr>
          </a:p>
        </p:txBody>
      </p:sp>
      <p:sp>
        <p:nvSpPr>
          <p:cNvPr id="2" name="Título 1"/>
          <p:cNvSpPr>
            <a:spLocks noGrp="1"/>
          </p:cNvSpPr>
          <p:nvPr>
            <p:ph type="title"/>
          </p:nvPr>
        </p:nvSpPr>
        <p:spPr>
          <a:xfrm>
            <a:off x="458838" y="1052736"/>
            <a:ext cx="8424936" cy="838086"/>
          </a:xfrm>
        </p:spPr>
        <p:txBody>
          <a:bodyPr>
            <a:noAutofit/>
          </a:bodyPr>
          <a:lstStyle/>
          <a:p>
            <a:pPr algn="just"/>
            <a:r>
              <a:rPr lang="pt-BR" sz="2400" b="1" dirty="0">
                <a:ea typeface="Dotum" panose="020B0600000101010101" pitchFamily="34" charset="-127"/>
                <a:cs typeface="Arial" panose="020B0604020202020204" pitchFamily="34" charset="0"/>
              </a:rPr>
              <a:t>II.2   </a:t>
            </a:r>
            <a:r>
              <a:rPr lang="pt-BR" sz="2400" b="1" dirty="0" smtClean="0">
                <a:ea typeface="Dotum" panose="020B0600000101010101" pitchFamily="34" charset="-127"/>
                <a:cs typeface="Arial" panose="020B0604020202020204" pitchFamily="34" charset="0"/>
              </a:rPr>
              <a:t>Da pretensão da Concessionária acerca  da possível 	“suspensão </a:t>
            </a:r>
            <a:r>
              <a:rPr lang="pt-BR" sz="2400" b="1" dirty="0">
                <a:ea typeface="Dotum" panose="020B0600000101010101" pitchFamily="34" charset="-127"/>
                <a:cs typeface="Arial" panose="020B0604020202020204" pitchFamily="34" charset="0"/>
              </a:rPr>
              <a:t>impositiva” do presente processo em razão </a:t>
            </a:r>
            <a:r>
              <a:rPr lang="pt-BR" sz="2400" b="1" dirty="0" smtClean="0">
                <a:ea typeface="Dotum" panose="020B0600000101010101" pitchFamily="34" charset="-127"/>
                <a:cs typeface="Arial" panose="020B0604020202020204" pitchFamily="34" charset="0"/>
              </a:rPr>
              <a:t>	de </a:t>
            </a:r>
            <a:r>
              <a:rPr lang="pt-BR" sz="2400" b="1" dirty="0">
                <a:ea typeface="Dotum" panose="020B0600000101010101" pitchFamily="34" charset="-127"/>
                <a:cs typeface="Arial" panose="020B0604020202020204" pitchFamily="34" charset="0"/>
              </a:rPr>
              <a:t>ação judicial em curso</a:t>
            </a:r>
          </a:p>
        </p:txBody>
      </p:sp>
      <p:sp>
        <p:nvSpPr>
          <p:cNvPr id="4" name="Espaço Reservado para Conteúdo 3"/>
          <p:cNvSpPr>
            <a:spLocks noGrp="1"/>
          </p:cNvSpPr>
          <p:nvPr>
            <p:ph sz="half" idx="2"/>
          </p:nvPr>
        </p:nvSpPr>
        <p:spPr>
          <a:xfrm>
            <a:off x="467544" y="2420888"/>
            <a:ext cx="8435280" cy="3951288"/>
          </a:xfrm>
        </p:spPr>
        <p:txBody>
          <a:bodyPr>
            <a:noAutofit/>
          </a:bodyPr>
          <a:lstStyle/>
          <a:p>
            <a:pPr algn="just"/>
            <a:r>
              <a:rPr lang="pt-BR" sz="2200" b="1" dirty="0"/>
              <a:t>Alegação da </a:t>
            </a:r>
            <a:r>
              <a:rPr lang="pt-BR" sz="2200" b="1" dirty="0" err="1"/>
              <a:t>Rodosol</a:t>
            </a:r>
            <a:r>
              <a:rPr lang="pt-BR" sz="2200" b="1" dirty="0"/>
              <a:t>: </a:t>
            </a:r>
            <a:r>
              <a:rPr lang="pt-BR" sz="2200" dirty="0"/>
              <a:t>existência da ação civil pública onde se questiona o procedimento licitatório que culminou no contrato de concessão da Rodovia do Sol, na qual foi determinado a realização de perícia</a:t>
            </a:r>
            <a:r>
              <a:rPr lang="pt-BR" sz="2200" dirty="0" smtClean="0"/>
              <a:t>;</a:t>
            </a:r>
          </a:p>
          <a:p>
            <a:pPr marL="0" indent="0" algn="just">
              <a:buNone/>
            </a:pPr>
            <a:endParaRPr lang="pt-BR" sz="2200" dirty="0"/>
          </a:p>
          <a:p>
            <a:pPr algn="just"/>
            <a:r>
              <a:rPr lang="pt-BR" sz="2200" b="1" dirty="0"/>
              <a:t>Conclusão</a:t>
            </a:r>
            <a:r>
              <a:rPr lang="pt-BR" sz="2200" dirty="0"/>
              <a:t>: Competência constitucional dos Tribunais de Contas: art. 71 e incisos da Constituição Estadual - instância independente do Poder Judiciário. Trata-se do consagrado Princípio da Independência de Instâncias.</a:t>
            </a:r>
          </a:p>
        </p:txBody>
      </p:sp>
    </p:spTree>
    <p:extLst>
      <p:ext uri="{BB962C8B-B14F-4D97-AF65-F5344CB8AC3E}">
        <p14:creationId xmlns:p14="http://schemas.microsoft.com/office/powerpoint/2010/main" val="31225999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smtClean="0">
                <a:solidFill>
                  <a:schemeClr val="accent1">
                    <a:lumMod val="50000"/>
                  </a:schemeClr>
                </a:solidFill>
                <a:effectLst>
                  <a:outerShdw blurRad="38100" dist="38100" dir="2700000" algn="tl">
                    <a:srgbClr val="DDDDDD"/>
                  </a:outerShdw>
                </a:effectLst>
                <a:latin typeface="Calibri" charset="0"/>
                <a:cs typeface="Arial" charset="0"/>
              </a:rPr>
              <a:t>I.	INTRODUÇÃO</a:t>
            </a:r>
            <a:endParaRPr lang="pt-BR" sz="2800" dirty="0">
              <a:solidFill>
                <a:schemeClr val="bg1"/>
              </a:solidFill>
              <a:latin typeface="Arial Black" panose="020B0A04020102020204" pitchFamily="34" charset="0"/>
            </a:endParaRPr>
          </a:p>
        </p:txBody>
      </p:sp>
      <p:sp>
        <p:nvSpPr>
          <p:cNvPr id="4" name="Espaço Reservado para Conteúdo 3"/>
          <p:cNvSpPr>
            <a:spLocks noGrp="1"/>
          </p:cNvSpPr>
          <p:nvPr>
            <p:ph sz="half" idx="2"/>
          </p:nvPr>
        </p:nvSpPr>
        <p:spPr>
          <a:xfrm>
            <a:off x="457200" y="1412776"/>
            <a:ext cx="8291264" cy="4713387"/>
          </a:xfrm>
        </p:spPr>
        <p:txBody>
          <a:bodyPr>
            <a:normAutofit fontScale="92500" lnSpcReduction="10000"/>
          </a:bodyPr>
          <a:lstStyle/>
          <a:p>
            <a:pPr marL="0" indent="0" algn="just">
              <a:lnSpc>
                <a:spcPct val="120000"/>
              </a:lnSpc>
              <a:spcBef>
                <a:spcPts val="0"/>
              </a:spcBef>
              <a:buNone/>
            </a:pPr>
            <a:r>
              <a:rPr lang="pt-BR" sz="4300" b="1" dirty="0" smtClean="0">
                <a:solidFill>
                  <a:schemeClr val="accent6">
                    <a:lumMod val="50000"/>
                  </a:schemeClr>
                </a:solidFill>
                <a:latin typeface="+mj-lt"/>
                <a:cs typeface="Aharoni" panose="02010803020104030203" pitchFamily="2" charset="-79"/>
              </a:rPr>
              <a:t>I.1	Grandes Números do Processo TC 	5591/2013.</a:t>
            </a:r>
          </a:p>
          <a:p>
            <a:pPr marL="0" indent="0" algn="just">
              <a:lnSpc>
                <a:spcPct val="120000"/>
              </a:lnSpc>
              <a:spcBef>
                <a:spcPts val="0"/>
              </a:spcBef>
              <a:buNone/>
            </a:pPr>
            <a:r>
              <a:rPr lang="pt-BR" sz="2800" b="1" dirty="0" smtClean="0"/>
              <a:t>I.2 	Da </a:t>
            </a:r>
            <a:r>
              <a:rPr lang="pt-BR" sz="2800" b="1" dirty="0"/>
              <a:t>Construção da Terceira Ponte ao Contrato </a:t>
            </a:r>
            <a:r>
              <a:rPr lang="pt-BR" sz="2800" b="1" dirty="0" smtClean="0"/>
              <a:t>de 	Concessão.</a:t>
            </a:r>
          </a:p>
          <a:p>
            <a:pPr marL="0" indent="0" algn="just">
              <a:lnSpc>
                <a:spcPct val="150000"/>
              </a:lnSpc>
              <a:buNone/>
            </a:pPr>
            <a:r>
              <a:rPr lang="pt-BR" sz="2800" b="1" dirty="0"/>
              <a:t>I.3	 Principais intercorrências </a:t>
            </a:r>
            <a:r>
              <a:rPr lang="pt-BR" sz="2800" b="1" dirty="0" smtClean="0"/>
              <a:t>processuais.</a:t>
            </a:r>
          </a:p>
          <a:p>
            <a:pPr marL="0" indent="0" algn="just">
              <a:buNone/>
            </a:pPr>
            <a:r>
              <a:rPr lang="pt-BR" sz="2800" b="1" dirty="0"/>
              <a:t>I.4	O Planejamento e a Execução dos Trabalhos de </a:t>
            </a:r>
            <a:r>
              <a:rPr lang="pt-BR" sz="2800" b="1" dirty="0" smtClean="0"/>
              <a:t>   	Auditoria.</a:t>
            </a:r>
          </a:p>
          <a:p>
            <a:pPr marL="0" indent="0" algn="just">
              <a:buNone/>
            </a:pPr>
            <a:r>
              <a:rPr lang="pt-BR" sz="2800" b="1" dirty="0"/>
              <a:t>I.5  </a:t>
            </a:r>
            <a:r>
              <a:rPr lang="pt-BR" sz="2800" b="1" dirty="0" smtClean="0"/>
              <a:t>	Alguns </a:t>
            </a:r>
            <a:r>
              <a:rPr lang="pt-BR" sz="2800" b="1" dirty="0"/>
              <a:t>Conceitos </a:t>
            </a:r>
            <a:r>
              <a:rPr lang="pt-BR" sz="2800" b="1" dirty="0" smtClean="0"/>
              <a:t>de Administração Financeira  	utilizados.</a:t>
            </a:r>
            <a:endParaRPr lang="pt-BR" sz="2800" b="1" dirty="0"/>
          </a:p>
          <a:p>
            <a:pPr marL="0" indent="0">
              <a:lnSpc>
                <a:spcPct val="150000"/>
              </a:lnSpc>
              <a:buNone/>
            </a:pPr>
            <a:endParaRPr lang="pt-BR" sz="2800" b="1" dirty="0">
              <a:latin typeface="+mj-lt"/>
            </a:endParaRPr>
          </a:p>
        </p:txBody>
      </p:sp>
    </p:spTree>
    <p:extLst>
      <p:ext uri="{BB962C8B-B14F-4D97-AF65-F5344CB8AC3E}">
        <p14:creationId xmlns:p14="http://schemas.microsoft.com/office/powerpoint/2010/main" val="800675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anim calcmode="lin" valueType="num">
                                      <p:cBhvr>
                                        <p:cTn id="1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1000"/>
                                        <p:tgtEl>
                                          <p:spTgt spid="4">
                                            <p:txEl>
                                              <p:pRg st="3" end="3"/>
                                            </p:txEl>
                                          </p:spTgt>
                                        </p:tgtEl>
                                      </p:cBhvr>
                                    </p:animEffect>
                                    <p:anim calcmode="lin" valueType="num">
                                      <p:cBhvr>
                                        <p:cTn id="23"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1000"/>
                                        <p:tgtEl>
                                          <p:spTgt spid="4">
                                            <p:txEl>
                                              <p:pRg st="4" end="4"/>
                                            </p:txEl>
                                          </p:spTgt>
                                        </p:tgtEl>
                                      </p:cBhvr>
                                    </p:animEffect>
                                    <p:anim calcmode="lin" valueType="num">
                                      <p:cBhvr>
                                        <p:cTn id="28"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smtClean="0">
                <a:solidFill>
                  <a:schemeClr val="accent1">
                    <a:lumMod val="50000"/>
                  </a:schemeClr>
                </a:solidFill>
                <a:effectLst>
                  <a:outerShdw blurRad="38100" dist="38100" dir="2700000" algn="tl">
                    <a:srgbClr val="DDDDDD"/>
                  </a:outerShdw>
                </a:effectLst>
                <a:latin typeface="Calibri" charset="0"/>
                <a:cs typeface="Arial" charset="0"/>
              </a:rPr>
              <a:t>II.</a:t>
            </a:r>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	</a:t>
            </a:r>
            <a:r>
              <a:rPr lang="pt-BR" sz="2800" cap="small" dirty="0" smtClean="0">
                <a:solidFill>
                  <a:schemeClr val="accent1">
                    <a:lumMod val="50000"/>
                  </a:schemeClr>
                </a:solidFill>
                <a:effectLst>
                  <a:outerShdw blurRad="38100" dist="38100" dir="2700000" algn="tl">
                    <a:srgbClr val="DDDDDD"/>
                  </a:outerShdw>
                </a:effectLst>
                <a:latin typeface="Calibri" charset="0"/>
                <a:cs typeface="Arial" charset="0"/>
              </a:rPr>
              <a:t>DAS QUESTÕES PRÉVIAS</a:t>
            </a:r>
            <a:endParaRPr lang="pt-BR" sz="2800" dirty="0">
              <a:solidFill>
                <a:schemeClr val="bg1"/>
              </a:solidFill>
              <a:latin typeface="Arial Black" panose="020B0A04020102020204" pitchFamily="34" charset="0"/>
            </a:endParaRPr>
          </a:p>
        </p:txBody>
      </p:sp>
      <p:sp>
        <p:nvSpPr>
          <p:cNvPr id="4" name="Espaço Reservado para Conteúdo 3"/>
          <p:cNvSpPr>
            <a:spLocks noGrp="1"/>
          </p:cNvSpPr>
          <p:nvPr>
            <p:ph sz="half" idx="2"/>
          </p:nvPr>
        </p:nvSpPr>
        <p:spPr>
          <a:xfrm>
            <a:off x="457200" y="1412776"/>
            <a:ext cx="8507288" cy="4713387"/>
          </a:xfrm>
        </p:spPr>
        <p:txBody>
          <a:bodyPr>
            <a:normAutofit fontScale="92500" lnSpcReduction="20000"/>
          </a:bodyPr>
          <a:lstStyle/>
          <a:p>
            <a:pPr marL="0" indent="0">
              <a:lnSpc>
                <a:spcPct val="150000"/>
              </a:lnSpc>
              <a:buNone/>
            </a:pPr>
            <a:r>
              <a:rPr lang="pt-BR" sz="2800" b="1" dirty="0">
                <a:ea typeface="Dotum" panose="020B0600000101010101" pitchFamily="34" charset="-127"/>
                <a:cs typeface="Arial" panose="020B0604020202020204" pitchFamily="34" charset="0"/>
              </a:rPr>
              <a:t>II.1	Da prescrição.</a:t>
            </a:r>
          </a:p>
          <a:p>
            <a:pPr marL="0" indent="0">
              <a:buNone/>
            </a:pPr>
            <a:r>
              <a:rPr lang="pt-BR" sz="2800" b="1" dirty="0"/>
              <a:t>II.2 	Da pretensão da Concessionária 	acerca  da 	possível “suspensão </a:t>
            </a:r>
            <a:r>
              <a:rPr lang="pt-BR" sz="2800" b="1" dirty="0" smtClean="0"/>
              <a:t>impositiva</a:t>
            </a:r>
            <a:r>
              <a:rPr lang="pt-BR" sz="2800" b="1" dirty="0"/>
              <a:t>” do presente 	processo </a:t>
            </a:r>
            <a:r>
              <a:rPr lang="pt-BR" sz="2800" b="1" dirty="0" smtClean="0"/>
              <a:t>em </a:t>
            </a:r>
            <a:r>
              <a:rPr lang="pt-BR" sz="2800" b="1" dirty="0"/>
              <a:t>razão de ação judicial em curso.</a:t>
            </a:r>
          </a:p>
          <a:p>
            <a:pPr marL="0" indent="0" algn="just">
              <a:buNone/>
            </a:pPr>
            <a:r>
              <a:rPr lang="pt-BR" sz="4000" b="1" dirty="0">
                <a:solidFill>
                  <a:schemeClr val="accent6">
                    <a:lumMod val="50000"/>
                  </a:schemeClr>
                </a:solidFill>
              </a:rPr>
              <a:t>II.3	Da alegação da Concessionária acerca </a:t>
            </a:r>
            <a:r>
              <a:rPr lang="pt-BR" sz="4000" b="1" dirty="0" smtClean="0">
                <a:solidFill>
                  <a:schemeClr val="accent6">
                    <a:lumMod val="50000"/>
                  </a:schemeClr>
                </a:solidFill>
              </a:rPr>
              <a:t>	da </a:t>
            </a:r>
            <a:r>
              <a:rPr lang="pt-BR" sz="4000" b="1" dirty="0">
                <a:solidFill>
                  <a:schemeClr val="accent6">
                    <a:lumMod val="50000"/>
                  </a:schemeClr>
                </a:solidFill>
              </a:rPr>
              <a:t>possível </a:t>
            </a:r>
            <a:r>
              <a:rPr lang="pt-BR" sz="4000" b="1" dirty="0" smtClean="0">
                <a:solidFill>
                  <a:schemeClr val="accent6">
                    <a:lumMod val="50000"/>
                  </a:schemeClr>
                </a:solidFill>
              </a:rPr>
              <a:t>	violação </a:t>
            </a:r>
            <a:r>
              <a:rPr lang="pt-BR" sz="4000" b="1" dirty="0">
                <a:solidFill>
                  <a:schemeClr val="accent6">
                    <a:lumMod val="50000"/>
                  </a:schemeClr>
                </a:solidFill>
              </a:rPr>
              <a:t>dos princípios </a:t>
            </a:r>
            <a:r>
              <a:rPr lang="pt-BR" sz="4000" b="1" dirty="0" smtClean="0">
                <a:solidFill>
                  <a:schemeClr val="accent6">
                    <a:lumMod val="50000"/>
                  </a:schemeClr>
                </a:solidFill>
              </a:rPr>
              <a:t>	constitucionais </a:t>
            </a:r>
            <a:r>
              <a:rPr lang="pt-BR" sz="4000" b="1" dirty="0">
                <a:solidFill>
                  <a:schemeClr val="accent6">
                    <a:lumMod val="50000"/>
                  </a:schemeClr>
                </a:solidFill>
              </a:rPr>
              <a:t>do </a:t>
            </a:r>
            <a:r>
              <a:rPr lang="pt-BR" sz="4000" b="1" dirty="0" smtClean="0">
                <a:solidFill>
                  <a:schemeClr val="accent6">
                    <a:lumMod val="50000"/>
                  </a:schemeClr>
                </a:solidFill>
              </a:rPr>
              <a:t>	contraditório e 	ampla defesa.</a:t>
            </a:r>
          </a:p>
          <a:p>
            <a:pPr marL="0" indent="0">
              <a:buNone/>
            </a:pPr>
            <a:r>
              <a:rPr lang="pt-BR" sz="2800" b="1" dirty="0"/>
              <a:t>II.4	Da </a:t>
            </a:r>
            <a:r>
              <a:rPr lang="pt-BR" sz="2800" b="1" dirty="0" smtClean="0"/>
              <a:t>decadência.</a:t>
            </a:r>
          </a:p>
          <a:p>
            <a:pPr marL="0" indent="0">
              <a:buNone/>
            </a:pPr>
            <a:r>
              <a:rPr lang="pt-BR" sz="2800" b="1" dirty="0" smtClean="0"/>
              <a:t>II.5</a:t>
            </a:r>
            <a:r>
              <a:rPr lang="pt-BR" sz="2800" b="1" dirty="0"/>
              <a:t>	Da coisa julgada administrativa</a:t>
            </a:r>
            <a:endParaRPr lang="pt-BR" sz="2800" b="1" dirty="0">
              <a:latin typeface="+mj-lt"/>
            </a:endParaRPr>
          </a:p>
        </p:txBody>
      </p:sp>
    </p:spTree>
    <p:extLst>
      <p:ext uri="{BB962C8B-B14F-4D97-AF65-F5344CB8AC3E}">
        <p14:creationId xmlns:p14="http://schemas.microsoft.com/office/powerpoint/2010/main" val="1371170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500"/>
                                        <p:tgtEl>
                                          <p:spTgt spid="4">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0" dur="500"/>
                                        <p:tgtEl>
                                          <p:spTgt spid="4">
                                            <p:txEl>
                                              <p:pRg st="1" end="1"/>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randombar(horizontal)">
                                      <p:cBhvr>
                                        <p:cTn id="13" dur="500"/>
                                        <p:tgtEl>
                                          <p:spTgt spid="4">
                                            <p:txEl>
                                              <p:pRg st="2" end="2"/>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randombar(horizontal)">
                                      <p:cBhvr>
                                        <p:cTn id="16" dur="500"/>
                                        <p:tgtEl>
                                          <p:spTgt spid="4">
                                            <p:txEl>
                                              <p:pRg st="3" end="3"/>
                                            </p:txEl>
                                          </p:spTgt>
                                        </p:tgtEl>
                                      </p:cBhvr>
                                    </p:animEffect>
                                  </p:childTnLst>
                                </p:cTn>
                              </p:par>
                              <p:par>
                                <p:cTn id="17" presetID="14" presetClass="entr" presetSubtype="10"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randombar(horizontal)">
                                      <p:cBhvr>
                                        <p:cTn id="19"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II.   AS QUESTÕES </a:t>
            </a:r>
            <a:r>
              <a:rPr lang="pt-BR" sz="2800" cap="small" dirty="0" smtClean="0">
                <a:solidFill>
                  <a:schemeClr val="accent1">
                    <a:lumMod val="50000"/>
                  </a:schemeClr>
                </a:solidFill>
                <a:effectLst>
                  <a:outerShdw blurRad="38100" dist="38100" dir="2700000" algn="tl">
                    <a:srgbClr val="DDDDDD"/>
                  </a:outerShdw>
                </a:effectLst>
                <a:latin typeface="Calibri" charset="0"/>
                <a:cs typeface="Arial" charset="0"/>
              </a:rPr>
              <a:t>PRÉVIAS</a:t>
            </a:r>
            <a:endParaRPr lang="pt-BR" sz="2800" dirty="0">
              <a:solidFill>
                <a:schemeClr val="bg1"/>
              </a:solidFill>
              <a:latin typeface="Arial Black" panose="020B0A04020102020204" pitchFamily="34" charset="0"/>
            </a:endParaRPr>
          </a:p>
        </p:txBody>
      </p:sp>
      <p:sp>
        <p:nvSpPr>
          <p:cNvPr id="2" name="Título 1"/>
          <p:cNvSpPr>
            <a:spLocks noGrp="1"/>
          </p:cNvSpPr>
          <p:nvPr>
            <p:ph type="title"/>
          </p:nvPr>
        </p:nvSpPr>
        <p:spPr>
          <a:xfrm>
            <a:off x="467544" y="1124744"/>
            <a:ext cx="8424936" cy="838086"/>
          </a:xfrm>
        </p:spPr>
        <p:txBody>
          <a:bodyPr>
            <a:noAutofit/>
          </a:bodyPr>
          <a:lstStyle/>
          <a:p>
            <a:pPr algn="just"/>
            <a:r>
              <a:rPr lang="pt-BR" sz="2400" b="1" dirty="0"/>
              <a:t>II.3	Da </a:t>
            </a:r>
            <a:r>
              <a:rPr lang="pt-BR" sz="2400" b="1" dirty="0" smtClean="0"/>
              <a:t>alegação da Concessionária acerca da possível 	violação </a:t>
            </a:r>
            <a:r>
              <a:rPr lang="pt-BR" sz="2400" b="1" dirty="0"/>
              <a:t>dos princípios constitucionais do contraditório e </a:t>
            </a:r>
            <a:r>
              <a:rPr lang="pt-BR" sz="2400" b="1" dirty="0" smtClean="0"/>
              <a:t>	ampla </a:t>
            </a:r>
            <a:r>
              <a:rPr lang="pt-BR" sz="2400" b="1" dirty="0"/>
              <a:t>defesa</a:t>
            </a:r>
          </a:p>
        </p:txBody>
      </p:sp>
      <p:sp>
        <p:nvSpPr>
          <p:cNvPr id="4" name="Espaço Reservado para Conteúdo 3"/>
          <p:cNvSpPr>
            <a:spLocks noGrp="1"/>
          </p:cNvSpPr>
          <p:nvPr>
            <p:ph sz="half" idx="2"/>
          </p:nvPr>
        </p:nvSpPr>
        <p:spPr>
          <a:xfrm>
            <a:off x="467544" y="2636912"/>
            <a:ext cx="8435280" cy="3951288"/>
          </a:xfrm>
        </p:spPr>
        <p:txBody>
          <a:bodyPr>
            <a:noAutofit/>
          </a:bodyPr>
          <a:lstStyle/>
          <a:p>
            <a:pPr lvl="0"/>
            <a:r>
              <a:rPr lang="pt-BR" b="1" dirty="0"/>
              <a:t>Alegação da </a:t>
            </a:r>
            <a:r>
              <a:rPr lang="pt-BR" b="1" dirty="0" err="1"/>
              <a:t>Rodosol</a:t>
            </a:r>
            <a:r>
              <a:rPr lang="pt-BR" b="1" dirty="0"/>
              <a:t>: </a:t>
            </a:r>
            <a:r>
              <a:rPr lang="pt-BR" dirty="0"/>
              <a:t>ausência de intimação para apresentação de defesa acerca da ITC 308/2015;</a:t>
            </a:r>
          </a:p>
          <a:p>
            <a:pPr marL="0" lvl="0" indent="0">
              <a:buNone/>
            </a:pPr>
            <a:endParaRPr lang="pt-BR" dirty="0"/>
          </a:p>
          <a:p>
            <a:r>
              <a:rPr lang="pt-BR" b="1" dirty="0" smtClean="0"/>
              <a:t>Conclusão</a:t>
            </a:r>
            <a:r>
              <a:rPr lang="pt-BR" b="1" dirty="0"/>
              <a:t>:</a:t>
            </a:r>
            <a:r>
              <a:rPr lang="pt-BR" dirty="0"/>
              <a:t> a </a:t>
            </a:r>
            <a:r>
              <a:rPr lang="pt-BR" dirty="0" err="1"/>
              <a:t>Rodosol</a:t>
            </a:r>
            <a:r>
              <a:rPr lang="pt-BR" dirty="0"/>
              <a:t> foi regularmente notificada para exercer seu direito de defesa, na qualidade de terceira interessada, tendo apresentado argumentações e documentos que julgou pertinentes</a:t>
            </a:r>
            <a:r>
              <a:rPr lang="pt-BR" dirty="0" smtClean="0"/>
              <a:t>;</a:t>
            </a:r>
          </a:p>
          <a:p>
            <a:endParaRPr lang="pt-BR" dirty="0"/>
          </a:p>
          <a:p>
            <a:endParaRPr lang="pt-BR" sz="2200" dirty="0"/>
          </a:p>
        </p:txBody>
      </p:sp>
    </p:spTree>
    <p:extLst>
      <p:ext uri="{BB962C8B-B14F-4D97-AF65-F5344CB8AC3E}">
        <p14:creationId xmlns:p14="http://schemas.microsoft.com/office/powerpoint/2010/main" val="339142732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II.   AS QUESTÕES PRÉVIAS - PRELIMINARES</a:t>
            </a:r>
            <a:endParaRPr lang="pt-BR" sz="2800" dirty="0">
              <a:solidFill>
                <a:schemeClr val="bg1"/>
              </a:solidFill>
              <a:latin typeface="Arial Black" panose="020B0A04020102020204" pitchFamily="34" charset="0"/>
            </a:endParaRPr>
          </a:p>
        </p:txBody>
      </p:sp>
      <p:sp>
        <p:nvSpPr>
          <p:cNvPr id="2" name="Título 1"/>
          <p:cNvSpPr>
            <a:spLocks noGrp="1"/>
          </p:cNvSpPr>
          <p:nvPr>
            <p:ph type="title"/>
          </p:nvPr>
        </p:nvSpPr>
        <p:spPr>
          <a:xfrm>
            <a:off x="467544" y="908720"/>
            <a:ext cx="8424936" cy="838086"/>
          </a:xfrm>
        </p:spPr>
        <p:txBody>
          <a:bodyPr>
            <a:noAutofit/>
          </a:bodyPr>
          <a:lstStyle/>
          <a:p>
            <a:pPr algn="just"/>
            <a:r>
              <a:rPr lang="pt-BR" sz="2400" b="1" dirty="0"/>
              <a:t>II.3	Da alegação da Concessionária acerca da possível 	violação dos princípios constitucionais do contraditório e 	ampla defesa</a:t>
            </a:r>
          </a:p>
        </p:txBody>
      </p:sp>
      <p:sp>
        <p:nvSpPr>
          <p:cNvPr id="4" name="Espaço Reservado para Conteúdo 3"/>
          <p:cNvSpPr>
            <a:spLocks noGrp="1"/>
          </p:cNvSpPr>
          <p:nvPr>
            <p:ph sz="half" idx="2"/>
          </p:nvPr>
        </p:nvSpPr>
        <p:spPr>
          <a:xfrm>
            <a:off x="588132" y="2060848"/>
            <a:ext cx="8435280" cy="3951288"/>
          </a:xfrm>
        </p:spPr>
        <p:txBody>
          <a:bodyPr>
            <a:noAutofit/>
          </a:bodyPr>
          <a:lstStyle/>
          <a:p>
            <a:pPr lvl="0">
              <a:spcAft>
                <a:spcPts val="1200"/>
              </a:spcAft>
            </a:pPr>
            <a:r>
              <a:rPr lang="pt-BR" sz="2200" dirty="0"/>
              <a:t>foi concedida prorrogação do prazo para apresentação de suas razões, por meio da Decisão Monocrática Preliminar DECM 463/2014;</a:t>
            </a:r>
          </a:p>
          <a:p>
            <a:pPr lvl="0">
              <a:spcAft>
                <a:spcPts val="1200"/>
              </a:spcAft>
            </a:pPr>
            <a:r>
              <a:rPr lang="pt-BR" sz="2200" dirty="0" smtClean="0"/>
              <a:t>o </a:t>
            </a:r>
            <a:r>
              <a:rPr lang="pt-BR" sz="2200" dirty="0"/>
              <a:t>prazo para apresentação de defesa, de acordo com o Regimento Interno é aquele determinado na citação (art. 322);</a:t>
            </a:r>
          </a:p>
          <a:p>
            <a:pPr>
              <a:spcAft>
                <a:spcPts val="1200"/>
              </a:spcAft>
            </a:pPr>
            <a:r>
              <a:rPr lang="pt-BR" sz="2200" dirty="0" smtClean="0"/>
              <a:t>Inexistência </a:t>
            </a:r>
            <a:r>
              <a:rPr lang="pt-BR" sz="2200" dirty="0"/>
              <a:t>de previsão de fase de “defesa” ou de “réplica” à Instrução Técnica </a:t>
            </a:r>
            <a:r>
              <a:rPr lang="pt-BR" sz="2200" dirty="0" smtClean="0"/>
              <a:t>Conclusiva;</a:t>
            </a:r>
            <a:endParaRPr lang="pt-BR" sz="2200" dirty="0"/>
          </a:p>
          <a:p>
            <a:pPr lvl="0">
              <a:spcAft>
                <a:spcPts val="1200"/>
              </a:spcAft>
            </a:pPr>
            <a:r>
              <a:rPr lang="pt-BR" sz="2200" dirty="0" smtClean="0"/>
              <a:t>A Concessionária realizou sustentação oral;</a:t>
            </a:r>
          </a:p>
          <a:p>
            <a:pPr>
              <a:spcAft>
                <a:spcPts val="1200"/>
              </a:spcAft>
            </a:pPr>
            <a:r>
              <a:rPr lang="pt-BR" sz="2200" dirty="0"/>
              <a:t>Foram garantidos os princípios constitucionais do contraditório e ampla </a:t>
            </a:r>
            <a:r>
              <a:rPr lang="pt-BR" sz="2200" dirty="0" smtClean="0"/>
              <a:t>defesa.</a:t>
            </a:r>
            <a:endParaRPr lang="pt-BR" sz="2200" dirty="0"/>
          </a:p>
          <a:p>
            <a:pPr lvl="0">
              <a:spcAft>
                <a:spcPts val="1200"/>
              </a:spcAft>
            </a:pPr>
            <a:endParaRPr lang="pt-BR" sz="2200" dirty="0"/>
          </a:p>
        </p:txBody>
      </p:sp>
    </p:spTree>
    <p:extLst>
      <p:ext uri="{BB962C8B-B14F-4D97-AF65-F5344CB8AC3E}">
        <p14:creationId xmlns:p14="http://schemas.microsoft.com/office/powerpoint/2010/main" val="328626796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smtClean="0">
                <a:solidFill>
                  <a:schemeClr val="accent1">
                    <a:lumMod val="50000"/>
                  </a:schemeClr>
                </a:solidFill>
                <a:effectLst>
                  <a:outerShdw blurRad="38100" dist="38100" dir="2700000" algn="tl">
                    <a:srgbClr val="DDDDDD"/>
                  </a:outerShdw>
                </a:effectLst>
                <a:latin typeface="Calibri" charset="0"/>
                <a:cs typeface="Arial" charset="0"/>
              </a:rPr>
              <a:t>II.</a:t>
            </a:r>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	</a:t>
            </a:r>
            <a:r>
              <a:rPr lang="pt-BR" sz="2800" cap="small" dirty="0" smtClean="0">
                <a:solidFill>
                  <a:schemeClr val="accent1">
                    <a:lumMod val="50000"/>
                  </a:schemeClr>
                </a:solidFill>
                <a:effectLst>
                  <a:outerShdw blurRad="38100" dist="38100" dir="2700000" algn="tl">
                    <a:srgbClr val="DDDDDD"/>
                  </a:outerShdw>
                </a:effectLst>
                <a:latin typeface="Calibri" charset="0"/>
                <a:cs typeface="Arial" charset="0"/>
              </a:rPr>
              <a:t>DAS QUESTÕES PRÉVIAS</a:t>
            </a:r>
            <a:endParaRPr lang="pt-BR" sz="2800" dirty="0">
              <a:solidFill>
                <a:schemeClr val="bg1"/>
              </a:solidFill>
              <a:latin typeface="Arial Black" panose="020B0A04020102020204" pitchFamily="34" charset="0"/>
            </a:endParaRPr>
          </a:p>
        </p:txBody>
      </p:sp>
      <p:sp>
        <p:nvSpPr>
          <p:cNvPr id="4" name="Espaço Reservado para Conteúdo 3"/>
          <p:cNvSpPr>
            <a:spLocks noGrp="1"/>
          </p:cNvSpPr>
          <p:nvPr>
            <p:ph sz="half" idx="2"/>
          </p:nvPr>
        </p:nvSpPr>
        <p:spPr>
          <a:xfrm>
            <a:off x="467544" y="1124744"/>
            <a:ext cx="8507288" cy="4713387"/>
          </a:xfrm>
        </p:spPr>
        <p:txBody>
          <a:bodyPr>
            <a:normAutofit/>
          </a:bodyPr>
          <a:lstStyle/>
          <a:p>
            <a:pPr marL="0" indent="0">
              <a:lnSpc>
                <a:spcPct val="150000"/>
              </a:lnSpc>
              <a:buNone/>
            </a:pPr>
            <a:r>
              <a:rPr lang="pt-BR" sz="2800" b="1" dirty="0">
                <a:ea typeface="Dotum" panose="020B0600000101010101" pitchFamily="34" charset="-127"/>
                <a:cs typeface="Arial" panose="020B0604020202020204" pitchFamily="34" charset="0"/>
              </a:rPr>
              <a:t>II.1	Da prescrição.</a:t>
            </a:r>
          </a:p>
          <a:p>
            <a:pPr marL="0" indent="0">
              <a:buNone/>
            </a:pPr>
            <a:r>
              <a:rPr lang="pt-BR" sz="2800" b="1" dirty="0"/>
              <a:t>II.2 	Da pretensão da Concessionária 	acerca  da 	possível “suspensão </a:t>
            </a:r>
            <a:r>
              <a:rPr lang="pt-BR" sz="2800" b="1" dirty="0" smtClean="0"/>
              <a:t>impositiva</a:t>
            </a:r>
            <a:r>
              <a:rPr lang="pt-BR" sz="2800" b="1" dirty="0"/>
              <a:t>” do presente 	processo </a:t>
            </a:r>
            <a:r>
              <a:rPr lang="pt-BR" sz="2800" b="1" dirty="0" smtClean="0"/>
              <a:t>em </a:t>
            </a:r>
            <a:r>
              <a:rPr lang="pt-BR" sz="2800" b="1" dirty="0"/>
              <a:t>razão de ação judicial em curso.</a:t>
            </a:r>
          </a:p>
          <a:p>
            <a:pPr marL="0" indent="0" algn="just">
              <a:buNone/>
            </a:pPr>
            <a:r>
              <a:rPr lang="pt-BR" sz="2800" b="1" dirty="0"/>
              <a:t>II.3	Da alegação da Concessionária acerca </a:t>
            </a:r>
            <a:r>
              <a:rPr lang="pt-BR" sz="2800" b="1" dirty="0" smtClean="0"/>
              <a:t>da </a:t>
            </a:r>
            <a:r>
              <a:rPr lang="pt-BR" sz="2800" b="1" dirty="0"/>
              <a:t>possível 	violação dos princípios 	</a:t>
            </a:r>
            <a:r>
              <a:rPr lang="pt-BR" sz="2800" b="1" dirty="0" smtClean="0"/>
              <a:t>constitucionais do </a:t>
            </a:r>
            <a:r>
              <a:rPr lang="pt-BR" sz="2800" b="1" dirty="0"/>
              <a:t>	contraditório e </a:t>
            </a:r>
            <a:r>
              <a:rPr lang="pt-BR" sz="2800" b="1" dirty="0" smtClean="0"/>
              <a:t>ampla </a:t>
            </a:r>
            <a:r>
              <a:rPr lang="pt-BR" sz="2800" b="1" dirty="0"/>
              <a:t>defesa.</a:t>
            </a:r>
          </a:p>
          <a:p>
            <a:pPr marL="0" indent="0">
              <a:buNone/>
            </a:pPr>
            <a:r>
              <a:rPr lang="pt-BR" sz="4000" b="1" dirty="0">
                <a:solidFill>
                  <a:schemeClr val="accent6">
                    <a:lumMod val="50000"/>
                  </a:schemeClr>
                </a:solidFill>
              </a:rPr>
              <a:t>II.4	Da decadência.</a:t>
            </a:r>
          </a:p>
          <a:p>
            <a:pPr marL="0" indent="0">
              <a:buNone/>
            </a:pPr>
            <a:r>
              <a:rPr lang="pt-BR" sz="2800" b="1" dirty="0" smtClean="0"/>
              <a:t>II.5</a:t>
            </a:r>
            <a:r>
              <a:rPr lang="pt-BR" sz="2800" b="1" dirty="0"/>
              <a:t>	Da coisa julgada administrativa</a:t>
            </a:r>
            <a:endParaRPr lang="pt-BR" sz="2800" b="1" dirty="0">
              <a:latin typeface="+mj-lt"/>
            </a:endParaRPr>
          </a:p>
        </p:txBody>
      </p:sp>
    </p:spTree>
    <p:extLst>
      <p:ext uri="{BB962C8B-B14F-4D97-AF65-F5344CB8AC3E}">
        <p14:creationId xmlns:p14="http://schemas.microsoft.com/office/powerpoint/2010/main" val="2454355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500"/>
                                        <p:tgtEl>
                                          <p:spTgt spid="4">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0" dur="500"/>
                                        <p:tgtEl>
                                          <p:spTgt spid="4">
                                            <p:txEl>
                                              <p:pRg st="1" end="1"/>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randombar(horizontal)">
                                      <p:cBhvr>
                                        <p:cTn id="13" dur="500"/>
                                        <p:tgtEl>
                                          <p:spTgt spid="4">
                                            <p:txEl>
                                              <p:pRg st="2" end="2"/>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randombar(horizontal)">
                                      <p:cBhvr>
                                        <p:cTn id="16" dur="500"/>
                                        <p:tgtEl>
                                          <p:spTgt spid="4">
                                            <p:txEl>
                                              <p:pRg st="3" end="3"/>
                                            </p:txEl>
                                          </p:spTgt>
                                        </p:tgtEl>
                                      </p:cBhvr>
                                    </p:animEffect>
                                  </p:childTnLst>
                                </p:cTn>
                              </p:par>
                              <p:par>
                                <p:cTn id="17" presetID="14" presetClass="entr" presetSubtype="10"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randombar(horizontal)">
                                      <p:cBhvr>
                                        <p:cTn id="19"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II.   AS QUESTÕES PRÉVIAS - PRELIMINARES</a:t>
            </a:r>
            <a:endParaRPr lang="pt-BR" sz="2800" dirty="0">
              <a:solidFill>
                <a:schemeClr val="bg1"/>
              </a:solidFill>
              <a:latin typeface="Arial Black" panose="020B0A04020102020204" pitchFamily="34" charset="0"/>
            </a:endParaRPr>
          </a:p>
        </p:txBody>
      </p:sp>
      <p:sp>
        <p:nvSpPr>
          <p:cNvPr id="2" name="Título 1"/>
          <p:cNvSpPr>
            <a:spLocks noGrp="1"/>
          </p:cNvSpPr>
          <p:nvPr>
            <p:ph type="title"/>
          </p:nvPr>
        </p:nvSpPr>
        <p:spPr>
          <a:xfrm>
            <a:off x="467544" y="908720"/>
            <a:ext cx="8424936" cy="838086"/>
          </a:xfrm>
        </p:spPr>
        <p:txBody>
          <a:bodyPr>
            <a:noAutofit/>
          </a:bodyPr>
          <a:lstStyle/>
          <a:p>
            <a:pPr algn="l"/>
            <a:r>
              <a:rPr lang="pt-BR" sz="2400" b="1" dirty="0"/>
              <a:t>II.4	Da </a:t>
            </a:r>
            <a:r>
              <a:rPr lang="pt-BR" sz="2400" b="1" dirty="0" smtClean="0"/>
              <a:t>decadência</a:t>
            </a:r>
            <a:r>
              <a:rPr lang="pt-BR" sz="2400" b="1" dirty="0"/>
              <a:t>	</a:t>
            </a:r>
          </a:p>
        </p:txBody>
      </p:sp>
      <p:sp>
        <p:nvSpPr>
          <p:cNvPr id="4" name="Espaço Reservado para Conteúdo 3"/>
          <p:cNvSpPr>
            <a:spLocks noGrp="1"/>
          </p:cNvSpPr>
          <p:nvPr>
            <p:ph sz="half" idx="2"/>
          </p:nvPr>
        </p:nvSpPr>
        <p:spPr>
          <a:xfrm>
            <a:off x="467544" y="1628800"/>
            <a:ext cx="8435280" cy="4392488"/>
          </a:xfrm>
        </p:spPr>
        <p:txBody>
          <a:bodyPr>
            <a:noAutofit/>
          </a:bodyPr>
          <a:lstStyle/>
          <a:p>
            <a:endParaRPr lang="pt-BR" sz="2200" b="1" dirty="0" smtClean="0"/>
          </a:p>
          <a:p>
            <a:r>
              <a:rPr lang="pt-BR" sz="2200" b="1" dirty="0" smtClean="0"/>
              <a:t>Alegação </a:t>
            </a:r>
            <a:r>
              <a:rPr lang="pt-BR" sz="2200" b="1" dirty="0"/>
              <a:t>da </a:t>
            </a:r>
            <a:r>
              <a:rPr lang="pt-BR" sz="2200" b="1" dirty="0" err="1"/>
              <a:t>Rodosol</a:t>
            </a:r>
            <a:r>
              <a:rPr lang="pt-BR" sz="2200" b="1" dirty="0"/>
              <a:t>: </a:t>
            </a:r>
            <a:r>
              <a:rPr lang="pt-BR" sz="2200" dirty="0"/>
              <a:t>decadência do direito de anular o Contrato de Concessão 1/98, com fundamento no art. 54 da Lei </a:t>
            </a:r>
            <a:r>
              <a:rPr lang="pt-BR" sz="2200" dirty="0" smtClean="0"/>
              <a:t>9.784/99.</a:t>
            </a:r>
            <a:endParaRPr lang="pt-BR" sz="2200" dirty="0"/>
          </a:p>
          <a:p>
            <a:endParaRPr lang="pt-BR" sz="2200" dirty="0"/>
          </a:p>
          <a:p>
            <a:r>
              <a:rPr lang="pt-BR" sz="2200" b="1" dirty="0"/>
              <a:t>Conclusão: Inexistência de </a:t>
            </a:r>
            <a:r>
              <a:rPr lang="pt-BR" sz="2200" b="1" dirty="0" smtClean="0"/>
              <a:t>decadência</a:t>
            </a:r>
          </a:p>
          <a:p>
            <a:pPr lvl="1" algn="just">
              <a:buFont typeface="Wingdings" panose="05000000000000000000" pitchFamily="2" charset="2"/>
              <a:buChar char="ü"/>
            </a:pPr>
            <a:r>
              <a:rPr lang="pt-BR" dirty="0" smtClean="0"/>
              <a:t>os </a:t>
            </a:r>
            <a:r>
              <a:rPr lang="pt-BR" b="1" dirty="0"/>
              <a:t>atos nulos não se sujeitam ao prazo decadencial</a:t>
            </a:r>
            <a:r>
              <a:rPr lang="pt-BR" dirty="0"/>
              <a:t>: várias das irregularidades reconhecidas na ITC 308/2015 levam à nulidade absoluta do procedimento licitatório e, por extensão, do Contrato </a:t>
            </a:r>
            <a:r>
              <a:rPr lang="pt-BR" dirty="0" smtClean="0"/>
              <a:t>de </a:t>
            </a:r>
            <a:r>
              <a:rPr lang="pt-BR" dirty="0"/>
              <a:t>Concessão de Serviços Públicos </a:t>
            </a:r>
            <a:r>
              <a:rPr lang="pt-BR" dirty="0" smtClean="0"/>
              <a:t>1/98;</a:t>
            </a:r>
            <a:endParaRPr lang="pt-BR" dirty="0"/>
          </a:p>
          <a:p>
            <a:pPr lvl="1" algn="just">
              <a:buFont typeface="Wingdings" panose="05000000000000000000" pitchFamily="2" charset="2"/>
              <a:buChar char="ü"/>
            </a:pPr>
            <a:r>
              <a:rPr lang="pt-BR" dirty="0" smtClean="0"/>
              <a:t>Aos </a:t>
            </a:r>
            <a:r>
              <a:rPr lang="pt-BR" b="1" dirty="0" smtClean="0"/>
              <a:t>contratos de concessão com vícios de ilegalidades</a:t>
            </a:r>
            <a:r>
              <a:rPr lang="pt-BR" dirty="0" smtClean="0"/>
              <a:t>, que geram </a:t>
            </a:r>
            <a:r>
              <a:rPr lang="pt-BR" b="1" dirty="0" smtClean="0"/>
              <a:t>efeitos nocivos aos usuários </a:t>
            </a:r>
            <a:r>
              <a:rPr lang="pt-BR" dirty="0" smtClean="0"/>
              <a:t>(</a:t>
            </a:r>
            <a:r>
              <a:rPr lang="pt-BR" dirty="0" err="1" smtClean="0"/>
              <a:t>exarcebação</a:t>
            </a:r>
            <a:r>
              <a:rPr lang="pt-BR" dirty="0" smtClean="0"/>
              <a:t> do preço da tarifa), não se aplica o instituto da decadência.</a:t>
            </a:r>
            <a:endParaRPr lang="pt-BR" dirty="0"/>
          </a:p>
        </p:txBody>
      </p:sp>
    </p:spTree>
    <p:extLst>
      <p:ext uri="{BB962C8B-B14F-4D97-AF65-F5344CB8AC3E}">
        <p14:creationId xmlns:p14="http://schemas.microsoft.com/office/powerpoint/2010/main" val="287262236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II.   AS QUESTÕES PRÉVIAS - PRELIMINARES</a:t>
            </a:r>
            <a:endParaRPr lang="pt-BR" sz="2800" dirty="0">
              <a:solidFill>
                <a:schemeClr val="bg1"/>
              </a:solidFill>
              <a:latin typeface="Arial Black" panose="020B0A04020102020204" pitchFamily="34" charset="0"/>
            </a:endParaRPr>
          </a:p>
        </p:txBody>
      </p:sp>
      <p:sp>
        <p:nvSpPr>
          <p:cNvPr id="2" name="Título 1"/>
          <p:cNvSpPr>
            <a:spLocks noGrp="1"/>
          </p:cNvSpPr>
          <p:nvPr>
            <p:ph type="title"/>
          </p:nvPr>
        </p:nvSpPr>
        <p:spPr>
          <a:xfrm>
            <a:off x="467544" y="908720"/>
            <a:ext cx="8424936" cy="838086"/>
          </a:xfrm>
        </p:spPr>
        <p:txBody>
          <a:bodyPr>
            <a:noAutofit/>
          </a:bodyPr>
          <a:lstStyle/>
          <a:p>
            <a:pPr algn="l"/>
            <a:r>
              <a:rPr lang="pt-BR" sz="2400" b="1" dirty="0"/>
              <a:t>II.4	Da decadência	</a:t>
            </a:r>
          </a:p>
        </p:txBody>
      </p:sp>
      <p:sp>
        <p:nvSpPr>
          <p:cNvPr id="4" name="Espaço Reservado para Conteúdo 3"/>
          <p:cNvSpPr>
            <a:spLocks noGrp="1"/>
          </p:cNvSpPr>
          <p:nvPr>
            <p:ph sz="half" idx="2"/>
          </p:nvPr>
        </p:nvSpPr>
        <p:spPr>
          <a:xfrm>
            <a:off x="467544" y="1556792"/>
            <a:ext cx="8435280" cy="4671368"/>
          </a:xfrm>
        </p:spPr>
        <p:txBody>
          <a:bodyPr>
            <a:noAutofit/>
          </a:bodyPr>
          <a:lstStyle/>
          <a:p>
            <a:pPr marL="0" indent="0">
              <a:buNone/>
            </a:pPr>
            <a:endParaRPr lang="pt-BR" sz="2200" b="1" dirty="0" smtClean="0"/>
          </a:p>
          <a:p>
            <a:r>
              <a:rPr lang="pt-BR" sz="2200" b="1" dirty="0" smtClean="0"/>
              <a:t>Conclusão</a:t>
            </a:r>
            <a:r>
              <a:rPr lang="pt-BR" sz="2200" b="1" dirty="0"/>
              <a:t>: Inexistência de </a:t>
            </a:r>
            <a:r>
              <a:rPr lang="pt-BR" sz="2200" b="1" dirty="0" smtClean="0"/>
              <a:t>decadência (cont.)</a:t>
            </a:r>
          </a:p>
          <a:p>
            <a:pPr lvl="1" algn="just">
              <a:spcAft>
                <a:spcPts val="1200"/>
              </a:spcAft>
              <a:buFont typeface="Wingdings" panose="05000000000000000000" pitchFamily="2" charset="2"/>
              <a:buChar char="ü"/>
            </a:pPr>
            <a:r>
              <a:rPr lang="pt-BR" dirty="0" smtClean="0"/>
              <a:t>as </a:t>
            </a:r>
            <a:r>
              <a:rPr lang="pt-BR" dirty="0"/>
              <a:t>irregularidades implicaram em restrição ilegal ao caráter competitivo do certame e consequente infringência ao preceituado no art. 37, XXI da CF, revelando a inconstitucionalidade do procedimento licitatório;</a:t>
            </a:r>
          </a:p>
          <a:p>
            <a:pPr lvl="1" algn="just">
              <a:spcAft>
                <a:spcPts val="1200"/>
              </a:spcAft>
              <a:buFont typeface="Wingdings" panose="05000000000000000000" pitchFamily="2" charset="2"/>
              <a:buChar char="ü"/>
            </a:pPr>
            <a:r>
              <a:rPr lang="pt-BR" dirty="0" smtClean="0"/>
              <a:t>o </a:t>
            </a:r>
            <a:r>
              <a:rPr lang="pt-BR" dirty="0"/>
              <a:t>STF </a:t>
            </a:r>
            <a:r>
              <a:rPr lang="pt-BR" dirty="0" smtClean="0"/>
              <a:t>(MS 28279/DF) já </a:t>
            </a:r>
            <a:r>
              <a:rPr lang="pt-BR" dirty="0"/>
              <a:t>decidiu que o disposto no art. 54 da Lei 9.784/1999 não tem aplicação quando se pretenda utilizá-lo (como deseja a </a:t>
            </a:r>
            <a:r>
              <a:rPr lang="pt-BR" dirty="0" smtClean="0"/>
              <a:t>Concessionária) </a:t>
            </a:r>
            <a:r>
              <a:rPr lang="pt-BR" dirty="0"/>
              <a:t>para impedir a anulação de atos que contrariem a Constituição Federal;</a:t>
            </a:r>
          </a:p>
          <a:p>
            <a:pPr lvl="1" algn="just">
              <a:spcAft>
                <a:spcPts val="1200"/>
              </a:spcAft>
              <a:buFont typeface="Wingdings" panose="05000000000000000000" pitchFamily="2" charset="2"/>
              <a:buChar char="ü"/>
            </a:pPr>
            <a:r>
              <a:rPr lang="pt-BR" dirty="0" smtClean="0"/>
              <a:t>Ainda </a:t>
            </a:r>
            <a:r>
              <a:rPr lang="pt-BR" dirty="0"/>
              <a:t>que se entendesse pela aplicabilidade do instituto da decadência, o início da contagem do prazo decadencial somente dar-se-ia após o término do contrato de concessão;</a:t>
            </a:r>
          </a:p>
        </p:txBody>
      </p:sp>
    </p:spTree>
    <p:extLst>
      <p:ext uri="{BB962C8B-B14F-4D97-AF65-F5344CB8AC3E}">
        <p14:creationId xmlns:p14="http://schemas.microsoft.com/office/powerpoint/2010/main" val="271794486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II.   AS QUESTÕES PRÉVIAS - PRELIMINARES</a:t>
            </a:r>
            <a:endParaRPr lang="pt-BR" sz="2800" dirty="0">
              <a:solidFill>
                <a:schemeClr val="bg1"/>
              </a:solidFill>
              <a:latin typeface="Arial Black" panose="020B0A04020102020204" pitchFamily="34" charset="0"/>
            </a:endParaRPr>
          </a:p>
        </p:txBody>
      </p:sp>
      <p:sp>
        <p:nvSpPr>
          <p:cNvPr id="2" name="Título 1"/>
          <p:cNvSpPr>
            <a:spLocks noGrp="1"/>
          </p:cNvSpPr>
          <p:nvPr>
            <p:ph type="title"/>
          </p:nvPr>
        </p:nvSpPr>
        <p:spPr>
          <a:xfrm>
            <a:off x="467544" y="908720"/>
            <a:ext cx="8424936" cy="838086"/>
          </a:xfrm>
        </p:spPr>
        <p:txBody>
          <a:bodyPr>
            <a:noAutofit/>
          </a:bodyPr>
          <a:lstStyle/>
          <a:p>
            <a:pPr algn="l"/>
            <a:r>
              <a:rPr lang="pt-BR" sz="2400" b="1" dirty="0"/>
              <a:t>II.4	Da </a:t>
            </a:r>
            <a:r>
              <a:rPr lang="pt-BR" sz="2400" b="1" dirty="0" smtClean="0"/>
              <a:t>decadência – Não incidência – Precedente</a:t>
            </a:r>
            <a:r>
              <a:rPr lang="pt-BR" sz="2400" b="1" dirty="0"/>
              <a:t>	</a:t>
            </a:r>
          </a:p>
        </p:txBody>
      </p:sp>
      <p:sp>
        <p:nvSpPr>
          <p:cNvPr id="4" name="Espaço Reservado para Conteúdo 3"/>
          <p:cNvSpPr>
            <a:spLocks noGrp="1"/>
          </p:cNvSpPr>
          <p:nvPr>
            <p:ph sz="half" idx="2"/>
          </p:nvPr>
        </p:nvSpPr>
        <p:spPr>
          <a:xfrm>
            <a:off x="467544" y="1700808"/>
            <a:ext cx="8435280" cy="4671368"/>
          </a:xfrm>
        </p:spPr>
        <p:txBody>
          <a:bodyPr>
            <a:noAutofit/>
          </a:bodyPr>
          <a:lstStyle/>
          <a:p>
            <a:pPr marL="0" lvl="0" indent="0" algn="just">
              <a:buNone/>
            </a:pPr>
            <a:r>
              <a:rPr lang="pt-BR" sz="2050" b="1" dirty="0" smtClean="0"/>
              <a:t>Sobre </a:t>
            </a:r>
            <a:r>
              <a:rPr lang="pt-BR" sz="2050" b="1" dirty="0"/>
              <a:t>o Contrato de concessão para exploração dos serviços de distribuição de gás canalizado </a:t>
            </a:r>
            <a:r>
              <a:rPr lang="pt-BR" sz="2050" dirty="0"/>
              <a:t>-  Governo do ES e a Petrobrás Distribuidora S/A -  prazo de 50 anos</a:t>
            </a:r>
            <a:r>
              <a:rPr lang="pt-BR" sz="2050" dirty="0" smtClean="0"/>
              <a:t>:</a:t>
            </a:r>
            <a:endParaRPr lang="pt-BR" sz="2050" dirty="0"/>
          </a:p>
          <a:p>
            <a:pPr lvl="0" algn="just">
              <a:spcAft>
                <a:spcPts val="1200"/>
              </a:spcAft>
            </a:pPr>
            <a:r>
              <a:rPr lang="pt-BR" sz="2050" dirty="0"/>
              <a:t>a Lei Estadual nº 10.493/16 reconheceu a extinção/nulidade do contrato, em razão da ausência de procedimento licitatório, com base no art. 43 da Lei Federal 8987/95;</a:t>
            </a:r>
          </a:p>
          <a:p>
            <a:pPr lvl="0" algn="just">
              <a:spcAft>
                <a:spcPts val="1200"/>
              </a:spcAft>
            </a:pPr>
            <a:r>
              <a:rPr lang="pt-BR" sz="2050" dirty="0"/>
              <a:t>a Petrobrás Distribuidora S/A ingressou no </a:t>
            </a:r>
            <a:r>
              <a:rPr lang="pt-BR" sz="2050" dirty="0" smtClean="0"/>
              <a:t>TJ-ES com </a:t>
            </a:r>
            <a:r>
              <a:rPr lang="pt-BR" sz="2050" dirty="0"/>
              <a:t>Mandado de Segurança, objetivando suspender a eficácia da referida </a:t>
            </a:r>
            <a:r>
              <a:rPr lang="pt-BR" sz="2050" dirty="0" smtClean="0"/>
              <a:t>lei</a:t>
            </a:r>
            <a:r>
              <a:rPr lang="pt-BR" sz="2050" dirty="0"/>
              <a:t> </a:t>
            </a:r>
            <a:r>
              <a:rPr lang="pt-BR" sz="2050" dirty="0" smtClean="0"/>
              <a:t>(</a:t>
            </a:r>
            <a:r>
              <a:rPr lang="pt-BR" sz="2050" u="sng" dirty="0" smtClean="0"/>
              <a:t>MS 0018374.12.2016.8.08.0000)</a:t>
            </a:r>
            <a:r>
              <a:rPr lang="pt-BR" sz="2050" dirty="0" smtClean="0"/>
              <a:t>;</a:t>
            </a:r>
            <a:endParaRPr lang="pt-BR" sz="2050" dirty="0">
              <a:solidFill>
                <a:srgbClr val="FF0000"/>
              </a:solidFill>
            </a:endParaRPr>
          </a:p>
          <a:p>
            <a:pPr lvl="0" algn="just">
              <a:spcAft>
                <a:spcPts val="1200"/>
              </a:spcAft>
            </a:pPr>
            <a:r>
              <a:rPr lang="pt-BR" sz="2050" dirty="0"/>
              <a:t> o pedido foi indeferido pelo Relator, sob a já mencionada fundamentação de o termo inicial da prescrição/decadência ser o encerramento do tempo </a:t>
            </a:r>
            <a:r>
              <a:rPr lang="pt-BR" sz="2050" dirty="0" smtClean="0"/>
              <a:t>contratual; </a:t>
            </a:r>
            <a:endParaRPr lang="pt-BR" sz="2050" dirty="0"/>
          </a:p>
          <a:p>
            <a:pPr marL="0" lvl="0" indent="0">
              <a:buNone/>
            </a:pPr>
            <a:endParaRPr lang="pt-BR" sz="2200" dirty="0"/>
          </a:p>
        </p:txBody>
      </p:sp>
    </p:spTree>
    <p:extLst>
      <p:ext uri="{BB962C8B-B14F-4D97-AF65-F5344CB8AC3E}">
        <p14:creationId xmlns:p14="http://schemas.microsoft.com/office/powerpoint/2010/main" val="185728809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smtClean="0">
                <a:solidFill>
                  <a:schemeClr val="accent1">
                    <a:lumMod val="50000"/>
                  </a:schemeClr>
                </a:solidFill>
                <a:effectLst>
                  <a:outerShdw blurRad="38100" dist="38100" dir="2700000" algn="tl">
                    <a:srgbClr val="DDDDDD"/>
                  </a:outerShdw>
                </a:effectLst>
                <a:latin typeface="Calibri" charset="0"/>
                <a:cs typeface="Arial" charset="0"/>
              </a:rPr>
              <a:t>II.</a:t>
            </a:r>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	</a:t>
            </a:r>
            <a:r>
              <a:rPr lang="pt-BR" sz="2800" cap="small" dirty="0" smtClean="0">
                <a:solidFill>
                  <a:schemeClr val="accent1">
                    <a:lumMod val="50000"/>
                  </a:schemeClr>
                </a:solidFill>
                <a:effectLst>
                  <a:outerShdw blurRad="38100" dist="38100" dir="2700000" algn="tl">
                    <a:srgbClr val="DDDDDD"/>
                  </a:outerShdw>
                </a:effectLst>
                <a:latin typeface="Calibri" charset="0"/>
                <a:cs typeface="Arial" charset="0"/>
              </a:rPr>
              <a:t>DAS QUESTÕES PRÉVIAS</a:t>
            </a:r>
            <a:endParaRPr lang="pt-BR" sz="2800" dirty="0">
              <a:solidFill>
                <a:schemeClr val="bg1"/>
              </a:solidFill>
              <a:latin typeface="Arial Black" panose="020B0A04020102020204" pitchFamily="34" charset="0"/>
            </a:endParaRPr>
          </a:p>
        </p:txBody>
      </p:sp>
      <p:sp>
        <p:nvSpPr>
          <p:cNvPr id="4" name="Espaço Reservado para Conteúdo 3"/>
          <p:cNvSpPr>
            <a:spLocks noGrp="1"/>
          </p:cNvSpPr>
          <p:nvPr>
            <p:ph sz="half" idx="2"/>
          </p:nvPr>
        </p:nvSpPr>
        <p:spPr>
          <a:xfrm>
            <a:off x="467544" y="1124744"/>
            <a:ext cx="8507288" cy="4713387"/>
          </a:xfrm>
        </p:spPr>
        <p:txBody>
          <a:bodyPr>
            <a:normAutofit/>
          </a:bodyPr>
          <a:lstStyle/>
          <a:p>
            <a:pPr marL="0" indent="0">
              <a:lnSpc>
                <a:spcPct val="150000"/>
              </a:lnSpc>
              <a:buNone/>
            </a:pPr>
            <a:r>
              <a:rPr lang="pt-BR" sz="2800" b="1" dirty="0">
                <a:ea typeface="Dotum" panose="020B0600000101010101" pitchFamily="34" charset="-127"/>
                <a:cs typeface="Arial" panose="020B0604020202020204" pitchFamily="34" charset="0"/>
              </a:rPr>
              <a:t>II.1	Da prescrição.</a:t>
            </a:r>
          </a:p>
          <a:p>
            <a:pPr marL="0" indent="0">
              <a:buNone/>
            </a:pPr>
            <a:r>
              <a:rPr lang="pt-BR" sz="2800" b="1" dirty="0"/>
              <a:t>II.2 	Da pretensão da Concessionária 	acerca  da 	possível “suspensão </a:t>
            </a:r>
            <a:r>
              <a:rPr lang="pt-BR" sz="2800" b="1" dirty="0" smtClean="0"/>
              <a:t>impositiva</a:t>
            </a:r>
            <a:r>
              <a:rPr lang="pt-BR" sz="2800" b="1" dirty="0"/>
              <a:t>” do presente 	processo </a:t>
            </a:r>
            <a:r>
              <a:rPr lang="pt-BR" sz="2800" b="1" dirty="0" smtClean="0"/>
              <a:t>em </a:t>
            </a:r>
            <a:r>
              <a:rPr lang="pt-BR" sz="2800" b="1" dirty="0"/>
              <a:t>razão de ação judicial em curso.</a:t>
            </a:r>
          </a:p>
          <a:p>
            <a:pPr marL="0" indent="0" algn="just">
              <a:buNone/>
            </a:pPr>
            <a:r>
              <a:rPr lang="pt-BR" sz="2800" b="1" dirty="0"/>
              <a:t>II.3	Da alegação da Concessionária acerca </a:t>
            </a:r>
            <a:r>
              <a:rPr lang="pt-BR" sz="2800" b="1" dirty="0" smtClean="0"/>
              <a:t>da </a:t>
            </a:r>
            <a:r>
              <a:rPr lang="pt-BR" sz="2800" b="1" dirty="0"/>
              <a:t>possível 	violação dos princípios 	</a:t>
            </a:r>
            <a:r>
              <a:rPr lang="pt-BR" sz="2800" b="1" dirty="0" smtClean="0"/>
              <a:t>constitucionais do </a:t>
            </a:r>
            <a:r>
              <a:rPr lang="pt-BR" sz="2800" b="1" dirty="0"/>
              <a:t>	contraditório e </a:t>
            </a:r>
            <a:r>
              <a:rPr lang="pt-BR" sz="2800" b="1" dirty="0" smtClean="0"/>
              <a:t>ampla </a:t>
            </a:r>
            <a:r>
              <a:rPr lang="pt-BR" sz="2800" b="1" dirty="0"/>
              <a:t>defesa.</a:t>
            </a:r>
          </a:p>
          <a:p>
            <a:pPr marL="0" indent="0" algn="just">
              <a:buNone/>
            </a:pPr>
            <a:r>
              <a:rPr lang="pt-BR" sz="2800" b="1" dirty="0"/>
              <a:t>II.4	Da decadência.</a:t>
            </a:r>
          </a:p>
          <a:p>
            <a:pPr marL="0" indent="0">
              <a:buNone/>
            </a:pPr>
            <a:r>
              <a:rPr lang="pt-BR" sz="4000" b="1" dirty="0">
                <a:solidFill>
                  <a:schemeClr val="accent6">
                    <a:lumMod val="50000"/>
                  </a:schemeClr>
                </a:solidFill>
              </a:rPr>
              <a:t>II.5	Da coisa julgada administrativa</a:t>
            </a:r>
          </a:p>
        </p:txBody>
      </p:sp>
    </p:spTree>
    <p:extLst>
      <p:ext uri="{BB962C8B-B14F-4D97-AF65-F5344CB8AC3E}">
        <p14:creationId xmlns:p14="http://schemas.microsoft.com/office/powerpoint/2010/main" val="2843996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500"/>
                                        <p:tgtEl>
                                          <p:spTgt spid="4">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0" dur="500"/>
                                        <p:tgtEl>
                                          <p:spTgt spid="4">
                                            <p:txEl>
                                              <p:pRg st="1" end="1"/>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randombar(horizontal)">
                                      <p:cBhvr>
                                        <p:cTn id="13" dur="500"/>
                                        <p:tgtEl>
                                          <p:spTgt spid="4">
                                            <p:txEl>
                                              <p:pRg st="2" end="2"/>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randombar(horizontal)">
                                      <p:cBhvr>
                                        <p:cTn id="16" dur="500"/>
                                        <p:tgtEl>
                                          <p:spTgt spid="4">
                                            <p:txEl>
                                              <p:pRg st="3" end="3"/>
                                            </p:txEl>
                                          </p:spTgt>
                                        </p:tgtEl>
                                      </p:cBhvr>
                                    </p:animEffect>
                                  </p:childTnLst>
                                </p:cTn>
                              </p:par>
                              <p:par>
                                <p:cTn id="17" presetID="14" presetClass="entr" presetSubtype="10"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randombar(horizontal)">
                                      <p:cBhvr>
                                        <p:cTn id="19"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II.   AS QUESTÕES PRÉVIAS - PRELIMINARES</a:t>
            </a:r>
            <a:endParaRPr lang="pt-BR" sz="2800" dirty="0">
              <a:solidFill>
                <a:schemeClr val="bg1"/>
              </a:solidFill>
              <a:latin typeface="Arial Black" panose="020B0A04020102020204" pitchFamily="34" charset="0"/>
            </a:endParaRPr>
          </a:p>
        </p:txBody>
      </p:sp>
      <p:sp>
        <p:nvSpPr>
          <p:cNvPr id="2" name="Título 1"/>
          <p:cNvSpPr>
            <a:spLocks noGrp="1"/>
          </p:cNvSpPr>
          <p:nvPr>
            <p:ph type="title"/>
          </p:nvPr>
        </p:nvSpPr>
        <p:spPr>
          <a:xfrm>
            <a:off x="467544" y="908720"/>
            <a:ext cx="8424936" cy="838086"/>
          </a:xfrm>
        </p:spPr>
        <p:txBody>
          <a:bodyPr>
            <a:noAutofit/>
          </a:bodyPr>
          <a:lstStyle/>
          <a:p>
            <a:pPr algn="l"/>
            <a:r>
              <a:rPr lang="pt-BR" sz="2400" b="1" dirty="0"/>
              <a:t>II.5	Da coisa julgada </a:t>
            </a:r>
            <a:r>
              <a:rPr lang="pt-BR" sz="2400" b="1" dirty="0" smtClean="0"/>
              <a:t>administrativa</a:t>
            </a:r>
            <a:endParaRPr lang="pt-BR" sz="2400" b="1" dirty="0">
              <a:solidFill>
                <a:srgbClr val="FF0000"/>
              </a:solidFill>
            </a:endParaRPr>
          </a:p>
        </p:txBody>
      </p:sp>
      <p:sp>
        <p:nvSpPr>
          <p:cNvPr id="4" name="Espaço Reservado para Conteúdo 3"/>
          <p:cNvSpPr>
            <a:spLocks noGrp="1"/>
          </p:cNvSpPr>
          <p:nvPr>
            <p:ph sz="half" idx="2"/>
          </p:nvPr>
        </p:nvSpPr>
        <p:spPr>
          <a:xfrm>
            <a:off x="467544" y="1700808"/>
            <a:ext cx="8435280" cy="4671368"/>
          </a:xfrm>
        </p:spPr>
        <p:txBody>
          <a:bodyPr>
            <a:noAutofit/>
          </a:bodyPr>
          <a:lstStyle/>
          <a:p>
            <a:pPr lvl="0" algn="just"/>
            <a:endParaRPr lang="pt-BR" sz="2200" b="1" dirty="0" smtClean="0"/>
          </a:p>
          <a:p>
            <a:pPr lvl="0" algn="just"/>
            <a:r>
              <a:rPr lang="pt-BR" b="1" dirty="0" smtClean="0"/>
              <a:t>Alegação </a:t>
            </a:r>
            <a:r>
              <a:rPr lang="pt-BR" b="1" dirty="0"/>
              <a:t>da </a:t>
            </a:r>
            <a:r>
              <a:rPr lang="pt-BR" b="1" dirty="0" err="1"/>
              <a:t>Rodosol</a:t>
            </a:r>
            <a:r>
              <a:rPr lang="pt-BR" dirty="0"/>
              <a:t>: existência de coisa julgada administrativa, em razão de identidade de objeto entre o </a:t>
            </a:r>
            <a:r>
              <a:rPr lang="pt-BR" dirty="0" smtClean="0"/>
              <a:t>processo TC 5591/2013 e </a:t>
            </a:r>
            <a:r>
              <a:rPr lang="pt-BR" dirty="0"/>
              <a:t>o Processo TC </a:t>
            </a:r>
            <a:r>
              <a:rPr lang="pt-BR" dirty="0" smtClean="0"/>
              <a:t>4.574/2009;</a:t>
            </a:r>
            <a:endParaRPr lang="pt-BR" dirty="0"/>
          </a:p>
          <a:p>
            <a:pPr marL="0" lvl="0" indent="0" algn="just">
              <a:buNone/>
            </a:pPr>
            <a:endParaRPr lang="pt-BR" dirty="0"/>
          </a:p>
        </p:txBody>
      </p:sp>
    </p:spTree>
    <p:extLst>
      <p:ext uri="{BB962C8B-B14F-4D97-AF65-F5344CB8AC3E}">
        <p14:creationId xmlns:p14="http://schemas.microsoft.com/office/powerpoint/2010/main" val="194251713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II.   AS QUESTÕES PRÉVIAS - PRELIMINARES</a:t>
            </a:r>
            <a:endParaRPr lang="pt-BR" sz="2800" dirty="0">
              <a:solidFill>
                <a:schemeClr val="bg1"/>
              </a:solidFill>
              <a:latin typeface="Arial Black" panose="020B0A04020102020204" pitchFamily="34" charset="0"/>
            </a:endParaRPr>
          </a:p>
        </p:txBody>
      </p:sp>
      <p:sp>
        <p:nvSpPr>
          <p:cNvPr id="2" name="Título 1"/>
          <p:cNvSpPr>
            <a:spLocks noGrp="1"/>
          </p:cNvSpPr>
          <p:nvPr>
            <p:ph type="title"/>
          </p:nvPr>
        </p:nvSpPr>
        <p:spPr>
          <a:xfrm>
            <a:off x="467544" y="692696"/>
            <a:ext cx="8424936" cy="838086"/>
          </a:xfrm>
        </p:spPr>
        <p:txBody>
          <a:bodyPr>
            <a:noAutofit/>
          </a:bodyPr>
          <a:lstStyle/>
          <a:p>
            <a:pPr algn="l"/>
            <a:r>
              <a:rPr lang="pt-BR" sz="2400" b="1" dirty="0"/>
              <a:t>II.5	Da coisa julgada </a:t>
            </a:r>
            <a:r>
              <a:rPr lang="pt-BR" sz="2400" b="1" dirty="0" smtClean="0"/>
              <a:t>administrativa</a:t>
            </a:r>
            <a:endParaRPr lang="pt-BR" sz="2400" b="1" dirty="0">
              <a:solidFill>
                <a:srgbClr val="FF0000"/>
              </a:solidFill>
            </a:endParaRPr>
          </a:p>
        </p:txBody>
      </p:sp>
      <p:sp>
        <p:nvSpPr>
          <p:cNvPr id="4" name="Espaço Reservado para Conteúdo 3"/>
          <p:cNvSpPr>
            <a:spLocks noGrp="1"/>
          </p:cNvSpPr>
          <p:nvPr>
            <p:ph sz="half" idx="2"/>
          </p:nvPr>
        </p:nvSpPr>
        <p:spPr>
          <a:xfrm>
            <a:off x="467544" y="1700808"/>
            <a:ext cx="8435280" cy="4671368"/>
          </a:xfrm>
        </p:spPr>
        <p:txBody>
          <a:bodyPr>
            <a:noAutofit/>
          </a:bodyPr>
          <a:lstStyle/>
          <a:p>
            <a:pPr lvl="0" algn="just"/>
            <a:endParaRPr lang="pt-BR" sz="2200" b="1" dirty="0" smtClean="0"/>
          </a:p>
          <a:p>
            <a:pPr marL="0" lvl="0" indent="0" algn="just">
              <a:buNone/>
            </a:pPr>
            <a:endParaRPr lang="pt-BR" sz="2200" dirty="0"/>
          </a:p>
        </p:txBody>
      </p:sp>
      <p:graphicFrame>
        <p:nvGraphicFramePr>
          <p:cNvPr id="5" name="Tabela 4"/>
          <p:cNvGraphicFramePr>
            <a:graphicFrameLocks noGrp="1"/>
          </p:cNvGraphicFramePr>
          <p:nvPr>
            <p:extLst>
              <p:ext uri="{D42A27DB-BD31-4B8C-83A1-F6EECF244321}">
                <p14:modId xmlns:p14="http://schemas.microsoft.com/office/powerpoint/2010/main" val="2624568482"/>
              </p:ext>
            </p:extLst>
          </p:nvPr>
        </p:nvGraphicFramePr>
        <p:xfrm>
          <a:off x="1259632" y="1825500"/>
          <a:ext cx="7560840" cy="4648200"/>
        </p:xfrm>
        <a:graphic>
          <a:graphicData uri="http://schemas.openxmlformats.org/drawingml/2006/table">
            <a:tbl>
              <a:tblPr firstRow="1" firstCol="1" bandRow="1"/>
              <a:tblGrid>
                <a:gridCol w="3780420"/>
                <a:gridCol w="3780420"/>
              </a:tblGrid>
              <a:tr h="240847">
                <a:tc>
                  <a:txBody>
                    <a:bodyPr/>
                    <a:lstStyle/>
                    <a:p>
                      <a:pPr algn="ctr">
                        <a:lnSpc>
                          <a:spcPct val="150000"/>
                        </a:lnSpc>
                        <a:spcAft>
                          <a:spcPts val="1200"/>
                        </a:spcAft>
                      </a:pPr>
                      <a:r>
                        <a:rPr lang="pt-BR" sz="1200" b="1" dirty="0">
                          <a:effectLst/>
                          <a:latin typeface="Arial"/>
                          <a:ea typeface="Times New Roman"/>
                        </a:rPr>
                        <a:t>Processo 4574/2009</a:t>
                      </a:r>
                      <a:endParaRPr lang="pt-BR" sz="1200" dirty="0">
                        <a:effectLst/>
                        <a:latin typeface="Times New Roman"/>
                        <a:ea typeface="Times New Roman"/>
                      </a:endParaRPr>
                    </a:p>
                  </a:txBody>
                  <a:tcPr marL="61070" marR="61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200"/>
                        </a:spcAft>
                      </a:pPr>
                      <a:r>
                        <a:rPr lang="pt-BR" sz="1200" b="1" dirty="0">
                          <a:effectLst/>
                          <a:latin typeface="Arial"/>
                          <a:ea typeface="Times New Roman"/>
                        </a:rPr>
                        <a:t>Processo 5591/2013</a:t>
                      </a:r>
                      <a:endParaRPr lang="pt-BR" sz="1200" dirty="0">
                        <a:effectLst/>
                        <a:latin typeface="Times New Roman"/>
                        <a:ea typeface="Times New Roman"/>
                      </a:endParaRPr>
                    </a:p>
                  </a:txBody>
                  <a:tcPr marL="61070" marR="61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07768">
                <a:tc>
                  <a:txBody>
                    <a:bodyPr/>
                    <a:lstStyle/>
                    <a:p>
                      <a:pPr algn="just">
                        <a:lnSpc>
                          <a:spcPct val="150000"/>
                        </a:lnSpc>
                        <a:spcBef>
                          <a:spcPts val="600"/>
                        </a:spcBef>
                        <a:spcAft>
                          <a:spcPts val="600"/>
                        </a:spcAft>
                      </a:pPr>
                      <a:r>
                        <a:rPr lang="pt-BR" sz="1800" b="1" dirty="0">
                          <a:effectLst/>
                          <a:latin typeface="Arial"/>
                          <a:ea typeface="Times New Roman"/>
                        </a:rPr>
                        <a:t>1.</a:t>
                      </a:r>
                      <a:r>
                        <a:rPr lang="pt-BR" sz="1200" dirty="0">
                          <a:effectLst/>
                          <a:latin typeface="Arial"/>
                          <a:ea typeface="Times New Roman"/>
                        </a:rPr>
                        <a:t> Constatada a legalidade da desobrigação conferida à RODOSOL de não recolher a outorga aos cofres do DER/ES, correspondente a 3% da receita bruta mensal do montante recolhido a título de pedágio dos usuários do serviço concedido;</a:t>
                      </a:r>
                      <a:r>
                        <a:rPr lang="pt-BR" sz="1200" dirty="0">
                          <a:effectLst/>
                          <a:latin typeface="Times New Roman"/>
                          <a:ea typeface="Times New Roman"/>
                          <a:cs typeface="Arial"/>
                        </a:rPr>
                        <a:t> </a:t>
                      </a:r>
                      <a:endParaRPr lang="pt-BR" sz="1200" dirty="0">
                        <a:effectLst/>
                        <a:latin typeface="Times New Roman"/>
                        <a:ea typeface="Times New Roman"/>
                      </a:endParaRPr>
                    </a:p>
                    <a:p>
                      <a:pPr algn="just">
                        <a:lnSpc>
                          <a:spcPct val="150000"/>
                        </a:lnSpc>
                        <a:spcBef>
                          <a:spcPts val="600"/>
                        </a:spcBef>
                        <a:spcAft>
                          <a:spcPts val="600"/>
                        </a:spcAft>
                      </a:pPr>
                      <a:r>
                        <a:rPr lang="pt-BR" sz="1200" dirty="0">
                          <a:effectLst/>
                          <a:latin typeface="Arial"/>
                          <a:ea typeface="Times New Roman"/>
                        </a:rPr>
                        <a:t>Ressaltado que se trata de evento gerador de desequilíbrio econômico financeiro;</a:t>
                      </a:r>
                      <a:endParaRPr lang="pt-BR" sz="1200" dirty="0">
                        <a:effectLst/>
                        <a:latin typeface="Times New Roman"/>
                        <a:ea typeface="Times New Roman"/>
                      </a:endParaRPr>
                    </a:p>
                    <a:p>
                      <a:pPr algn="just">
                        <a:lnSpc>
                          <a:spcPct val="150000"/>
                        </a:lnSpc>
                        <a:spcAft>
                          <a:spcPts val="1200"/>
                        </a:spcAft>
                      </a:pPr>
                      <a:r>
                        <a:rPr lang="pt-BR" sz="1000" dirty="0">
                          <a:effectLst/>
                          <a:latin typeface="Arial"/>
                          <a:ea typeface="Times New Roman"/>
                        </a:rPr>
                        <a:t> </a:t>
                      </a:r>
                      <a:endParaRPr lang="pt-BR" sz="1100" dirty="0">
                        <a:effectLst/>
                        <a:latin typeface="Times New Roman"/>
                        <a:ea typeface="Times New Roman"/>
                      </a:endParaRPr>
                    </a:p>
                  </a:txBody>
                  <a:tcPr marL="61070" marR="61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1200"/>
                        </a:spcAft>
                      </a:pPr>
                      <a:r>
                        <a:rPr lang="pt-BR" sz="1200" b="1" dirty="0">
                          <a:effectLst/>
                          <a:latin typeface="Arial"/>
                          <a:ea typeface="Times New Roman"/>
                          <a:cs typeface="Arial"/>
                        </a:rPr>
                        <a:t>Não há identidade</a:t>
                      </a:r>
                      <a:r>
                        <a:rPr lang="pt-BR" sz="1200" b="0" dirty="0">
                          <a:effectLst/>
                          <a:latin typeface="Arial"/>
                          <a:ea typeface="Times New Roman"/>
                          <a:cs typeface="Arial"/>
                        </a:rPr>
                        <a:t>. O evento foi apresentado </a:t>
                      </a:r>
                      <a:r>
                        <a:rPr lang="x-none" sz="1200" b="0">
                          <a:effectLst/>
                          <a:latin typeface="Arial"/>
                          <a:ea typeface="Times New Roman"/>
                          <a:cs typeface="Arial"/>
                        </a:rPr>
                        <a:t>no cálculo do montante total do desequilíbrio econômico financeiro do Contrato de Concessão 1/98.</a:t>
                      </a:r>
                      <a:endParaRPr lang="pt-BR" sz="1200" b="1" dirty="0">
                        <a:effectLst/>
                        <a:latin typeface="Arial"/>
                        <a:ea typeface="Times New Roman"/>
                        <a:cs typeface="Times New Roman"/>
                      </a:endParaRPr>
                    </a:p>
                    <a:p>
                      <a:pPr algn="just">
                        <a:lnSpc>
                          <a:spcPct val="150000"/>
                        </a:lnSpc>
                        <a:spcAft>
                          <a:spcPts val="1200"/>
                        </a:spcAft>
                      </a:pPr>
                      <a:r>
                        <a:rPr lang="x-none" sz="1000">
                          <a:effectLst/>
                          <a:latin typeface="Arial"/>
                          <a:ea typeface="Times New Roman"/>
                        </a:rPr>
                        <a:t> </a:t>
                      </a:r>
                      <a:endParaRPr lang="pt-BR" sz="1100" dirty="0">
                        <a:effectLst/>
                        <a:latin typeface="Times New Roman"/>
                        <a:ea typeface="Times New Roman"/>
                      </a:endParaRPr>
                    </a:p>
                  </a:txBody>
                  <a:tcPr marL="61070" marR="61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32410">
                <a:tc>
                  <a:txBody>
                    <a:bodyPr/>
                    <a:lstStyle/>
                    <a:p>
                      <a:pPr algn="just">
                        <a:lnSpc>
                          <a:spcPct val="150000"/>
                        </a:lnSpc>
                        <a:spcBef>
                          <a:spcPts val="600"/>
                        </a:spcBef>
                        <a:spcAft>
                          <a:spcPts val="600"/>
                        </a:spcAft>
                      </a:pPr>
                      <a:r>
                        <a:rPr lang="pt-BR" sz="1800" b="1" dirty="0">
                          <a:effectLst/>
                          <a:latin typeface="Arial"/>
                          <a:ea typeface="Times New Roman"/>
                        </a:rPr>
                        <a:t>2.</a:t>
                      </a:r>
                      <a:r>
                        <a:rPr lang="pt-BR" sz="1800" dirty="0">
                          <a:effectLst/>
                          <a:latin typeface="Arial"/>
                          <a:ea typeface="Times New Roman"/>
                        </a:rPr>
                        <a:t> </a:t>
                      </a:r>
                      <a:r>
                        <a:rPr lang="pt-BR" sz="1200" dirty="0">
                          <a:effectLst/>
                          <a:latin typeface="Arial"/>
                          <a:ea typeface="Times New Roman"/>
                        </a:rPr>
                        <a:t>A adequação do serviço público prestado (atendimento às condições de regularidade, continuidade, eficiência, segurança, atualidade, generalidade, cortesia e modicidade de tarifas, conforme previsão legal);</a:t>
                      </a:r>
                      <a:endParaRPr lang="pt-BR" sz="1200" dirty="0">
                        <a:effectLst/>
                        <a:latin typeface="Times New Roman"/>
                        <a:ea typeface="Times New Roman"/>
                      </a:endParaRPr>
                    </a:p>
                    <a:p>
                      <a:pPr algn="just">
                        <a:lnSpc>
                          <a:spcPct val="150000"/>
                        </a:lnSpc>
                        <a:spcAft>
                          <a:spcPts val="1200"/>
                        </a:spcAft>
                      </a:pPr>
                      <a:r>
                        <a:rPr lang="pt-BR" sz="1200" dirty="0">
                          <a:effectLst/>
                          <a:latin typeface="Arial"/>
                          <a:ea typeface="Times New Roman"/>
                        </a:rPr>
                        <a:t> </a:t>
                      </a:r>
                      <a:endParaRPr lang="pt-BR" sz="1200" dirty="0">
                        <a:effectLst/>
                        <a:latin typeface="Times New Roman"/>
                        <a:ea typeface="Times New Roman"/>
                      </a:endParaRPr>
                    </a:p>
                  </a:txBody>
                  <a:tcPr marL="61070" marR="61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1200"/>
                        </a:spcAft>
                      </a:pPr>
                      <a:r>
                        <a:rPr lang="pt-BR" sz="1200" b="1" dirty="0">
                          <a:effectLst/>
                          <a:latin typeface="Arial"/>
                          <a:ea typeface="Times New Roman"/>
                        </a:rPr>
                        <a:t>Não há identidade.</a:t>
                      </a:r>
                      <a:r>
                        <a:rPr lang="pt-BR" sz="1200" dirty="0">
                          <a:effectLst/>
                          <a:latin typeface="Arial"/>
                          <a:ea typeface="Times New Roman"/>
                        </a:rPr>
                        <a:t> Aspecto não tratado, não tendo sido realizada análise quanto à adequação dos serviços prestados, mormente quanto à fluidez do tráfego. </a:t>
                      </a:r>
                      <a:endParaRPr lang="pt-BR" sz="1200" dirty="0">
                        <a:effectLst/>
                        <a:latin typeface="Times New Roman"/>
                        <a:ea typeface="Times New Roman"/>
                      </a:endParaRPr>
                    </a:p>
                    <a:p>
                      <a:pPr algn="just">
                        <a:lnSpc>
                          <a:spcPct val="150000"/>
                        </a:lnSpc>
                        <a:spcAft>
                          <a:spcPts val="1200"/>
                        </a:spcAft>
                      </a:pPr>
                      <a:r>
                        <a:rPr lang="pt-BR" sz="1200" dirty="0">
                          <a:effectLst/>
                          <a:latin typeface="Arial"/>
                          <a:ea typeface="Times New Roman"/>
                        </a:rPr>
                        <a:t> </a:t>
                      </a:r>
                      <a:endParaRPr lang="pt-BR" sz="1200" dirty="0">
                        <a:effectLst/>
                        <a:latin typeface="Times New Roman"/>
                        <a:ea typeface="Times New Roman"/>
                      </a:endParaRPr>
                    </a:p>
                  </a:txBody>
                  <a:tcPr marL="61070" marR="61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Retângulo 5"/>
          <p:cNvSpPr/>
          <p:nvPr/>
        </p:nvSpPr>
        <p:spPr>
          <a:xfrm>
            <a:off x="1457400" y="1436831"/>
            <a:ext cx="6696744" cy="369332"/>
          </a:xfrm>
          <a:prstGeom prst="rect">
            <a:avLst/>
          </a:prstGeom>
        </p:spPr>
        <p:txBody>
          <a:bodyPr wrap="square">
            <a:spAutoFit/>
          </a:bodyPr>
          <a:lstStyle/>
          <a:p>
            <a:r>
              <a:rPr lang="pt-BR" b="1" dirty="0"/>
              <a:t>Processo TC 4574/2009 – análise restritiva. </a:t>
            </a:r>
            <a:r>
              <a:rPr lang="pt-BR" b="1" dirty="0" smtClean="0"/>
              <a:t> Apenas </a:t>
            </a:r>
            <a:r>
              <a:rPr lang="pt-BR" b="1" dirty="0"/>
              <a:t>três aspectos.</a:t>
            </a:r>
          </a:p>
        </p:txBody>
      </p:sp>
    </p:spTree>
    <p:extLst>
      <p:ext uri="{BB962C8B-B14F-4D97-AF65-F5344CB8AC3E}">
        <p14:creationId xmlns:p14="http://schemas.microsoft.com/office/powerpoint/2010/main" val="25553350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I.   INTRODUÇÃO</a:t>
            </a:r>
            <a:endParaRPr lang="pt-BR" sz="2800" dirty="0">
              <a:solidFill>
                <a:schemeClr val="bg1"/>
              </a:solidFill>
              <a:latin typeface="Arial Black" panose="020B0A04020102020204" pitchFamily="34" charset="0"/>
            </a:endParaRPr>
          </a:p>
        </p:txBody>
      </p:sp>
      <p:sp>
        <p:nvSpPr>
          <p:cNvPr id="2" name="Título 1"/>
          <p:cNvSpPr>
            <a:spLocks noGrp="1"/>
          </p:cNvSpPr>
          <p:nvPr>
            <p:ph type="title"/>
          </p:nvPr>
        </p:nvSpPr>
        <p:spPr>
          <a:xfrm>
            <a:off x="457200" y="790714"/>
            <a:ext cx="8435280" cy="626924"/>
          </a:xfrm>
        </p:spPr>
        <p:txBody>
          <a:bodyPr>
            <a:normAutofit/>
          </a:bodyPr>
          <a:lstStyle/>
          <a:p>
            <a:pPr algn="l"/>
            <a:r>
              <a:rPr lang="pt-BR" sz="2400" b="1" dirty="0"/>
              <a:t> I</a:t>
            </a:r>
            <a:r>
              <a:rPr lang="pt-BR" sz="2400" b="1" dirty="0" smtClean="0"/>
              <a:t>.1  </a:t>
            </a:r>
            <a:r>
              <a:rPr lang="pt-BR" sz="2400" b="1" dirty="0"/>
              <a:t>Dos  grandes  números  do  Processo  </a:t>
            </a:r>
            <a:r>
              <a:rPr lang="pt-BR" sz="2400" b="1" dirty="0" smtClean="0"/>
              <a:t>5591/2013</a:t>
            </a:r>
            <a:endParaRPr lang="pt-BR" sz="2400" dirty="0"/>
          </a:p>
        </p:txBody>
      </p:sp>
      <p:sp>
        <p:nvSpPr>
          <p:cNvPr id="4" name="Espaço Reservado para Conteúdo 3"/>
          <p:cNvSpPr>
            <a:spLocks noGrp="1"/>
          </p:cNvSpPr>
          <p:nvPr>
            <p:ph sz="half" idx="2"/>
          </p:nvPr>
        </p:nvSpPr>
        <p:spPr>
          <a:xfrm>
            <a:off x="467544" y="1700808"/>
            <a:ext cx="8280920" cy="4104456"/>
          </a:xfrm>
        </p:spPr>
        <p:txBody>
          <a:bodyPr>
            <a:normAutofit fontScale="92500" lnSpcReduction="20000"/>
          </a:bodyPr>
          <a:lstStyle/>
          <a:p>
            <a:pPr>
              <a:lnSpc>
                <a:spcPct val="150000"/>
              </a:lnSpc>
            </a:pPr>
            <a:r>
              <a:rPr lang="pt-BR" dirty="0" smtClean="0"/>
              <a:t>Processo com mais de 26 mil páginas;</a:t>
            </a:r>
          </a:p>
          <a:p>
            <a:pPr>
              <a:lnSpc>
                <a:spcPct val="150000"/>
              </a:lnSpc>
            </a:pPr>
            <a:r>
              <a:rPr lang="pt-BR" dirty="0" smtClean="0"/>
              <a:t>Distribuído em 118 volumes;</a:t>
            </a:r>
          </a:p>
          <a:p>
            <a:pPr>
              <a:lnSpc>
                <a:spcPct val="150000"/>
              </a:lnSpc>
            </a:pPr>
            <a:r>
              <a:rPr lang="pt-BR" dirty="0" smtClean="0"/>
              <a:t>Análise de um contrato com valores da ordem de 2,7 bilhões de reais (em valores de outubro de 2013);</a:t>
            </a:r>
          </a:p>
          <a:p>
            <a:pPr>
              <a:lnSpc>
                <a:spcPct val="150000"/>
              </a:lnSpc>
            </a:pPr>
            <a:r>
              <a:rPr lang="pt-BR" dirty="0" smtClean="0"/>
              <a:t>Contrato de concessão de serviços precedido de obras públicas;</a:t>
            </a:r>
          </a:p>
          <a:p>
            <a:pPr>
              <a:lnSpc>
                <a:spcPct val="150000"/>
              </a:lnSpc>
            </a:pPr>
            <a:r>
              <a:rPr lang="pt-BR" dirty="0" smtClean="0"/>
              <a:t>Foram milhares de horas de trabalho técnico;</a:t>
            </a:r>
          </a:p>
          <a:p>
            <a:pPr>
              <a:lnSpc>
                <a:spcPct val="150000"/>
              </a:lnSpc>
            </a:pPr>
            <a:r>
              <a:rPr lang="pt-BR" dirty="0" smtClean="0"/>
              <a:t>Equipe multidisciplinar (engenheiros, economistas, advogados, contadores, administradores, profissionais da área de TI).</a:t>
            </a:r>
          </a:p>
          <a:p>
            <a:pPr marL="0" indent="0">
              <a:lnSpc>
                <a:spcPct val="150000"/>
              </a:lnSpc>
              <a:buNone/>
            </a:pPr>
            <a:endParaRPr lang="pt-BR" sz="2200" dirty="0"/>
          </a:p>
        </p:txBody>
      </p:sp>
    </p:spTree>
    <p:extLst>
      <p:ext uri="{BB962C8B-B14F-4D97-AF65-F5344CB8AC3E}">
        <p14:creationId xmlns:p14="http://schemas.microsoft.com/office/powerpoint/2010/main" val="203031053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II.   AS QUESTÕES PRÉVIAS - PRELIMINARES</a:t>
            </a:r>
            <a:endParaRPr lang="pt-BR" sz="2800" dirty="0">
              <a:solidFill>
                <a:schemeClr val="bg1"/>
              </a:solidFill>
              <a:latin typeface="Arial Black" panose="020B0A04020102020204" pitchFamily="34" charset="0"/>
            </a:endParaRPr>
          </a:p>
        </p:txBody>
      </p:sp>
      <p:sp>
        <p:nvSpPr>
          <p:cNvPr id="2" name="Título 1"/>
          <p:cNvSpPr>
            <a:spLocks noGrp="1"/>
          </p:cNvSpPr>
          <p:nvPr>
            <p:ph type="title"/>
          </p:nvPr>
        </p:nvSpPr>
        <p:spPr>
          <a:xfrm>
            <a:off x="467544" y="908720"/>
            <a:ext cx="8424936" cy="838086"/>
          </a:xfrm>
        </p:spPr>
        <p:txBody>
          <a:bodyPr>
            <a:noAutofit/>
          </a:bodyPr>
          <a:lstStyle/>
          <a:p>
            <a:pPr algn="l"/>
            <a:r>
              <a:rPr lang="pt-BR" sz="2400" b="1" dirty="0"/>
              <a:t>II.5	Da coisa julgada </a:t>
            </a:r>
            <a:r>
              <a:rPr lang="pt-BR" sz="2400" b="1" dirty="0" smtClean="0"/>
              <a:t>administrativa</a:t>
            </a:r>
            <a:endParaRPr lang="pt-BR" sz="2400" b="1" dirty="0">
              <a:solidFill>
                <a:srgbClr val="FF0000"/>
              </a:solidFill>
            </a:endParaRPr>
          </a:p>
        </p:txBody>
      </p:sp>
      <p:sp>
        <p:nvSpPr>
          <p:cNvPr id="4" name="Espaço Reservado para Conteúdo 3"/>
          <p:cNvSpPr>
            <a:spLocks noGrp="1"/>
          </p:cNvSpPr>
          <p:nvPr>
            <p:ph sz="half" idx="2"/>
          </p:nvPr>
        </p:nvSpPr>
        <p:spPr>
          <a:xfrm>
            <a:off x="467544" y="1700808"/>
            <a:ext cx="8435280" cy="4671368"/>
          </a:xfrm>
        </p:spPr>
        <p:txBody>
          <a:bodyPr>
            <a:noAutofit/>
          </a:bodyPr>
          <a:lstStyle/>
          <a:p>
            <a:pPr lvl="0" algn="just"/>
            <a:endParaRPr lang="pt-BR" sz="2200" b="1" dirty="0" smtClean="0"/>
          </a:p>
          <a:p>
            <a:pPr marL="0" lvl="0" indent="0" algn="just">
              <a:buNone/>
            </a:pPr>
            <a:endParaRPr lang="pt-BR" sz="2200" dirty="0"/>
          </a:p>
        </p:txBody>
      </p:sp>
      <p:graphicFrame>
        <p:nvGraphicFramePr>
          <p:cNvPr id="3" name="Tabela 2"/>
          <p:cNvGraphicFramePr>
            <a:graphicFrameLocks noGrp="1"/>
          </p:cNvGraphicFramePr>
          <p:nvPr>
            <p:extLst>
              <p:ext uri="{D42A27DB-BD31-4B8C-83A1-F6EECF244321}">
                <p14:modId xmlns:p14="http://schemas.microsoft.com/office/powerpoint/2010/main" val="2908077999"/>
              </p:ext>
            </p:extLst>
          </p:nvPr>
        </p:nvGraphicFramePr>
        <p:xfrm>
          <a:off x="1403648" y="2348880"/>
          <a:ext cx="6624736" cy="2971800"/>
        </p:xfrm>
        <a:graphic>
          <a:graphicData uri="http://schemas.openxmlformats.org/drawingml/2006/table">
            <a:tbl>
              <a:tblPr firstRow="1" firstCol="1" bandRow="1"/>
              <a:tblGrid>
                <a:gridCol w="3312368"/>
                <a:gridCol w="3312368"/>
              </a:tblGrid>
              <a:tr h="315018">
                <a:tc>
                  <a:txBody>
                    <a:bodyPr/>
                    <a:lstStyle/>
                    <a:p>
                      <a:pPr algn="ctr">
                        <a:lnSpc>
                          <a:spcPct val="150000"/>
                        </a:lnSpc>
                        <a:spcAft>
                          <a:spcPts val="1200"/>
                        </a:spcAft>
                      </a:pPr>
                      <a:r>
                        <a:rPr lang="pt-BR" sz="1400" b="1" dirty="0">
                          <a:effectLst/>
                          <a:latin typeface="Arial"/>
                          <a:ea typeface="Times New Roman"/>
                        </a:rPr>
                        <a:t>Processo 4574/2009</a:t>
                      </a:r>
                      <a:endParaRPr lang="pt-BR" sz="14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200"/>
                        </a:spcAft>
                      </a:pPr>
                      <a:r>
                        <a:rPr lang="pt-BR" sz="1400" b="1" dirty="0">
                          <a:effectLst/>
                          <a:latin typeface="Arial"/>
                          <a:ea typeface="Times New Roman"/>
                        </a:rPr>
                        <a:t>Processo 5591/2013</a:t>
                      </a:r>
                      <a:endParaRPr lang="pt-BR" sz="14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05123">
                <a:tc>
                  <a:txBody>
                    <a:bodyPr/>
                    <a:lstStyle/>
                    <a:p>
                      <a:pPr algn="just">
                        <a:lnSpc>
                          <a:spcPct val="150000"/>
                        </a:lnSpc>
                        <a:spcBef>
                          <a:spcPts val="600"/>
                        </a:spcBef>
                        <a:spcAft>
                          <a:spcPts val="600"/>
                        </a:spcAft>
                      </a:pPr>
                      <a:r>
                        <a:rPr lang="pt-BR" sz="1800" b="1" dirty="0">
                          <a:effectLst/>
                          <a:latin typeface="Arial"/>
                          <a:ea typeface="Times New Roman"/>
                        </a:rPr>
                        <a:t>3.</a:t>
                      </a:r>
                      <a:r>
                        <a:rPr lang="pt-BR" sz="1400" dirty="0">
                          <a:effectLst/>
                          <a:latin typeface="Arial"/>
                          <a:ea typeface="Times New Roman"/>
                        </a:rPr>
                        <a:t> Atuação do DER/ES na elaboração e fiscalização do contrato, na qualidade de concedente do serviço, especialmente quanto a eventuais favorecimentos em tese praticados em benefício da empresa concessionária e, por conseguinte, contrários ao interesse público. </a:t>
                      </a:r>
                      <a:endParaRPr lang="pt-BR" sz="14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1200"/>
                        </a:spcAft>
                      </a:pPr>
                      <a:r>
                        <a:rPr lang="pt-BR" sz="1400" b="1" dirty="0">
                          <a:effectLst/>
                          <a:latin typeface="Arial"/>
                          <a:ea typeface="Times New Roman"/>
                        </a:rPr>
                        <a:t>Há identidade.</a:t>
                      </a:r>
                      <a:r>
                        <a:rPr lang="pt-BR" sz="1400" dirty="0">
                          <a:effectLst/>
                          <a:latin typeface="Arial"/>
                          <a:ea typeface="Times New Roman"/>
                        </a:rPr>
                        <a:t> Trata-se da irregularidade apresentada no item 2.13 do RA-E 10/2014: “Fiscalização deficiente do Poder Concedente.”</a:t>
                      </a:r>
                      <a:endParaRPr lang="pt-BR" sz="1400" dirty="0">
                        <a:effectLst/>
                        <a:latin typeface="Times New Roman"/>
                        <a:ea typeface="Times New Roman"/>
                      </a:endParaRPr>
                    </a:p>
                    <a:p>
                      <a:pPr algn="just">
                        <a:lnSpc>
                          <a:spcPct val="150000"/>
                        </a:lnSpc>
                        <a:spcAft>
                          <a:spcPts val="1200"/>
                        </a:spcAft>
                      </a:pPr>
                      <a:r>
                        <a:rPr lang="pt-BR" sz="1400" dirty="0">
                          <a:effectLst/>
                          <a:latin typeface="Arial"/>
                          <a:ea typeface="Times New Roman"/>
                        </a:rPr>
                        <a:t> </a:t>
                      </a:r>
                      <a:endParaRPr lang="pt-BR" sz="14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Retângulo 5"/>
          <p:cNvSpPr/>
          <p:nvPr/>
        </p:nvSpPr>
        <p:spPr>
          <a:xfrm>
            <a:off x="1403648" y="1825298"/>
            <a:ext cx="7200800" cy="369332"/>
          </a:xfrm>
          <a:prstGeom prst="rect">
            <a:avLst/>
          </a:prstGeom>
        </p:spPr>
        <p:txBody>
          <a:bodyPr wrap="square">
            <a:spAutoFit/>
          </a:bodyPr>
          <a:lstStyle/>
          <a:p>
            <a:r>
              <a:rPr lang="pt-BR" b="1" dirty="0"/>
              <a:t>Processo TC 4574/2009 – análise restritiva. </a:t>
            </a:r>
            <a:r>
              <a:rPr lang="pt-BR" b="1" dirty="0" smtClean="0"/>
              <a:t> Apenas </a:t>
            </a:r>
            <a:r>
              <a:rPr lang="pt-BR" b="1" dirty="0"/>
              <a:t>três </a:t>
            </a:r>
            <a:r>
              <a:rPr lang="pt-BR" b="1" dirty="0" smtClean="0"/>
              <a:t>aspectos (</a:t>
            </a:r>
            <a:r>
              <a:rPr lang="pt-BR" b="1" dirty="0" err="1" smtClean="0"/>
              <a:t>cont</a:t>
            </a:r>
            <a:r>
              <a:rPr lang="pt-BR" b="1" dirty="0" smtClean="0"/>
              <a:t>)</a:t>
            </a:r>
            <a:endParaRPr lang="pt-BR" b="1" dirty="0"/>
          </a:p>
        </p:txBody>
      </p:sp>
    </p:spTree>
    <p:extLst>
      <p:ext uri="{BB962C8B-B14F-4D97-AF65-F5344CB8AC3E}">
        <p14:creationId xmlns:p14="http://schemas.microsoft.com/office/powerpoint/2010/main" val="159824685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II.   AS QUESTÕES PRÉVIAS - PRELIMINARES</a:t>
            </a:r>
            <a:endParaRPr lang="pt-BR" sz="2800" dirty="0">
              <a:solidFill>
                <a:schemeClr val="bg1"/>
              </a:solidFill>
              <a:latin typeface="Arial Black" panose="020B0A04020102020204" pitchFamily="34" charset="0"/>
            </a:endParaRPr>
          </a:p>
        </p:txBody>
      </p:sp>
      <p:sp>
        <p:nvSpPr>
          <p:cNvPr id="2" name="Título 1"/>
          <p:cNvSpPr>
            <a:spLocks noGrp="1"/>
          </p:cNvSpPr>
          <p:nvPr>
            <p:ph type="title"/>
          </p:nvPr>
        </p:nvSpPr>
        <p:spPr>
          <a:xfrm>
            <a:off x="467544" y="908720"/>
            <a:ext cx="8424936" cy="838086"/>
          </a:xfrm>
        </p:spPr>
        <p:txBody>
          <a:bodyPr>
            <a:noAutofit/>
          </a:bodyPr>
          <a:lstStyle/>
          <a:p>
            <a:pPr algn="l"/>
            <a:r>
              <a:rPr lang="pt-BR" sz="2400" b="1" dirty="0"/>
              <a:t>II.5	Da coisa julgada </a:t>
            </a:r>
            <a:r>
              <a:rPr lang="pt-BR" sz="2400" b="1" dirty="0" smtClean="0"/>
              <a:t>administrativa</a:t>
            </a:r>
            <a:endParaRPr lang="pt-BR" sz="2400" b="1" dirty="0">
              <a:solidFill>
                <a:srgbClr val="FF0000"/>
              </a:solidFill>
            </a:endParaRPr>
          </a:p>
        </p:txBody>
      </p:sp>
      <p:sp>
        <p:nvSpPr>
          <p:cNvPr id="4" name="Espaço Reservado para Conteúdo 3"/>
          <p:cNvSpPr>
            <a:spLocks noGrp="1"/>
          </p:cNvSpPr>
          <p:nvPr>
            <p:ph sz="half" idx="2"/>
          </p:nvPr>
        </p:nvSpPr>
        <p:spPr>
          <a:xfrm>
            <a:off x="467544" y="1700808"/>
            <a:ext cx="8435280" cy="4671368"/>
          </a:xfrm>
        </p:spPr>
        <p:txBody>
          <a:bodyPr>
            <a:noAutofit/>
          </a:bodyPr>
          <a:lstStyle/>
          <a:p>
            <a:pPr marL="0" indent="0" algn="just">
              <a:buNone/>
            </a:pPr>
            <a:r>
              <a:rPr lang="pt-BR" sz="2000" b="1" dirty="0" smtClean="0"/>
              <a:t>QUANTO AO ITEM 3, </a:t>
            </a:r>
            <a:r>
              <a:rPr lang="pt-BR" sz="2000" b="1" dirty="0"/>
              <a:t>embora </a:t>
            </a:r>
            <a:r>
              <a:rPr lang="pt-BR" sz="2000" b="1" u="sng" dirty="0"/>
              <a:t>exista identidade de objeto</a:t>
            </a:r>
            <a:r>
              <a:rPr lang="pt-BR" sz="2000" b="1" dirty="0"/>
              <a:t>, os agentes responsáveis e os exercícios auditados </a:t>
            </a:r>
            <a:r>
              <a:rPr lang="pt-BR" sz="2000" b="1" u="sng" dirty="0"/>
              <a:t>não são os mesmos</a:t>
            </a:r>
            <a:r>
              <a:rPr lang="pt-BR" sz="2000" dirty="0"/>
              <a:t>, conforme demonstrado no quadro abaixo:</a:t>
            </a:r>
          </a:p>
          <a:p>
            <a:pPr lvl="0" algn="just"/>
            <a:endParaRPr lang="pt-BR" b="1" dirty="0" smtClean="0"/>
          </a:p>
          <a:p>
            <a:pPr marL="0" lvl="0" indent="0" algn="just">
              <a:buNone/>
            </a:pPr>
            <a:endParaRPr lang="pt-BR" dirty="0"/>
          </a:p>
        </p:txBody>
      </p:sp>
      <p:graphicFrame>
        <p:nvGraphicFramePr>
          <p:cNvPr id="6" name="Tabela 5"/>
          <p:cNvGraphicFramePr>
            <a:graphicFrameLocks noGrp="1"/>
          </p:cNvGraphicFramePr>
          <p:nvPr>
            <p:extLst>
              <p:ext uri="{D42A27DB-BD31-4B8C-83A1-F6EECF244321}">
                <p14:modId xmlns:p14="http://schemas.microsoft.com/office/powerpoint/2010/main" val="222040053"/>
              </p:ext>
            </p:extLst>
          </p:nvPr>
        </p:nvGraphicFramePr>
        <p:xfrm>
          <a:off x="1331640" y="2852937"/>
          <a:ext cx="7488832" cy="3172079"/>
        </p:xfrm>
        <a:graphic>
          <a:graphicData uri="http://schemas.openxmlformats.org/drawingml/2006/table">
            <a:tbl>
              <a:tblPr firstRow="1" firstCol="1" bandRow="1"/>
              <a:tblGrid>
                <a:gridCol w="2432818"/>
                <a:gridCol w="2666186"/>
                <a:gridCol w="2389828"/>
              </a:tblGrid>
              <a:tr h="226631">
                <a:tc>
                  <a:txBody>
                    <a:bodyPr/>
                    <a:lstStyle/>
                    <a:p>
                      <a:pPr algn="ctr">
                        <a:lnSpc>
                          <a:spcPct val="107000"/>
                        </a:lnSpc>
                        <a:spcBef>
                          <a:spcPts val="600"/>
                        </a:spcBef>
                        <a:spcAft>
                          <a:spcPts val="600"/>
                        </a:spcAft>
                      </a:pPr>
                      <a:r>
                        <a:rPr lang="pt-BR" sz="1100" b="1">
                          <a:effectLst/>
                          <a:latin typeface="Arial"/>
                          <a:ea typeface="Times New Roman"/>
                        </a:rPr>
                        <a:t>Elemento de Identidade</a:t>
                      </a:r>
                      <a:endParaRPr lang="pt-BR"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Bef>
                          <a:spcPts val="600"/>
                        </a:spcBef>
                        <a:spcAft>
                          <a:spcPts val="600"/>
                        </a:spcAft>
                      </a:pPr>
                      <a:r>
                        <a:rPr lang="pt-BR" sz="1100" b="1">
                          <a:effectLst/>
                          <a:latin typeface="Arial"/>
                          <a:ea typeface="Times New Roman"/>
                        </a:rPr>
                        <a:t>Processo TC 4574/2009</a:t>
                      </a:r>
                      <a:endParaRPr lang="pt-BR"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Bef>
                          <a:spcPts val="600"/>
                        </a:spcBef>
                        <a:spcAft>
                          <a:spcPts val="600"/>
                        </a:spcAft>
                      </a:pPr>
                      <a:r>
                        <a:rPr lang="pt-BR" sz="1100" b="1">
                          <a:effectLst/>
                          <a:latin typeface="Arial"/>
                          <a:ea typeface="Times New Roman"/>
                        </a:rPr>
                        <a:t>Processo TC 5591/2013</a:t>
                      </a:r>
                      <a:endParaRPr lang="pt-BR"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2009134">
                <a:tc>
                  <a:txBody>
                    <a:bodyPr/>
                    <a:lstStyle/>
                    <a:p>
                      <a:pPr algn="just">
                        <a:lnSpc>
                          <a:spcPct val="150000"/>
                        </a:lnSpc>
                        <a:spcAft>
                          <a:spcPts val="1200"/>
                        </a:spcAft>
                      </a:pPr>
                      <a:r>
                        <a:rPr lang="pt-BR" sz="1100" b="1" dirty="0">
                          <a:effectLst/>
                          <a:latin typeface="Arial"/>
                          <a:ea typeface="Times New Roman"/>
                        </a:rPr>
                        <a:t>Ponto abordado pela auditoria</a:t>
                      </a:r>
                      <a:endParaRPr lang="pt-BR"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just">
                        <a:lnSpc>
                          <a:spcPct val="150000"/>
                        </a:lnSpc>
                        <a:spcAft>
                          <a:spcPts val="0"/>
                        </a:spcAft>
                      </a:pPr>
                      <a:r>
                        <a:rPr lang="x-none" sz="1100" b="0">
                          <a:effectLst/>
                          <a:latin typeface="Arial"/>
                          <a:ea typeface="Times New Roman"/>
                          <a:cs typeface="Arial"/>
                        </a:rPr>
                        <a:t>A atuação do DER/ES na elaboração e fiscalização do referido contrato de concessão, na qualidade de concedente do serviço, especialmente quanto a eventuais favorecimentos em tese praticados em benefício da empresa concessionária e, por conseguinte, contrários ao interesse público.</a:t>
                      </a:r>
                      <a:endParaRPr lang="pt-BR" sz="1200" b="1"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x-none" sz="1100" b="0">
                          <a:effectLst/>
                          <a:latin typeface="Arial"/>
                          <a:ea typeface="Times New Roman"/>
                          <a:cs typeface="Arial"/>
                        </a:rPr>
                        <a:t>Fiscalização deficiente do Poder Concedente</a:t>
                      </a:r>
                      <a:r>
                        <a:rPr lang="pt-BR" sz="1100" b="0">
                          <a:effectLst/>
                          <a:latin typeface="Arial"/>
                          <a:ea typeface="Times New Roman"/>
                          <a:cs typeface="Arial"/>
                        </a:rPr>
                        <a:t>.</a:t>
                      </a:r>
                      <a:endParaRPr lang="pt-BR" sz="1200" b="1">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9161">
                <a:tc>
                  <a:txBody>
                    <a:bodyPr/>
                    <a:lstStyle/>
                    <a:p>
                      <a:pPr algn="just">
                        <a:lnSpc>
                          <a:spcPct val="107000"/>
                        </a:lnSpc>
                        <a:spcBef>
                          <a:spcPts val="600"/>
                        </a:spcBef>
                        <a:spcAft>
                          <a:spcPts val="600"/>
                        </a:spcAft>
                      </a:pPr>
                      <a:r>
                        <a:rPr lang="pt-BR" sz="1100" b="1">
                          <a:effectLst/>
                          <a:latin typeface="Arial"/>
                          <a:ea typeface="Times New Roman"/>
                        </a:rPr>
                        <a:t>Exercícios </a:t>
                      </a:r>
                      <a:endParaRPr lang="pt-BR"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Bef>
                          <a:spcPts val="600"/>
                        </a:spcBef>
                        <a:spcAft>
                          <a:spcPts val="600"/>
                        </a:spcAft>
                      </a:pPr>
                      <a:r>
                        <a:rPr lang="pt-BR" sz="1100">
                          <a:effectLst/>
                          <a:latin typeface="Arial"/>
                          <a:ea typeface="Times New Roman"/>
                        </a:rPr>
                        <a:t>1998 a 2009</a:t>
                      </a:r>
                      <a:endParaRPr lang="pt-BR"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600"/>
                        </a:spcAft>
                      </a:pPr>
                      <a:r>
                        <a:rPr lang="pt-BR" sz="1100">
                          <a:effectLst/>
                          <a:latin typeface="Arial"/>
                          <a:ea typeface="Times New Roman"/>
                        </a:rPr>
                        <a:t>2010 a 2013</a:t>
                      </a:r>
                      <a:endParaRPr lang="pt-BR"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53425">
                <a:tc>
                  <a:txBody>
                    <a:bodyPr/>
                    <a:lstStyle/>
                    <a:p>
                      <a:pPr algn="just">
                        <a:lnSpc>
                          <a:spcPct val="107000"/>
                        </a:lnSpc>
                        <a:spcBef>
                          <a:spcPts val="600"/>
                        </a:spcBef>
                        <a:spcAft>
                          <a:spcPts val="600"/>
                        </a:spcAft>
                      </a:pPr>
                      <a:r>
                        <a:rPr lang="pt-BR" sz="1100" b="1" dirty="0">
                          <a:effectLst/>
                          <a:latin typeface="Arial"/>
                          <a:ea typeface="Times New Roman"/>
                        </a:rPr>
                        <a:t>Agentes Responsáveis</a:t>
                      </a:r>
                      <a:endParaRPr lang="pt-BR"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just">
                        <a:lnSpc>
                          <a:spcPct val="150000"/>
                        </a:lnSpc>
                        <a:spcAft>
                          <a:spcPts val="0"/>
                        </a:spcAft>
                      </a:pPr>
                      <a:r>
                        <a:rPr lang="x-none" sz="1100" b="0">
                          <a:effectLst/>
                          <a:latin typeface="Arial"/>
                          <a:ea typeface="Times New Roman"/>
                          <a:cs typeface="Arial"/>
                        </a:rPr>
                        <a:t>Eduardo Antônio Mannato Gimenes</a:t>
                      </a:r>
                      <a:endParaRPr lang="pt-BR" sz="1200" b="1">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x-none" sz="1100" b="0">
                          <a:effectLst/>
                          <a:latin typeface="Arial"/>
                          <a:ea typeface="Times New Roman"/>
                          <a:cs typeface="Arial"/>
                        </a:rPr>
                        <a:t>José Eduardo Pereira, Maria Paula de Souza Martins </a:t>
                      </a:r>
                      <a:r>
                        <a:rPr lang="pt-BR" sz="1100" b="0" dirty="0">
                          <a:effectLst/>
                          <a:latin typeface="Arial"/>
                          <a:ea typeface="Times New Roman"/>
                          <a:cs typeface="Arial"/>
                        </a:rPr>
                        <a:t>e</a:t>
                      </a:r>
                      <a:r>
                        <a:rPr lang="x-none" sz="1100" b="0">
                          <a:effectLst/>
                          <a:latin typeface="Arial"/>
                          <a:ea typeface="Times New Roman"/>
                          <a:cs typeface="Arial"/>
                        </a:rPr>
                        <a:t> Luiz Paulo de Figueiredo</a:t>
                      </a:r>
                      <a:endParaRPr lang="pt-BR" sz="1200" b="1"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09078942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pt-BR" sz="2800" dirty="0">
              <a:solidFill>
                <a:schemeClr val="bg1"/>
              </a:solidFill>
              <a:latin typeface="Arial Black" panose="020B0A04020102020204" pitchFamily="34" charset="0"/>
            </a:endParaRPr>
          </a:p>
        </p:txBody>
      </p:sp>
      <p:sp>
        <p:nvSpPr>
          <p:cNvPr id="4" name="Espaço Reservado para Conteúdo 3"/>
          <p:cNvSpPr>
            <a:spLocks noGrp="1"/>
          </p:cNvSpPr>
          <p:nvPr>
            <p:ph sz="half" idx="2"/>
          </p:nvPr>
        </p:nvSpPr>
        <p:spPr>
          <a:xfrm>
            <a:off x="457200" y="1412776"/>
            <a:ext cx="8435280" cy="4713387"/>
          </a:xfrm>
        </p:spPr>
        <p:txBody>
          <a:bodyPr>
            <a:normAutofit/>
          </a:bodyPr>
          <a:lstStyle/>
          <a:p>
            <a:pPr marL="0" indent="0" algn="ctr">
              <a:lnSpc>
                <a:spcPct val="150000"/>
              </a:lnSpc>
              <a:buNone/>
            </a:pPr>
            <a:endParaRPr lang="pt-BR" sz="4800" b="1" dirty="0" smtClean="0">
              <a:solidFill>
                <a:schemeClr val="accent6">
                  <a:lumMod val="50000"/>
                </a:schemeClr>
              </a:solidFill>
              <a:latin typeface="+mj-lt"/>
              <a:cs typeface="Aharoni" panose="02010803020104030203" pitchFamily="2" charset="-79"/>
            </a:endParaRPr>
          </a:p>
          <a:p>
            <a:pPr marL="0" indent="0" algn="ctr">
              <a:lnSpc>
                <a:spcPct val="150000"/>
              </a:lnSpc>
              <a:buNone/>
            </a:pPr>
            <a:r>
              <a:rPr lang="pt-BR" sz="4800" b="1" dirty="0" smtClean="0">
                <a:solidFill>
                  <a:schemeClr val="accent6">
                    <a:lumMod val="50000"/>
                  </a:schemeClr>
                </a:solidFill>
                <a:latin typeface="+mj-lt"/>
                <a:cs typeface="Aharoni" panose="02010803020104030203" pitchFamily="2" charset="-79"/>
              </a:rPr>
              <a:t>FIM DA PARTE </a:t>
            </a:r>
            <a:r>
              <a:rPr lang="pt-BR" sz="4800" b="1" dirty="0">
                <a:solidFill>
                  <a:schemeClr val="accent6">
                    <a:lumMod val="50000"/>
                  </a:schemeClr>
                </a:solidFill>
                <a:latin typeface="+mj-lt"/>
                <a:cs typeface="Aharoni" panose="02010803020104030203" pitchFamily="2" charset="-79"/>
              </a:rPr>
              <a:t>I</a:t>
            </a:r>
            <a:r>
              <a:rPr lang="pt-BR" sz="4800" b="1" dirty="0" smtClean="0">
                <a:solidFill>
                  <a:schemeClr val="accent6">
                    <a:lumMod val="50000"/>
                  </a:schemeClr>
                </a:solidFill>
                <a:latin typeface="+mj-lt"/>
                <a:cs typeface="Aharoni" panose="02010803020104030203" pitchFamily="2" charset="-79"/>
              </a:rPr>
              <a:t>I</a:t>
            </a:r>
          </a:p>
        </p:txBody>
      </p:sp>
    </p:spTree>
    <p:extLst>
      <p:ext uri="{BB962C8B-B14F-4D97-AF65-F5344CB8AC3E}">
        <p14:creationId xmlns:p14="http://schemas.microsoft.com/office/powerpoint/2010/main" val="3932117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circle(in)">
                                      <p:cBhvr>
                                        <p:cTn id="7" dur="2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smtClean="0">
                <a:solidFill>
                  <a:schemeClr val="accent1">
                    <a:lumMod val="50000"/>
                  </a:schemeClr>
                </a:solidFill>
                <a:effectLst>
                  <a:outerShdw blurRad="38100" dist="38100" dir="2700000" algn="tl">
                    <a:srgbClr val="DDDDDD"/>
                  </a:outerShdw>
                </a:effectLst>
                <a:latin typeface="Calibri" charset="0"/>
                <a:cs typeface="Arial" charset="0"/>
              </a:rPr>
              <a:t>ESTRUTURA DO VOTO</a:t>
            </a:r>
            <a:endParaRPr lang="pt-BR" sz="2800" dirty="0">
              <a:solidFill>
                <a:schemeClr val="bg1"/>
              </a:solidFill>
              <a:latin typeface="Arial Black" panose="020B0A04020102020204" pitchFamily="34" charset="0"/>
            </a:endParaRPr>
          </a:p>
        </p:txBody>
      </p:sp>
      <p:sp>
        <p:nvSpPr>
          <p:cNvPr id="4" name="Espaço Reservado para Conteúdo 3"/>
          <p:cNvSpPr>
            <a:spLocks noGrp="1"/>
          </p:cNvSpPr>
          <p:nvPr>
            <p:ph sz="half" idx="2"/>
          </p:nvPr>
        </p:nvSpPr>
        <p:spPr>
          <a:xfrm>
            <a:off x="457200" y="1412776"/>
            <a:ext cx="8435280" cy="4713387"/>
          </a:xfrm>
        </p:spPr>
        <p:txBody>
          <a:bodyPr>
            <a:normAutofit/>
          </a:bodyPr>
          <a:lstStyle/>
          <a:p>
            <a:pPr marL="0" indent="0">
              <a:lnSpc>
                <a:spcPct val="150000"/>
              </a:lnSpc>
              <a:buNone/>
            </a:pPr>
            <a:r>
              <a:rPr lang="pt-BR" sz="2800" b="1" dirty="0">
                <a:latin typeface="+mj-lt"/>
                <a:cs typeface="Aharoni" panose="02010803020104030203" pitchFamily="2" charset="-79"/>
              </a:rPr>
              <a:t>I	INTRODUÇÃO</a:t>
            </a:r>
          </a:p>
          <a:p>
            <a:pPr marL="0" indent="0">
              <a:lnSpc>
                <a:spcPct val="150000"/>
              </a:lnSpc>
              <a:buNone/>
            </a:pPr>
            <a:r>
              <a:rPr lang="pt-BR" sz="2800" b="1" dirty="0" smtClean="0">
                <a:latin typeface="+mj-lt"/>
                <a:cs typeface="Aharoni" panose="02010803020104030203" pitchFamily="2" charset="-79"/>
              </a:rPr>
              <a:t>II	DAS QUESTÕES PRÉVIAS</a:t>
            </a:r>
          </a:p>
          <a:p>
            <a:pPr marL="0" indent="0">
              <a:lnSpc>
                <a:spcPct val="150000"/>
              </a:lnSpc>
              <a:buNone/>
            </a:pPr>
            <a:r>
              <a:rPr lang="pt-BR" sz="4800" b="1" dirty="0">
                <a:solidFill>
                  <a:schemeClr val="accent6">
                    <a:lumMod val="50000"/>
                  </a:schemeClr>
                </a:solidFill>
                <a:latin typeface="+mj-lt"/>
                <a:cs typeface="Aharoni" panose="02010803020104030203" pitchFamily="2" charset="-79"/>
              </a:rPr>
              <a:t>III	DAS IRREGULARIDADES </a:t>
            </a:r>
          </a:p>
          <a:p>
            <a:pPr marL="0" indent="0">
              <a:lnSpc>
                <a:spcPct val="150000"/>
              </a:lnSpc>
              <a:buNone/>
            </a:pPr>
            <a:r>
              <a:rPr lang="pt-BR" sz="2800" b="1" dirty="0" smtClean="0">
                <a:latin typeface="+mj-lt"/>
                <a:cs typeface="Aharoni" panose="02010803020104030203" pitchFamily="2" charset="-79"/>
              </a:rPr>
              <a:t>IV	DA ANÁLISE DO LAUDO ECONÔMICO</a:t>
            </a:r>
          </a:p>
          <a:p>
            <a:pPr marL="0" indent="0">
              <a:lnSpc>
                <a:spcPct val="150000"/>
              </a:lnSpc>
              <a:buNone/>
            </a:pPr>
            <a:r>
              <a:rPr lang="pt-BR" sz="2800" b="1" dirty="0" smtClean="0">
                <a:latin typeface="+mj-lt"/>
                <a:cs typeface="Aharoni" panose="02010803020104030203" pitchFamily="2" charset="-79"/>
              </a:rPr>
              <a:t>V	DISPOSITIVO</a:t>
            </a:r>
            <a:endParaRPr lang="pt-BR" sz="2800" b="1" dirty="0" smtClean="0">
              <a:solidFill>
                <a:srgbClr val="002060"/>
              </a:solidFill>
              <a:latin typeface="+mj-lt"/>
              <a:cs typeface="Arial" panose="020B0604020202020204" pitchFamily="34" charset="0"/>
            </a:endParaRPr>
          </a:p>
          <a:p>
            <a:pPr marL="0" indent="0">
              <a:buNone/>
            </a:pPr>
            <a:endParaRPr lang="pt-BR" sz="2800" b="1" dirty="0">
              <a:latin typeface="+mj-lt"/>
            </a:endParaRPr>
          </a:p>
        </p:txBody>
      </p:sp>
    </p:spTree>
    <p:extLst>
      <p:ext uri="{BB962C8B-B14F-4D97-AF65-F5344CB8AC3E}">
        <p14:creationId xmlns:p14="http://schemas.microsoft.com/office/powerpoint/2010/main" val="2603534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500"/>
                                        <p:tgtEl>
                                          <p:spTgt spid="4">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0" dur="500"/>
                                        <p:tgtEl>
                                          <p:spTgt spid="4">
                                            <p:txEl>
                                              <p:pRg st="1" end="1"/>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randombar(horizontal)">
                                      <p:cBhvr>
                                        <p:cTn id="13" dur="500"/>
                                        <p:tgtEl>
                                          <p:spTgt spid="4">
                                            <p:txEl>
                                              <p:pRg st="2" end="2"/>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randombar(horizontal)">
                                      <p:cBhvr>
                                        <p:cTn id="16" dur="500"/>
                                        <p:tgtEl>
                                          <p:spTgt spid="4">
                                            <p:txEl>
                                              <p:pRg st="3" end="3"/>
                                            </p:txEl>
                                          </p:spTgt>
                                        </p:tgtEl>
                                      </p:cBhvr>
                                    </p:animEffect>
                                  </p:childTnLst>
                                </p:cTn>
                              </p:par>
                              <p:par>
                                <p:cTn id="17" presetID="14" presetClass="entr" presetSubtype="10"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randombar(horizontal)">
                                      <p:cBhvr>
                                        <p:cTn id="19"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III.   DAS IRREGULARIDADES</a:t>
            </a:r>
            <a:endParaRPr lang="pt-BR" sz="2800" dirty="0">
              <a:solidFill>
                <a:schemeClr val="bg1"/>
              </a:solidFill>
              <a:latin typeface="Arial Black" panose="020B0A04020102020204" pitchFamily="34" charset="0"/>
            </a:endParaRPr>
          </a:p>
        </p:txBody>
      </p:sp>
      <p:sp>
        <p:nvSpPr>
          <p:cNvPr id="4" name="Espaço Reservado para Conteúdo 3"/>
          <p:cNvSpPr>
            <a:spLocks noGrp="1"/>
          </p:cNvSpPr>
          <p:nvPr>
            <p:ph sz="half" idx="2"/>
          </p:nvPr>
        </p:nvSpPr>
        <p:spPr>
          <a:xfrm>
            <a:off x="323528" y="1052736"/>
            <a:ext cx="8579296" cy="4671368"/>
          </a:xfrm>
        </p:spPr>
        <p:txBody>
          <a:bodyPr>
            <a:noAutofit/>
          </a:bodyPr>
          <a:lstStyle/>
          <a:p>
            <a:pPr marL="0" indent="0" algn="just">
              <a:spcAft>
                <a:spcPts val="600"/>
              </a:spcAft>
              <a:buNone/>
            </a:pPr>
            <a:r>
              <a:rPr lang="pt-BR" dirty="0" smtClean="0"/>
              <a:t>1	Abertura </a:t>
            </a:r>
            <a:r>
              <a:rPr lang="pt-BR" dirty="0"/>
              <a:t>de procedimento licitatório </a:t>
            </a:r>
            <a:r>
              <a:rPr lang="pt-BR" dirty="0" smtClean="0"/>
              <a:t>com elementos 	insuficientes </a:t>
            </a:r>
            <a:r>
              <a:rPr lang="pt-BR" dirty="0"/>
              <a:t>de Projeto </a:t>
            </a:r>
            <a:r>
              <a:rPr lang="pt-BR" dirty="0" smtClean="0"/>
              <a:t>Básico;</a:t>
            </a:r>
            <a:r>
              <a:rPr lang="pt-BR" dirty="0"/>
              <a:t>	</a:t>
            </a:r>
          </a:p>
          <a:p>
            <a:pPr marL="0" indent="0" algn="just">
              <a:spcAft>
                <a:spcPts val="600"/>
              </a:spcAft>
              <a:buNone/>
            </a:pPr>
            <a:r>
              <a:rPr lang="pt-BR" dirty="0"/>
              <a:t>2	Inclusão, como obrigação da concessionária, do 	pagamento de dívida do </a:t>
            </a:r>
            <a:r>
              <a:rPr lang="pt-BR" dirty="0" smtClean="0"/>
              <a:t>Estado;</a:t>
            </a:r>
            <a:r>
              <a:rPr lang="pt-BR" dirty="0"/>
              <a:t>	</a:t>
            </a:r>
          </a:p>
          <a:p>
            <a:pPr marL="0" indent="0" algn="just">
              <a:spcAft>
                <a:spcPts val="600"/>
              </a:spcAft>
              <a:buNone/>
            </a:pPr>
            <a:r>
              <a:rPr lang="pt-BR" dirty="0" smtClean="0"/>
              <a:t>3	Inexistência </a:t>
            </a:r>
            <a:r>
              <a:rPr lang="pt-BR" dirty="0"/>
              <a:t>de aprovação do edital pela assessoria 	jurídica </a:t>
            </a:r>
            <a:r>
              <a:rPr lang="pt-BR" dirty="0" smtClean="0"/>
              <a:t>	ou </a:t>
            </a:r>
            <a:r>
              <a:rPr lang="pt-BR" dirty="0"/>
              <a:t>pelo controle </a:t>
            </a:r>
            <a:r>
              <a:rPr lang="pt-BR" dirty="0" smtClean="0"/>
              <a:t>interno; </a:t>
            </a:r>
            <a:endParaRPr lang="pt-BR" dirty="0"/>
          </a:p>
          <a:p>
            <a:pPr marL="0" indent="0" algn="just">
              <a:spcAft>
                <a:spcPts val="600"/>
              </a:spcAft>
              <a:buNone/>
            </a:pPr>
            <a:r>
              <a:rPr lang="pt-BR" dirty="0" smtClean="0"/>
              <a:t>4	Restrição </a:t>
            </a:r>
            <a:r>
              <a:rPr lang="pt-BR" dirty="0"/>
              <a:t>Ilegal do Caráter Competitivo do </a:t>
            </a:r>
            <a:r>
              <a:rPr lang="pt-BR" dirty="0" smtClean="0"/>
              <a:t>Certame;</a:t>
            </a:r>
            <a:endParaRPr lang="pt-BR" dirty="0"/>
          </a:p>
          <a:p>
            <a:pPr marL="0" indent="0" algn="just">
              <a:spcAft>
                <a:spcPts val="600"/>
              </a:spcAft>
              <a:buNone/>
            </a:pPr>
            <a:r>
              <a:rPr lang="pt-BR" dirty="0" smtClean="0"/>
              <a:t>5	Inexistência </a:t>
            </a:r>
            <a:r>
              <a:rPr lang="pt-BR" dirty="0"/>
              <a:t>de critérios objetivos para aferir a </a:t>
            </a:r>
            <a:r>
              <a:rPr lang="pt-BR" dirty="0" smtClean="0"/>
              <a:t>	adequação </a:t>
            </a:r>
            <a:r>
              <a:rPr lang="pt-BR" dirty="0"/>
              <a:t>do serviço prestado no que tange à </a:t>
            </a:r>
            <a:r>
              <a:rPr lang="pt-BR" dirty="0" smtClean="0"/>
              <a:t>	fluidez 	do </a:t>
            </a:r>
            <a:r>
              <a:rPr lang="pt-BR" dirty="0"/>
              <a:t>tráfego na Terceira </a:t>
            </a:r>
            <a:r>
              <a:rPr lang="pt-BR" dirty="0" smtClean="0"/>
              <a:t>Ponte;</a:t>
            </a:r>
          </a:p>
          <a:p>
            <a:pPr marL="0" indent="0" algn="just">
              <a:spcAft>
                <a:spcPts val="600"/>
              </a:spcAft>
              <a:buNone/>
            </a:pPr>
            <a:r>
              <a:rPr lang="pt-BR" dirty="0"/>
              <a:t>6	Expedição ilegal de licença ambiental prévia;</a:t>
            </a:r>
          </a:p>
          <a:p>
            <a:pPr marL="0" indent="0" algn="just">
              <a:spcAft>
                <a:spcPts val="600"/>
              </a:spcAft>
              <a:buNone/>
            </a:pPr>
            <a:endParaRPr lang="pt-BR" dirty="0"/>
          </a:p>
          <a:p>
            <a:pPr marL="0" lvl="0" indent="0">
              <a:lnSpc>
                <a:spcPct val="150000"/>
              </a:lnSpc>
              <a:buNone/>
            </a:pPr>
            <a:endParaRPr lang="pt-BR" sz="2800" b="1" dirty="0">
              <a:solidFill>
                <a:prstClr val="black"/>
              </a:solidFill>
            </a:endParaRPr>
          </a:p>
        </p:txBody>
      </p:sp>
    </p:spTree>
    <p:extLst>
      <p:ext uri="{BB962C8B-B14F-4D97-AF65-F5344CB8AC3E}">
        <p14:creationId xmlns:p14="http://schemas.microsoft.com/office/powerpoint/2010/main" val="38085968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III.   DAS IRREGULARIDADES</a:t>
            </a:r>
            <a:endParaRPr lang="pt-BR" sz="2800" dirty="0">
              <a:solidFill>
                <a:schemeClr val="bg1"/>
              </a:solidFill>
              <a:latin typeface="Arial Black" panose="020B0A04020102020204" pitchFamily="34" charset="0"/>
            </a:endParaRPr>
          </a:p>
        </p:txBody>
      </p:sp>
      <p:sp>
        <p:nvSpPr>
          <p:cNvPr id="4" name="Espaço Reservado para Conteúdo 3"/>
          <p:cNvSpPr>
            <a:spLocks noGrp="1"/>
          </p:cNvSpPr>
          <p:nvPr>
            <p:ph sz="half" idx="2"/>
          </p:nvPr>
        </p:nvSpPr>
        <p:spPr>
          <a:xfrm>
            <a:off x="323528" y="1052736"/>
            <a:ext cx="8579296" cy="4896544"/>
          </a:xfrm>
        </p:spPr>
        <p:txBody>
          <a:bodyPr>
            <a:noAutofit/>
          </a:bodyPr>
          <a:lstStyle/>
          <a:p>
            <a:pPr marL="0" indent="0" algn="just">
              <a:buNone/>
            </a:pPr>
            <a:endParaRPr lang="pt-BR" dirty="0" smtClean="0"/>
          </a:p>
          <a:p>
            <a:pPr marL="0" indent="0" algn="just">
              <a:spcBef>
                <a:spcPts val="0"/>
              </a:spcBef>
              <a:spcAft>
                <a:spcPts val="600"/>
              </a:spcAft>
              <a:buNone/>
            </a:pPr>
            <a:r>
              <a:rPr lang="pt-BR" dirty="0" smtClean="0"/>
              <a:t>7	Acréscimo </a:t>
            </a:r>
            <a:r>
              <a:rPr lang="pt-BR" dirty="0"/>
              <a:t>irregular de verba rescisória para fins de </a:t>
            </a:r>
            <a:r>
              <a:rPr lang="pt-BR" dirty="0" smtClean="0"/>
              <a:t>	reequilíbrio econômico-financeiro;</a:t>
            </a:r>
            <a:r>
              <a:rPr lang="pt-BR" dirty="0"/>
              <a:t>	</a:t>
            </a:r>
          </a:p>
          <a:p>
            <a:pPr marL="0" indent="0" algn="just">
              <a:spcBef>
                <a:spcPts val="0"/>
              </a:spcBef>
              <a:spcAft>
                <a:spcPts val="600"/>
              </a:spcAft>
              <a:buNone/>
            </a:pPr>
            <a:r>
              <a:rPr lang="pt-BR" dirty="0" smtClean="0"/>
              <a:t>8	Expedição </a:t>
            </a:r>
            <a:r>
              <a:rPr lang="pt-BR" dirty="0"/>
              <a:t>de licença de operação sem o </a:t>
            </a:r>
            <a:r>
              <a:rPr lang="pt-BR" dirty="0" smtClean="0"/>
              <a:t>	cumprimento 	de </a:t>
            </a:r>
            <a:r>
              <a:rPr lang="pt-BR" dirty="0"/>
              <a:t>todas as condicionantes </a:t>
            </a:r>
            <a:r>
              <a:rPr lang="pt-BR" dirty="0" smtClean="0"/>
              <a:t>	ambientais;</a:t>
            </a:r>
            <a:r>
              <a:rPr lang="pt-BR" dirty="0"/>
              <a:t>	</a:t>
            </a:r>
          </a:p>
          <a:p>
            <a:pPr marL="0" indent="0" algn="just">
              <a:spcBef>
                <a:spcPts val="0"/>
              </a:spcBef>
              <a:spcAft>
                <a:spcPts val="600"/>
              </a:spcAft>
              <a:buNone/>
            </a:pPr>
            <a:r>
              <a:rPr lang="pt-BR" dirty="0" smtClean="0"/>
              <a:t>9	Repasse </a:t>
            </a:r>
            <a:r>
              <a:rPr lang="pt-BR" dirty="0"/>
              <a:t>a menor da Verba para Custeio da </a:t>
            </a:r>
            <a:r>
              <a:rPr lang="pt-BR" dirty="0" smtClean="0"/>
              <a:t>	Fiscalização;</a:t>
            </a:r>
            <a:r>
              <a:rPr lang="pt-BR" dirty="0"/>
              <a:t>	</a:t>
            </a:r>
          </a:p>
          <a:p>
            <a:pPr marL="0" indent="0" algn="just">
              <a:spcBef>
                <a:spcPts val="0"/>
              </a:spcBef>
              <a:spcAft>
                <a:spcPts val="600"/>
              </a:spcAft>
              <a:buNone/>
            </a:pPr>
            <a:r>
              <a:rPr lang="pt-BR" dirty="0" smtClean="0"/>
              <a:t>10	Repasse </a:t>
            </a:r>
            <a:r>
              <a:rPr lang="pt-BR" dirty="0"/>
              <a:t>a menor da Verba para Aparelhamento da </a:t>
            </a:r>
            <a:r>
              <a:rPr lang="pt-BR" dirty="0" smtClean="0"/>
              <a:t>	Polícia 	Rodoviária;</a:t>
            </a:r>
          </a:p>
          <a:p>
            <a:pPr marL="0" indent="0" algn="just">
              <a:spcBef>
                <a:spcPts val="0"/>
              </a:spcBef>
              <a:spcAft>
                <a:spcPts val="600"/>
              </a:spcAft>
              <a:buNone/>
            </a:pPr>
            <a:r>
              <a:rPr lang="pt-BR" dirty="0" smtClean="0"/>
              <a:t>11	Alteração </a:t>
            </a:r>
            <a:r>
              <a:rPr lang="pt-BR" dirty="0"/>
              <a:t>nas exigências de operação/administração sem </a:t>
            </a:r>
            <a:r>
              <a:rPr lang="pt-BR" dirty="0" smtClean="0"/>
              <a:t>	correspondente </a:t>
            </a:r>
            <a:r>
              <a:rPr lang="pt-BR" dirty="0"/>
              <a:t>equilíbrio-econômico </a:t>
            </a:r>
            <a:r>
              <a:rPr lang="pt-BR" dirty="0" smtClean="0"/>
              <a:t>financeiro;</a:t>
            </a:r>
          </a:p>
          <a:p>
            <a:pPr marL="0" indent="0" algn="just">
              <a:spcBef>
                <a:spcPts val="0"/>
              </a:spcBef>
              <a:spcAft>
                <a:spcPts val="600"/>
              </a:spcAft>
              <a:buNone/>
            </a:pPr>
            <a:r>
              <a:rPr lang="pt-BR" dirty="0" smtClean="0"/>
              <a:t>12	Fiscalização </a:t>
            </a:r>
            <a:r>
              <a:rPr lang="pt-BR" dirty="0"/>
              <a:t>Deficiente do Poder </a:t>
            </a:r>
            <a:r>
              <a:rPr lang="pt-BR" dirty="0" smtClean="0"/>
              <a:t>Concedente;</a:t>
            </a:r>
            <a:r>
              <a:rPr lang="pt-BR" dirty="0"/>
              <a:t>	</a:t>
            </a:r>
          </a:p>
          <a:p>
            <a:pPr marL="0" indent="0" algn="just">
              <a:buNone/>
            </a:pPr>
            <a:endParaRPr lang="pt-BR" b="1" dirty="0">
              <a:solidFill>
                <a:prstClr val="black"/>
              </a:solidFill>
            </a:endParaRPr>
          </a:p>
        </p:txBody>
      </p:sp>
    </p:spTree>
    <p:extLst>
      <p:ext uri="{BB962C8B-B14F-4D97-AF65-F5344CB8AC3E}">
        <p14:creationId xmlns:p14="http://schemas.microsoft.com/office/powerpoint/2010/main" val="230001554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III.   DAS IRREGULARIDADES</a:t>
            </a:r>
            <a:endParaRPr lang="pt-BR" sz="2800" dirty="0">
              <a:solidFill>
                <a:schemeClr val="bg1"/>
              </a:solidFill>
              <a:latin typeface="Arial Black" panose="020B0A04020102020204" pitchFamily="34" charset="0"/>
            </a:endParaRPr>
          </a:p>
        </p:txBody>
      </p:sp>
      <p:sp>
        <p:nvSpPr>
          <p:cNvPr id="4" name="Espaço Reservado para Conteúdo 3"/>
          <p:cNvSpPr>
            <a:spLocks noGrp="1"/>
          </p:cNvSpPr>
          <p:nvPr>
            <p:ph sz="half" idx="2"/>
          </p:nvPr>
        </p:nvSpPr>
        <p:spPr>
          <a:xfrm>
            <a:off x="323528" y="1052736"/>
            <a:ext cx="8579296" cy="4896544"/>
          </a:xfrm>
        </p:spPr>
        <p:txBody>
          <a:bodyPr>
            <a:noAutofit/>
          </a:bodyPr>
          <a:lstStyle/>
          <a:p>
            <a:pPr marL="0" indent="0" algn="just">
              <a:buNone/>
            </a:pPr>
            <a:endParaRPr lang="pt-BR" dirty="0" smtClean="0"/>
          </a:p>
          <a:p>
            <a:pPr marL="0" indent="0">
              <a:spcAft>
                <a:spcPts val="1200"/>
              </a:spcAft>
              <a:buNone/>
            </a:pPr>
            <a:r>
              <a:rPr lang="pt-BR" dirty="0" smtClean="0"/>
              <a:t>13	Índice </a:t>
            </a:r>
            <a:r>
              <a:rPr lang="pt-BR" dirty="0"/>
              <a:t>de reajuste inadequado ao perfil dos serviços </a:t>
            </a:r>
            <a:r>
              <a:rPr lang="pt-BR" dirty="0" smtClean="0"/>
              <a:t>	prestados;</a:t>
            </a:r>
            <a:r>
              <a:rPr lang="pt-BR" dirty="0"/>
              <a:t>	</a:t>
            </a:r>
          </a:p>
          <a:p>
            <a:pPr marL="0" indent="0">
              <a:spcAft>
                <a:spcPts val="1200"/>
              </a:spcAft>
              <a:buNone/>
            </a:pPr>
            <a:r>
              <a:rPr lang="pt-BR" dirty="0" smtClean="0"/>
              <a:t>14	Não </a:t>
            </a:r>
            <a:r>
              <a:rPr lang="pt-BR" dirty="0"/>
              <a:t>comprovação de cumprimento das pendências nas </a:t>
            </a:r>
            <a:r>
              <a:rPr lang="pt-BR" dirty="0" smtClean="0"/>
              <a:t>	obras </a:t>
            </a:r>
            <a:r>
              <a:rPr lang="pt-BR" dirty="0"/>
              <a:t>enumeradas no Termo de </a:t>
            </a:r>
            <a:r>
              <a:rPr lang="pt-BR" dirty="0" smtClean="0"/>
              <a:t>Vistoria;</a:t>
            </a:r>
            <a:r>
              <a:rPr lang="pt-BR" dirty="0"/>
              <a:t>	</a:t>
            </a:r>
          </a:p>
          <a:p>
            <a:pPr marL="0" indent="0">
              <a:spcAft>
                <a:spcPts val="1200"/>
              </a:spcAft>
              <a:buNone/>
            </a:pPr>
            <a:r>
              <a:rPr lang="pt-BR" dirty="0" smtClean="0"/>
              <a:t>15	Obras </a:t>
            </a:r>
            <a:r>
              <a:rPr lang="pt-BR" dirty="0"/>
              <a:t>executadas com qualidade inferior à </a:t>
            </a:r>
            <a:r>
              <a:rPr lang="pt-BR" dirty="0" smtClean="0"/>
              <a:t>contratada;</a:t>
            </a:r>
            <a:endParaRPr lang="pt-BR" dirty="0"/>
          </a:p>
          <a:p>
            <a:pPr marL="0" indent="0">
              <a:spcAft>
                <a:spcPts val="1200"/>
              </a:spcAft>
              <a:buNone/>
            </a:pPr>
            <a:r>
              <a:rPr lang="pt-BR" dirty="0"/>
              <a:t>16 </a:t>
            </a:r>
            <a:r>
              <a:rPr lang="pt-BR" dirty="0" smtClean="0"/>
              <a:t>	</a:t>
            </a:r>
            <a:r>
              <a:rPr lang="pt-BR" dirty="0" err="1" smtClean="0"/>
              <a:t>Sobrepreço</a:t>
            </a:r>
            <a:r>
              <a:rPr lang="pt-BR" dirty="0" smtClean="0"/>
              <a:t> </a:t>
            </a:r>
            <a:r>
              <a:rPr lang="pt-BR" dirty="0"/>
              <a:t>da Tarifa Básica de </a:t>
            </a:r>
            <a:r>
              <a:rPr lang="pt-BR" dirty="0" smtClean="0"/>
              <a:t>Pedágio;</a:t>
            </a:r>
            <a:r>
              <a:rPr lang="pt-BR" dirty="0"/>
              <a:t>	</a:t>
            </a:r>
          </a:p>
          <a:p>
            <a:pPr marL="0" indent="0">
              <a:spcAft>
                <a:spcPts val="1200"/>
              </a:spcAft>
              <a:buNone/>
            </a:pPr>
            <a:r>
              <a:rPr lang="pt-BR" dirty="0"/>
              <a:t>17 </a:t>
            </a:r>
            <a:r>
              <a:rPr lang="pt-BR" dirty="0" smtClean="0"/>
              <a:t>	Desequilíbrio </a:t>
            </a:r>
            <a:r>
              <a:rPr lang="pt-BR" dirty="0"/>
              <a:t>econômico-financeiro da Concessão do </a:t>
            </a:r>
            <a:r>
              <a:rPr lang="pt-BR" dirty="0" smtClean="0"/>
              <a:t>	Sistema </a:t>
            </a:r>
            <a:r>
              <a:rPr lang="pt-BR" dirty="0"/>
              <a:t>Rodovia do </a:t>
            </a:r>
            <a:r>
              <a:rPr lang="pt-BR" dirty="0" smtClean="0"/>
              <a:t>Sol.</a:t>
            </a:r>
            <a:r>
              <a:rPr lang="pt-BR" dirty="0"/>
              <a:t>	</a:t>
            </a:r>
          </a:p>
          <a:p>
            <a:pPr marL="0" indent="0" algn="just">
              <a:spcAft>
                <a:spcPts val="1200"/>
              </a:spcAft>
              <a:buNone/>
            </a:pPr>
            <a:endParaRPr lang="pt-BR" b="1" dirty="0">
              <a:solidFill>
                <a:prstClr val="black"/>
              </a:solidFill>
            </a:endParaRPr>
          </a:p>
        </p:txBody>
      </p:sp>
    </p:spTree>
    <p:extLst>
      <p:ext uri="{BB962C8B-B14F-4D97-AF65-F5344CB8AC3E}">
        <p14:creationId xmlns:p14="http://schemas.microsoft.com/office/powerpoint/2010/main" val="302853093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III.   DAS IRREGULARIDADES</a:t>
            </a:r>
            <a:endParaRPr lang="pt-BR" sz="2800" dirty="0">
              <a:solidFill>
                <a:schemeClr val="bg1"/>
              </a:solidFill>
              <a:latin typeface="Arial Black" panose="020B0A04020102020204" pitchFamily="34" charset="0"/>
            </a:endParaRPr>
          </a:p>
        </p:txBody>
      </p:sp>
      <p:sp>
        <p:nvSpPr>
          <p:cNvPr id="4" name="Espaço Reservado para Conteúdo 3"/>
          <p:cNvSpPr>
            <a:spLocks noGrp="1"/>
          </p:cNvSpPr>
          <p:nvPr>
            <p:ph sz="half" idx="2"/>
          </p:nvPr>
        </p:nvSpPr>
        <p:spPr>
          <a:xfrm>
            <a:off x="323528" y="1124744"/>
            <a:ext cx="8579296" cy="5247432"/>
          </a:xfrm>
        </p:spPr>
        <p:txBody>
          <a:bodyPr>
            <a:noAutofit/>
          </a:bodyPr>
          <a:lstStyle/>
          <a:p>
            <a:pPr marL="0" lvl="0" indent="0" algn="ctr">
              <a:buNone/>
            </a:pPr>
            <a:r>
              <a:rPr lang="pt-BR" sz="4400" b="1" dirty="0"/>
              <a:t>1	</a:t>
            </a:r>
            <a:endParaRPr lang="pt-BR" sz="4400" b="1" dirty="0" smtClean="0"/>
          </a:p>
          <a:p>
            <a:pPr marL="0" lvl="0" indent="0" algn="ctr">
              <a:buNone/>
            </a:pPr>
            <a:endParaRPr lang="pt-BR" sz="4000" b="1" dirty="0"/>
          </a:p>
          <a:p>
            <a:pPr marL="0" lvl="0" indent="0" algn="ctr">
              <a:buNone/>
            </a:pPr>
            <a:r>
              <a:rPr lang="pt-BR" sz="4000" b="1" dirty="0" smtClean="0"/>
              <a:t>Abertura </a:t>
            </a:r>
            <a:r>
              <a:rPr lang="pt-BR" sz="4000" b="1" dirty="0"/>
              <a:t>de procedimento licitatório com elementos </a:t>
            </a:r>
            <a:r>
              <a:rPr lang="pt-BR" sz="4000" b="1" dirty="0" smtClean="0"/>
              <a:t>insuficientes </a:t>
            </a:r>
          </a:p>
          <a:p>
            <a:pPr marL="0" lvl="0" indent="0" algn="ctr">
              <a:buNone/>
            </a:pPr>
            <a:r>
              <a:rPr lang="pt-BR" sz="4000" b="1" dirty="0" smtClean="0"/>
              <a:t>de </a:t>
            </a:r>
            <a:r>
              <a:rPr lang="pt-BR" sz="4000" b="1" dirty="0"/>
              <a:t>Projeto Básico. </a:t>
            </a:r>
            <a:endParaRPr lang="pt-BR" sz="4000" b="1" dirty="0" smtClean="0"/>
          </a:p>
          <a:p>
            <a:pPr lvl="0" algn="ctr"/>
            <a:endParaRPr lang="pt-BR" sz="4000" b="1" dirty="0"/>
          </a:p>
        </p:txBody>
      </p:sp>
    </p:spTree>
    <p:extLst>
      <p:ext uri="{BB962C8B-B14F-4D97-AF65-F5344CB8AC3E}">
        <p14:creationId xmlns:p14="http://schemas.microsoft.com/office/powerpoint/2010/main" val="246164009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III.   DAS IRREGULARIDADES</a:t>
            </a:r>
            <a:endParaRPr lang="pt-BR" sz="2800" dirty="0">
              <a:solidFill>
                <a:schemeClr val="bg1"/>
              </a:solidFill>
              <a:latin typeface="Arial Black" panose="020B0A04020102020204" pitchFamily="34" charset="0"/>
            </a:endParaRPr>
          </a:p>
        </p:txBody>
      </p:sp>
      <p:sp>
        <p:nvSpPr>
          <p:cNvPr id="4" name="Espaço Reservado para Conteúdo 3"/>
          <p:cNvSpPr>
            <a:spLocks noGrp="1"/>
          </p:cNvSpPr>
          <p:nvPr>
            <p:ph sz="half" idx="2"/>
          </p:nvPr>
        </p:nvSpPr>
        <p:spPr>
          <a:xfrm>
            <a:off x="323528" y="1124744"/>
            <a:ext cx="8579296" cy="5247432"/>
          </a:xfrm>
        </p:spPr>
        <p:txBody>
          <a:bodyPr>
            <a:noAutofit/>
          </a:bodyPr>
          <a:lstStyle/>
          <a:p>
            <a:pPr marL="0" lvl="0" indent="0">
              <a:buNone/>
            </a:pPr>
            <a:r>
              <a:rPr lang="pt-BR" b="1" dirty="0"/>
              <a:t>1	Abertura de procedimento licitatório com elementos </a:t>
            </a:r>
            <a:r>
              <a:rPr lang="pt-BR" b="1" dirty="0" smtClean="0"/>
              <a:t>	insuficientes </a:t>
            </a:r>
            <a:r>
              <a:rPr lang="pt-BR" b="1" dirty="0"/>
              <a:t>de Projeto Básico. </a:t>
            </a:r>
            <a:endParaRPr lang="pt-BR" b="1" dirty="0" smtClean="0"/>
          </a:p>
          <a:p>
            <a:pPr lvl="0"/>
            <a:endParaRPr lang="pt-BR" sz="2000" b="1" dirty="0"/>
          </a:p>
          <a:p>
            <a:r>
              <a:rPr lang="pt-BR" sz="2200" b="1" dirty="0"/>
              <a:t>O vício de forma verificado é insanável</a:t>
            </a:r>
            <a:r>
              <a:rPr lang="pt-BR" sz="2200" dirty="0"/>
              <a:t>, não permite convalidação e trouxe sérios prejuízos ao interesse público em razão de ter acarretado inadequada orçamentação dos investimentos a serem aportados pelo contratado/concessionário. </a:t>
            </a:r>
          </a:p>
          <a:p>
            <a:endParaRPr lang="pt-BR" sz="2200" dirty="0"/>
          </a:p>
          <a:p>
            <a:pPr algn="just"/>
            <a:r>
              <a:rPr lang="pt-BR" sz="2200" dirty="0"/>
              <a:t>Fulmina o Edital da Concorrência Pública de Concessão 1/98 de </a:t>
            </a:r>
            <a:r>
              <a:rPr lang="pt-BR" sz="2200" b="1" dirty="0"/>
              <a:t>nulidade absoluta</a:t>
            </a:r>
            <a:r>
              <a:rPr lang="pt-BR" sz="2200" dirty="0" smtClean="0"/>
              <a:t>.</a:t>
            </a:r>
            <a:endParaRPr lang="pt-BR" sz="2200" dirty="0"/>
          </a:p>
        </p:txBody>
      </p:sp>
    </p:spTree>
    <p:extLst>
      <p:ext uri="{BB962C8B-B14F-4D97-AF65-F5344CB8AC3E}">
        <p14:creationId xmlns:p14="http://schemas.microsoft.com/office/powerpoint/2010/main" val="167352228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III.   DAS IRREGULARIDADES</a:t>
            </a:r>
            <a:endParaRPr lang="pt-BR" sz="2800" dirty="0">
              <a:solidFill>
                <a:schemeClr val="bg1"/>
              </a:solidFill>
              <a:latin typeface="Arial Black" panose="020B0A04020102020204" pitchFamily="34" charset="0"/>
            </a:endParaRPr>
          </a:p>
        </p:txBody>
      </p:sp>
      <p:sp>
        <p:nvSpPr>
          <p:cNvPr id="4" name="Espaço Reservado para Conteúdo 3"/>
          <p:cNvSpPr>
            <a:spLocks noGrp="1"/>
          </p:cNvSpPr>
          <p:nvPr>
            <p:ph sz="half" idx="2"/>
          </p:nvPr>
        </p:nvSpPr>
        <p:spPr>
          <a:xfrm>
            <a:off x="323528" y="980728"/>
            <a:ext cx="8579296" cy="4671368"/>
          </a:xfrm>
        </p:spPr>
        <p:txBody>
          <a:bodyPr>
            <a:noAutofit/>
          </a:bodyPr>
          <a:lstStyle/>
          <a:p>
            <a:pPr marL="0" lvl="0" indent="0">
              <a:buNone/>
            </a:pPr>
            <a:r>
              <a:rPr lang="pt-BR" b="1" dirty="0"/>
              <a:t>1	Abertura de procedimento licitatório com elementos </a:t>
            </a:r>
            <a:r>
              <a:rPr lang="pt-BR" b="1" dirty="0" smtClean="0"/>
              <a:t>	insuficientes </a:t>
            </a:r>
            <a:r>
              <a:rPr lang="pt-BR" b="1" dirty="0"/>
              <a:t>de Projeto Básico. </a:t>
            </a:r>
            <a:endParaRPr lang="pt-BR" b="1" dirty="0" smtClean="0"/>
          </a:p>
          <a:p>
            <a:pPr lvl="0"/>
            <a:endParaRPr lang="pt-BR" sz="2000" b="1" dirty="0"/>
          </a:p>
          <a:p>
            <a:pPr algn="just"/>
            <a:r>
              <a:rPr lang="pt-BR" dirty="0"/>
              <a:t>O RA-E 10/2014 relacionou uma </a:t>
            </a:r>
            <a:r>
              <a:rPr lang="pt-BR" b="1" dirty="0"/>
              <a:t>série de inconsistências </a:t>
            </a:r>
            <a:r>
              <a:rPr lang="pt-BR" dirty="0"/>
              <a:t>relativas aos necessários elementos do projeto </a:t>
            </a:r>
            <a:r>
              <a:rPr lang="pt-BR" dirty="0" smtClean="0"/>
              <a:t>básico. </a:t>
            </a:r>
            <a:endParaRPr lang="pt-BR" dirty="0"/>
          </a:p>
          <a:p>
            <a:pPr algn="just"/>
            <a:endParaRPr lang="pt-BR" dirty="0"/>
          </a:p>
          <a:p>
            <a:pPr algn="just"/>
            <a:r>
              <a:rPr lang="pt-BR" dirty="0"/>
              <a:t>Não existiriam estudos de viabilidade técnica e econômica do empreendimento que reflitam as condições definidas no Edital; justificativas acerca da quantidade de praças de pedágio; estudo específico e fundamentado sobre a estimativa de tráfego para os trechos licitados.  </a:t>
            </a:r>
          </a:p>
        </p:txBody>
      </p:sp>
    </p:spTree>
    <p:extLst>
      <p:ext uri="{BB962C8B-B14F-4D97-AF65-F5344CB8AC3E}">
        <p14:creationId xmlns:p14="http://schemas.microsoft.com/office/powerpoint/2010/main" val="1090770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smtClean="0">
                <a:solidFill>
                  <a:schemeClr val="accent1">
                    <a:lumMod val="50000"/>
                  </a:schemeClr>
                </a:solidFill>
                <a:effectLst>
                  <a:outerShdw blurRad="38100" dist="38100" dir="2700000" algn="tl">
                    <a:srgbClr val="DDDDDD"/>
                  </a:outerShdw>
                </a:effectLst>
                <a:latin typeface="Calibri" charset="0"/>
                <a:cs typeface="Arial" charset="0"/>
              </a:rPr>
              <a:t>I.	INTRODUÇÃO</a:t>
            </a:r>
            <a:endParaRPr lang="pt-BR" sz="2800" dirty="0">
              <a:solidFill>
                <a:schemeClr val="bg1"/>
              </a:solidFill>
              <a:latin typeface="Arial Black" panose="020B0A04020102020204" pitchFamily="34" charset="0"/>
            </a:endParaRPr>
          </a:p>
        </p:txBody>
      </p:sp>
      <p:sp>
        <p:nvSpPr>
          <p:cNvPr id="4" name="Espaço Reservado para Conteúdo 3"/>
          <p:cNvSpPr>
            <a:spLocks noGrp="1"/>
          </p:cNvSpPr>
          <p:nvPr>
            <p:ph sz="half" idx="2"/>
          </p:nvPr>
        </p:nvSpPr>
        <p:spPr>
          <a:xfrm>
            <a:off x="457200" y="1412776"/>
            <a:ext cx="8363272" cy="4713387"/>
          </a:xfrm>
        </p:spPr>
        <p:txBody>
          <a:bodyPr>
            <a:normAutofit lnSpcReduction="10000"/>
          </a:bodyPr>
          <a:lstStyle/>
          <a:p>
            <a:pPr marL="0" indent="0" algn="just">
              <a:lnSpc>
                <a:spcPct val="150000"/>
              </a:lnSpc>
              <a:buNone/>
            </a:pPr>
            <a:r>
              <a:rPr lang="pt-BR" sz="2800" b="1" dirty="0"/>
              <a:t>I.1	Grandes Números do Processo TC 	5591/2013.</a:t>
            </a:r>
          </a:p>
          <a:p>
            <a:pPr marL="0" indent="0" algn="just">
              <a:lnSpc>
                <a:spcPct val="120000"/>
              </a:lnSpc>
              <a:spcBef>
                <a:spcPts val="0"/>
              </a:spcBef>
              <a:buNone/>
            </a:pPr>
            <a:r>
              <a:rPr lang="pt-BR" sz="3900" b="1" dirty="0" smtClean="0">
                <a:solidFill>
                  <a:schemeClr val="accent6">
                    <a:lumMod val="50000"/>
                  </a:schemeClr>
                </a:solidFill>
              </a:rPr>
              <a:t>I.2 	Da </a:t>
            </a:r>
            <a:r>
              <a:rPr lang="pt-BR" sz="3900" b="1" dirty="0">
                <a:solidFill>
                  <a:schemeClr val="accent6">
                    <a:lumMod val="50000"/>
                  </a:schemeClr>
                </a:solidFill>
              </a:rPr>
              <a:t>Construção da Terceira </a:t>
            </a:r>
            <a:r>
              <a:rPr lang="pt-BR" sz="3900" b="1" dirty="0" smtClean="0">
                <a:solidFill>
                  <a:schemeClr val="accent6">
                    <a:lumMod val="50000"/>
                  </a:schemeClr>
                </a:solidFill>
              </a:rPr>
              <a:t>	Ponte 	ao </a:t>
            </a:r>
            <a:r>
              <a:rPr lang="pt-BR" sz="3900" b="1" dirty="0">
                <a:solidFill>
                  <a:schemeClr val="accent6">
                    <a:lumMod val="50000"/>
                  </a:schemeClr>
                </a:solidFill>
              </a:rPr>
              <a:t>Contrato </a:t>
            </a:r>
            <a:r>
              <a:rPr lang="pt-BR" sz="3900" b="1" dirty="0" smtClean="0">
                <a:solidFill>
                  <a:schemeClr val="accent6">
                    <a:lumMod val="50000"/>
                  </a:schemeClr>
                </a:solidFill>
              </a:rPr>
              <a:t>de Concessão.</a:t>
            </a:r>
          </a:p>
          <a:p>
            <a:pPr marL="0" indent="0" algn="just">
              <a:lnSpc>
                <a:spcPct val="150000"/>
              </a:lnSpc>
              <a:buNone/>
            </a:pPr>
            <a:r>
              <a:rPr lang="pt-BR" sz="2800" b="1" dirty="0"/>
              <a:t>I.3	</a:t>
            </a:r>
            <a:r>
              <a:rPr lang="pt-BR" sz="2800" b="1" dirty="0" smtClean="0"/>
              <a:t>Principais </a:t>
            </a:r>
            <a:r>
              <a:rPr lang="pt-BR" sz="2800" b="1" dirty="0"/>
              <a:t>intercorrências </a:t>
            </a:r>
            <a:r>
              <a:rPr lang="pt-BR" sz="2800" b="1" dirty="0" smtClean="0"/>
              <a:t>processuais.</a:t>
            </a:r>
          </a:p>
          <a:p>
            <a:pPr marL="0" indent="0" algn="just">
              <a:buNone/>
            </a:pPr>
            <a:r>
              <a:rPr lang="pt-BR" sz="2800" b="1" dirty="0"/>
              <a:t>I.4	O Planejamento e a Execução dos Trabalhos de </a:t>
            </a:r>
            <a:r>
              <a:rPr lang="pt-BR" sz="2800" b="1" dirty="0" smtClean="0"/>
              <a:t>   	Auditoria.</a:t>
            </a:r>
          </a:p>
          <a:p>
            <a:pPr marL="0" indent="0" algn="just">
              <a:buNone/>
            </a:pPr>
            <a:r>
              <a:rPr lang="pt-BR" sz="2800" b="1" dirty="0"/>
              <a:t>I.5  </a:t>
            </a:r>
            <a:r>
              <a:rPr lang="pt-BR" sz="2800" b="1" dirty="0" smtClean="0"/>
              <a:t>	Alguns </a:t>
            </a:r>
            <a:r>
              <a:rPr lang="pt-BR" sz="2800" b="1" dirty="0"/>
              <a:t>Conceitos </a:t>
            </a:r>
            <a:r>
              <a:rPr lang="pt-BR" sz="2800" b="1" dirty="0" smtClean="0"/>
              <a:t>de Administração Financeira  	utilizados.</a:t>
            </a:r>
            <a:endParaRPr lang="pt-BR" sz="2800" b="1" dirty="0"/>
          </a:p>
          <a:p>
            <a:pPr marL="0" indent="0">
              <a:lnSpc>
                <a:spcPct val="150000"/>
              </a:lnSpc>
              <a:buNone/>
            </a:pPr>
            <a:endParaRPr lang="pt-BR" sz="2800" b="1" dirty="0">
              <a:latin typeface="+mj-lt"/>
            </a:endParaRPr>
          </a:p>
        </p:txBody>
      </p:sp>
    </p:spTree>
    <p:extLst>
      <p:ext uri="{BB962C8B-B14F-4D97-AF65-F5344CB8AC3E}">
        <p14:creationId xmlns:p14="http://schemas.microsoft.com/office/powerpoint/2010/main" val="105175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500"/>
                                        <p:tgtEl>
                                          <p:spTgt spid="4">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0" dur="500"/>
                                        <p:tgtEl>
                                          <p:spTgt spid="4">
                                            <p:txEl>
                                              <p:pRg st="1" end="1"/>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randombar(horizontal)">
                                      <p:cBhvr>
                                        <p:cTn id="13" dur="500"/>
                                        <p:tgtEl>
                                          <p:spTgt spid="4">
                                            <p:txEl>
                                              <p:pRg st="2" end="2"/>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randombar(horizontal)">
                                      <p:cBhvr>
                                        <p:cTn id="16" dur="500"/>
                                        <p:tgtEl>
                                          <p:spTgt spid="4">
                                            <p:txEl>
                                              <p:pRg st="3" end="3"/>
                                            </p:txEl>
                                          </p:spTgt>
                                        </p:tgtEl>
                                      </p:cBhvr>
                                    </p:animEffect>
                                  </p:childTnLst>
                                </p:cTn>
                              </p:par>
                              <p:par>
                                <p:cTn id="17" presetID="14" presetClass="entr" presetSubtype="10"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randombar(horizontal)">
                                      <p:cBhvr>
                                        <p:cTn id="19"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III.   DAS </a:t>
            </a:r>
            <a:r>
              <a:rPr lang="pt-BR" sz="2800" cap="small" dirty="0" smtClean="0">
                <a:solidFill>
                  <a:schemeClr val="accent1">
                    <a:lumMod val="50000"/>
                  </a:schemeClr>
                </a:solidFill>
                <a:effectLst>
                  <a:outerShdw blurRad="38100" dist="38100" dir="2700000" algn="tl">
                    <a:srgbClr val="DDDDDD"/>
                  </a:outerShdw>
                </a:effectLst>
                <a:latin typeface="Calibri" charset="0"/>
                <a:cs typeface="Arial" charset="0"/>
              </a:rPr>
              <a:t>IRREGULARIDADES</a:t>
            </a:r>
            <a:endParaRPr lang="pt-BR" sz="2800" dirty="0">
              <a:solidFill>
                <a:schemeClr val="bg1"/>
              </a:solidFill>
              <a:latin typeface="Arial Black" panose="020B0A04020102020204" pitchFamily="34" charset="0"/>
            </a:endParaRPr>
          </a:p>
        </p:txBody>
      </p:sp>
      <p:sp>
        <p:nvSpPr>
          <p:cNvPr id="4" name="Espaço Reservado para Conteúdo 3"/>
          <p:cNvSpPr>
            <a:spLocks noGrp="1"/>
          </p:cNvSpPr>
          <p:nvPr>
            <p:ph sz="half" idx="2"/>
          </p:nvPr>
        </p:nvSpPr>
        <p:spPr>
          <a:xfrm>
            <a:off x="323528" y="1052736"/>
            <a:ext cx="8579296" cy="4671368"/>
          </a:xfrm>
        </p:spPr>
        <p:txBody>
          <a:bodyPr>
            <a:noAutofit/>
          </a:bodyPr>
          <a:lstStyle/>
          <a:p>
            <a:pPr marL="457200" lvl="0" indent="-457200" algn="just">
              <a:buAutoNum type="arabicPlain"/>
            </a:pPr>
            <a:r>
              <a:rPr lang="pt-BR" b="1" dirty="0" smtClean="0"/>
              <a:t>Abertura </a:t>
            </a:r>
            <a:r>
              <a:rPr lang="pt-BR" b="1" dirty="0"/>
              <a:t>de procedimento licitatório com elementos insuficientes de Projeto Básico. </a:t>
            </a:r>
            <a:endParaRPr lang="pt-BR" b="1" dirty="0" smtClean="0"/>
          </a:p>
          <a:p>
            <a:pPr marL="457200" lvl="0" indent="-457200" algn="just">
              <a:buAutoNum type="arabicPlain"/>
            </a:pPr>
            <a:endParaRPr lang="pt-BR" b="1" dirty="0" smtClean="0"/>
          </a:p>
          <a:p>
            <a:pPr lvl="0"/>
            <a:endParaRPr lang="pt-BR" b="1" dirty="0"/>
          </a:p>
          <a:p>
            <a:pPr algn="just"/>
            <a:r>
              <a:rPr lang="pt-BR" b="1" dirty="0"/>
              <a:t>O RA-E narrou oito obras</a:t>
            </a:r>
            <a:r>
              <a:rPr lang="pt-BR" dirty="0"/>
              <a:t> de ampliação e/ou recuperação do Sistema </a:t>
            </a:r>
            <a:r>
              <a:rPr lang="pt-BR" dirty="0" err="1"/>
              <a:t>Rodosol</a:t>
            </a:r>
            <a:r>
              <a:rPr lang="pt-BR" dirty="0"/>
              <a:t> a serem executadas pelo contratado que apresentaram </a:t>
            </a:r>
            <a:r>
              <a:rPr lang="pt-BR" b="1" dirty="0"/>
              <a:t>sérias falhas</a:t>
            </a:r>
            <a:r>
              <a:rPr lang="pt-BR" dirty="0"/>
              <a:t>, na </a:t>
            </a:r>
            <a:r>
              <a:rPr lang="pt-BR" b="1" dirty="0"/>
              <a:t>fase interna da licitação</a:t>
            </a:r>
            <a:r>
              <a:rPr lang="pt-BR" dirty="0"/>
              <a:t>: na sua orçamentação pelo DER/ES, dentre elas, a </a:t>
            </a:r>
            <a:r>
              <a:rPr lang="pt-BR" b="1" u="sng" dirty="0"/>
              <a:t>total inexistência de orçamento</a:t>
            </a:r>
            <a:r>
              <a:rPr lang="pt-BR" dirty="0"/>
              <a:t>; a </a:t>
            </a:r>
            <a:r>
              <a:rPr lang="pt-BR" b="1" u="sng" dirty="0"/>
              <a:t>apresentação de orçamento estava desatualizado</a:t>
            </a:r>
            <a:r>
              <a:rPr lang="pt-BR" dirty="0"/>
              <a:t>, (data-base de julho/1996 enquanto o procedimento licitatório transcorreu no exercício de 1998); e inexistência de planilha de quantidades e preço de materiais e serviços, etc. </a:t>
            </a:r>
          </a:p>
        </p:txBody>
      </p:sp>
    </p:spTree>
    <p:extLst>
      <p:ext uri="{BB962C8B-B14F-4D97-AF65-F5344CB8AC3E}">
        <p14:creationId xmlns:p14="http://schemas.microsoft.com/office/powerpoint/2010/main" val="154441655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III.   DAS IRREGULARIDADES</a:t>
            </a:r>
            <a:endParaRPr lang="pt-BR" sz="2800" dirty="0">
              <a:solidFill>
                <a:schemeClr val="bg1"/>
              </a:solidFill>
              <a:latin typeface="Arial Black" panose="020B0A04020102020204" pitchFamily="34" charset="0"/>
            </a:endParaRPr>
          </a:p>
        </p:txBody>
      </p:sp>
      <p:sp>
        <p:nvSpPr>
          <p:cNvPr id="4" name="Espaço Reservado para Conteúdo 3"/>
          <p:cNvSpPr>
            <a:spLocks noGrp="1"/>
          </p:cNvSpPr>
          <p:nvPr>
            <p:ph sz="half" idx="2"/>
          </p:nvPr>
        </p:nvSpPr>
        <p:spPr>
          <a:xfrm>
            <a:off x="323528" y="1052736"/>
            <a:ext cx="8579296" cy="4671368"/>
          </a:xfrm>
        </p:spPr>
        <p:txBody>
          <a:bodyPr>
            <a:noAutofit/>
          </a:bodyPr>
          <a:lstStyle/>
          <a:p>
            <a:pPr marL="457200" lvl="0" indent="-457200" algn="just">
              <a:buAutoNum type="arabicPlain"/>
            </a:pPr>
            <a:r>
              <a:rPr lang="pt-BR" b="1" dirty="0" smtClean="0"/>
              <a:t>Abertura </a:t>
            </a:r>
            <a:r>
              <a:rPr lang="pt-BR" b="1" dirty="0"/>
              <a:t>de procedimento licitatório com elementos insuficientes de Projeto Básico. </a:t>
            </a:r>
            <a:endParaRPr lang="pt-BR" b="1" dirty="0" smtClean="0"/>
          </a:p>
          <a:p>
            <a:pPr marL="0" lvl="0" indent="0" algn="just">
              <a:buNone/>
            </a:pPr>
            <a:r>
              <a:rPr lang="pt-BR" sz="2000" dirty="0" smtClean="0"/>
              <a:t> </a:t>
            </a:r>
          </a:p>
          <a:p>
            <a:pPr marL="0" indent="0" algn="just" hangingPunct="0">
              <a:buNone/>
            </a:pPr>
            <a:r>
              <a:rPr lang="pt-BR" sz="2000" b="1" dirty="0"/>
              <a:t> </a:t>
            </a:r>
            <a:r>
              <a:rPr lang="pt-BR" sz="2000" b="1" dirty="0" smtClean="0"/>
              <a:t>          Quadro </a:t>
            </a:r>
            <a:r>
              <a:rPr lang="pt-BR" sz="2000" b="1" dirty="0"/>
              <a:t>5 – </a:t>
            </a:r>
            <a:r>
              <a:rPr lang="pt-BR" sz="2000" b="1" dirty="0" smtClean="0"/>
              <a:t>Investimentos  </a:t>
            </a:r>
            <a:r>
              <a:rPr lang="pt-BR" sz="2000" b="1" dirty="0"/>
              <a:t>-  </a:t>
            </a:r>
            <a:r>
              <a:rPr lang="pt-BR" sz="2000" b="1" dirty="0" smtClean="0"/>
              <a:t>Anexo </a:t>
            </a:r>
            <a:r>
              <a:rPr lang="pt-BR" sz="2000" b="1" dirty="0"/>
              <a:t>V – </a:t>
            </a:r>
            <a:r>
              <a:rPr lang="pt-BR" sz="2000" b="1" dirty="0" smtClean="0"/>
              <a:t>Edital - Modelo</a:t>
            </a:r>
            <a:endParaRPr lang="pt-BR" sz="2000" b="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2564904"/>
            <a:ext cx="6768752"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378360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III.   DAS IRREGULARIDADES</a:t>
            </a:r>
            <a:endParaRPr lang="pt-BR" sz="2800" dirty="0">
              <a:solidFill>
                <a:schemeClr val="bg1"/>
              </a:solidFill>
              <a:latin typeface="Arial Black" panose="020B0A04020102020204" pitchFamily="34" charset="0"/>
            </a:endParaRPr>
          </a:p>
        </p:txBody>
      </p:sp>
      <p:sp>
        <p:nvSpPr>
          <p:cNvPr id="4" name="Espaço Reservado para Conteúdo 3"/>
          <p:cNvSpPr>
            <a:spLocks noGrp="1"/>
          </p:cNvSpPr>
          <p:nvPr>
            <p:ph sz="half" idx="2"/>
          </p:nvPr>
        </p:nvSpPr>
        <p:spPr>
          <a:xfrm>
            <a:off x="323528" y="1052736"/>
            <a:ext cx="8579296" cy="4671368"/>
          </a:xfrm>
        </p:spPr>
        <p:txBody>
          <a:bodyPr>
            <a:noAutofit/>
          </a:bodyPr>
          <a:lstStyle/>
          <a:p>
            <a:pPr marL="457200" lvl="0" indent="-457200" algn="just">
              <a:buAutoNum type="arabicPlain"/>
            </a:pPr>
            <a:r>
              <a:rPr lang="pt-BR" b="1" dirty="0" smtClean="0"/>
              <a:t>Abertura </a:t>
            </a:r>
            <a:r>
              <a:rPr lang="pt-BR" b="1" dirty="0"/>
              <a:t>de procedimento licitatório com elementos insuficientes de Projeto Básico. </a:t>
            </a:r>
            <a:endParaRPr lang="pt-BR" b="1" dirty="0" smtClean="0"/>
          </a:p>
          <a:p>
            <a:pPr marL="0" lvl="0" indent="0" algn="just">
              <a:buNone/>
            </a:pPr>
            <a:r>
              <a:rPr lang="pt-BR" sz="2000" dirty="0" smtClean="0"/>
              <a:t> </a:t>
            </a:r>
          </a:p>
          <a:p>
            <a:pPr marL="0" indent="0" algn="just" hangingPunct="0">
              <a:buNone/>
            </a:pPr>
            <a:r>
              <a:rPr lang="pt-BR" sz="2000" b="1" dirty="0" smtClean="0"/>
              <a:t>	Quadro </a:t>
            </a:r>
            <a:r>
              <a:rPr lang="pt-BR" sz="2000" b="1" dirty="0"/>
              <a:t>5 – Investimentos  - </a:t>
            </a:r>
            <a:r>
              <a:rPr lang="pt-BR" sz="2000" b="1" dirty="0" smtClean="0"/>
              <a:t>Proposta Comercial (fluxos até t = 10)</a:t>
            </a:r>
            <a:endParaRPr lang="pt-BR" sz="2000" b="1"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707690"/>
            <a:ext cx="8424936" cy="30963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6454053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III.   DAS IRREGULARIDADES</a:t>
            </a:r>
            <a:endParaRPr lang="pt-BR" sz="2800" dirty="0">
              <a:solidFill>
                <a:schemeClr val="bg1"/>
              </a:solidFill>
              <a:latin typeface="Arial Black" panose="020B0A04020102020204" pitchFamily="34" charset="0"/>
            </a:endParaRPr>
          </a:p>
        </p:txBody>
      </p:sp>
      <p:sp>
        <p:nvSpPr>
          <p:cNvPr id="4" name="Espaço Reservado para Conteúdo 3"/>
          <p:cNvSpPr>
            <a:spLocks noGrp="1"/>
          </p:cNvSpPr>
          <p:nvPr>
            <p:ph sz="half" idx="2"/>
          </p:nvPr>
        </p:nvSpPr>
        <p:spPr>
          <a:xfrm>
            <a:off x="323528" y="1052736"/>
            <a:ext cx="8579296" cy="4752528"/>
          </a:xfrm>
        </p:spPr>
        <p:txBody>
          <a:bodyPr>
            <a:noAutofit/>
          </a:bodyPr>
          <a:lstStyle/>
          <a:p>
            <a:pPr marL="0" lvl="0" indent="0">
              <a:buNone/>
            </a:pPr>
            <a:r>
              <a:rPr lang="pt-BR" b="1" dirty="0"/>
              <a:t>1	Abertura de procedimento licitatório com elementos </a:t>
            </a:r>
            <a:r>
              <a:rPr lang="pt-BR" b="1" dirty="0" smtClean="0"/>
              <a:t>	insuficientes </a:t>
            </a:r>
            <a:r>
              <a:rPr lang="pt-BR" b="1" dirty="0"/>
              <a:t>de Projeto Básico. </a:t>
            </a:r>
            <a:endParaRPr lang="pt-BR" b="1" dirty="0" smtClean="0"/>
          </a:p>
          <a:p>
            <a:pPr lvl="0"/>
            <a:endParaRPr lang="pt-BR" sz="2000" b="1" dirty="0"/>
          </a:p>
          <a:p>
            <a:pPr marL="0" indent="0">
              <a:buNone/>
            </a:pPr>
            <a:r>
              <a:rPr lang="pt-BR" sz="2200" b="1" dirty="0"/>
              <a:t>Exemplo 1 : Duplicação da ES-060 - Trecho </a:t>
            </a:r>
            <a:r>
              <a:rPr lang="pt-BR" sz="2200" b="1" dirty="0" err="1"/>
              <a:t>Graçaí</a:t>
            </a:r>
            <a:r>
              <a:rPr lang="pt-BR" sz="2200" b="1" dirty="0"/>
              <a:t> – </a:t>
            </a:r>
            <a:r>
              <a:rPr lang="pt-BR" sz="2200" b="1" dirty="0" err="1"/>
              <a:t>Meaípe</a:t>
            </a:r>
            <a:r>
              <a:rPr lang="pt-BR" sz="2200" b="1" dirty="0"/>
              <a:t>.</a:t>
            </a:r>
          </a:p>
          <a:p>
            <a:pPr marL="0" indent="0">
              <a:buNone/>
            </a:pPr>
            <a:r>
              <a:rPr lang="pt-BR" sz="2200" dirty="0"/>
              <a:t>Apresentado orçamento sintético, com quantidades e preços unitários, sem composições, data-base Julho/1996;</a:t>
            </a:r>
          </a:p>
          <a:p>
            <a:pPr marL="0" indent="0">
              <a:buNone/>
            </a:pPr>
            <a:endParaRPr lang="pt-BR" sz="2200" dirty="0"/>
          </a:p>
          <a:p>
            <a:pPr marL="0" indent="0" algn="just">
              <a:buNone/>
            </a:pPr>
            <a:r>
              <a:rPr lang="pt-BR" sz="2200" b="1" dirty="0"/>
              <a:t>Exemplo 2 :  Duplicação da Ponte sobre o Rio </a:t>
            </a:r>
            <a:r>
              <a:rPr lang="pt-BR" sz="2200" b="1" dirty="0" err="1"/>
              <a:t>Jucu</a:t>
            </a:r>
            <a:r>
              <a:rPr lang="pt-BR" sz="2200" b="1" dirty="0"/>
              <a:t>.</a:t>
            </a:r>
          </a:p>
          <a:p>
            <a:pPr marL="0" indent="0" algn="just">
              <a:buNone/>
            </a:pPr>
            <a:r>
              <a:rPr lang="pt-BR" sz="2200" dirty="0"/>
              <a:t>Não foi apresentado orçamento e aquilo que pretendia ser uma planilha de </a:t>
            </a:r>
            <a:r>
              <a:rPr lang="pt-BR" sz="2200" dirty="0" smtClean="0"/>
              <a:t>quantidades (vide próximo slide), </a:t>
            </a:r>
            <a:r>
              <a:rPr lang="pt-BR" sz="2200" dirty="0"/>
              <a:t>traz apenas a informação da extensão da ponte, sem nenhuma indicação quanto à quantidade e preço de materiais e serviços que seriam úteis na elaboração de seu orçamento. </a:t>
            </a:r>
          </a:p>
        </p:txBody>
      </p:sp>
    </p:spTree>
    <p:extLst>
      <p:ext uri="{BB962C8B-B14F-4D97-AF65-F5344CB8AC3E}">
        <p14:creationId xmlns:p14="http://schemas.microsoft.com/office/powerpoint/2010/main" val="327122108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III.   DAS IRREGULARIDADES</a:t>
            </a:r>
            <a:endParaRPr lang="pt-BR" sz="2800" dirty="0">
              <a:solidFill>
                <a:schemeClr val="bg1"/>
              </a:solidFill>
              <a:latin typeface="Arial Black" panose="020B0A04020102020204" pitchFamily="34" charset="0"/>
            </a:endParaRPr>
          </a:p>
        </p:txBody>
      </p:sp>
      <p:sp>
        <p:nvSpPr>
          <p:cNvPr id="3" name="CaixaDeTexto 2"/>
          <p:cNvSpPr txBox="1"/>
          <p:nvPr/>
        </p:nvSpPr>
        <p:spPr>
          <a:xfrm>
            <a:off x="683568" y="4494311"/>
            <a:ext cx="7992888" cy="276999"/>
          </a:xfrm>
          <a:prstGeom prst="rect">
            <a:avLst/>
          </a:prstGeom>
          <a:noFill/>
        </p:spPr>
        <p:txBody>
          <a:bodyPr wrap="square" rtlCol="0">
            <a:spAutoFit/>
          </a:bodyPr>
          <a:lstStyle/>
          <a:p>
            <a:r>
              <a:rPr lang="pt-BR" sz="1200" b="1" dirty="0" smtClean="0"/>
              <a:t>Fonte: Anexo </a:t>
            </a:r>
            <a:r>
              <a:rPr lang="pt-BR" sz="1200" b="1" dirty="0"/>
              <a:t>III, Volume II, Tomo I, do Edital de Concorrência Pública para Concessão de Serviços Públicos nº. 1/1998</a:t>
            </a:r>
          </a:p>
        </p:txBody>
      </p:sp>
      <p:sp>
        <p:nvSpPr>
          <p:cNvPr id="4" name="Seta para a direita 3"/>
          <p:cNvSpPr/>
          <p:nvPr/>
        </p:nvSpPr>
        <p:spPr>
          <a:xfrm>
            <a:off x="287524" y="5301208"/>
            <a:ext cx="360040"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2800" dirty="0"/>
          </a:p>
        </p:txBody>
      </p:sp>
      <p:pic>
        <p:nvPicPr>
          <p:cNvPr id="8" name="Espaço Reservado para Conteúdo 7"/>
          <p:cNvPicPr>
            <a:picLocks noGrp="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83568" y="1879958"/>
            <a:ext cx="7175140" cy="3744416"/>
          </a:xfrm>
          <a:prstGeom prst="rect">
            <a:avLst/>
          </a:prstGeom>
          <a:noFill/>
          <a:ln>
            <a:noFill/>
          </a:ln>
        </p:spPr>
      </p:pic>
      <p:sp>
        <p:nvSpPr>
          <p:cNvPr id="5" name="Retângulo 4"/>
          <p:cNvSpPr/>
          <p:nvPr/>
        </p:nvSpPr>
        <p:spPr>
          <a:xfrm>
            <a:off x="683568" y="1124744"/>
            <a:ext cx="6192688" cy="369332"/>
          </a:xfrm>
          <a:prstGeom prst="rect">
            <a:avLst/>
          </a:prstGeom>
        </p:spPr>
        <p:txBody>
          <a:bodyPr wrap="square">
            <a:spAutoFit/>
          </a:bodyPr>
          <a:lstStyle/>
          <a:p>
            <a:pPr algn="just"/>
            <a:r>
              <a:rPr lang="pt-BR" b="1" dirty="0"/>
              <a:t>Exemplo 2 :  Duplicação da Ponte sobre o Rio </a:t>
            </a:r>
            <a:r>
              <a:rPr lang="pt-BR" b="1" dirty="0" err="1"/>
              <a:t>Jucu</a:t>
            </a:r>
            <a:r>
              <a:rPr lang="pt-BR" b="1" dirty="0"/>
              <a:t>.</a:t>
            </a:r>
          </a:p>
        </p:txBody>
      </p:sp>
      <p:sp>
        <p:nvSpPr>
          <p:cNvPr id="9" name="Rosca 8"/>
          <p:cNvSpPr/>
          <p:nvPr/>
        </p:nvSpPr>
        <p:spPr>
          <a:xfrm>
            <a:off x="647564" y="4941168"/>
            <a:ext cx="7236804" cy="1008112"/>
          </a:xfrm>
          <a:prstGeom prst="donut">
            <a:avLst>
              <a:gd name="adj" fmla="val 362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Tree>
    <p:extLst>
      <p:ext uri="{BB962C8B-B14F-4D97-AF65-F5344CB8AC3E}">
        <p14:creationId xmlns:p14="http://schemas.microsoft.com/office/powerpoint/2010/main" val="227019273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III.   DAS IRREGULARIDADES</a:t>
            </a:r>
            <a:endParaRPr lang="pt-BR" sz="2800" dirty="0">
              <a:solidFill>
                <a:schemeClr val="bg1"/>
              </a:solidFill>
              <a:latin typeface="Arial Black" panose="020B0A04020102020204" pitchFamily="34" charset="0"/>
            </a:endParaRPr>
          </a:p>
        </p:txBody>
      </p:sp>
      <p:sp>
        <p:nvSpPr>
          <p:cNvPr id="4" name="Espaço Reservado para Conteúdo 3"/>
          <p:cNvSpPr>
            <a:spLocks noGrp="1"/>
          </p:cNvSpPr>
          <p:nvPr>
            <p:ph sz="half" idx="2"/>
          </p:nvPr>
        </p:nvSpPr>
        <p:spPr>
          <a:xfrm>
            <a:off x="251520" y="1052736"/>
            <a:ext cx="8579296" cy="4752528"/>
          </a:xfrm>
        </p:spPr>
        <p:txBody>
          <a:bodyPr>
            <a:noAutofit/>
          </a:bodyPr>
          <a:lstStyle/>
          <a:p>
            <a:pPr marL="457200" indent="-457200" algn="just">
              <a:buAutoNum type="arabicPlain" startAt="2"/>
            </a:pPr>
            <a:endParaRPr lang="pt-BR" b="1" dirty="0" smtClean="0"/>
          </a:p>
          <a:p>
            <a:pPr marL="0" indent="0" algn="ctr">
              <a:buNone/>
            </a:pPr>
            <a:r>
              <a:rPr lang="pt-BR" sz="4000" b="1" dirty="0" smtClean="0"/>
              <a:t>2</a:t>
            </a:r>
          </a:p>
          <a:p>
            <a:pPr marL="0" indent="0" algn="ctr">
              <a:buNone/>
            </a:pPr>
            <a:endParaRPr lang="pt-BR" sz="4000" b="1" dirty="0" smtClean="0"/>
          </a:p>
          <a:p>
            <a:pPr marL="0" indent="0" algn="ctr">
              <a:buNone/>
            </a:pPr>
            <a:r>
              <a:rPr lang="pt-BR" sz="4000" b="1" dirty="0" smtClean="0"/>
              <a:t>Inclusão</a:t>
            </a:r>
            <a:r>
              <a:rPr lang="pt-BR" sz="4000" b="1" dirty="0"/>
              <a:t>, como obrigação da concessionária, do pagamento de dívida do Estado. </a:t>
            </a:r>
            <a:endParaRPr lang="pt-BR" sz="4000" b="1" dirty="0" smtClean="0"/>
          </a:p>
          <a:p>
            <a:pPr marL="0" indent="0" algn="just">
              <a:buNone/>
            </a:pPr>
            <a:endParaRPr lang="pt-BR" sz="4000" b="1" dirty="0" smtClean="0"/>
          </a:p>
        </p:txBody>
      </p:sp>
    </p:spTree>
    <p:extLst>
      <p:ext uri="{BB962C8B-B14F-4D97-AF65-F5344CB8AC3E}">
        <p14:creationId xmlns:p14="http://schemas.microsoft.com/office/powerpoint/2010/main" val="306347300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III.   DAS IRREGULARIDADES</a:t>
            </a:r>
            <a:endParaRPr lang="pt-BR" sz="2800" dirty="0">
              <a:solidFill>
                <a:schemeClr val="bg1"/>
              </a:solidFill>
              <a:latin typeface="Arial Black" panose="020B0A04020102020204" pitchFamily="34" charset="0"/>
            </a:endParaRPr>
          </a:p>
        </p:txBody>
      </p:sp>
      <p:sp>
        <p:nvSpPr>
          <p:cNvPr id="4" name="Espaço Reservado para Conteúdo 3"/>
          <p:cNvSpPr>
            <a:spLocks noGrp="1"/>
          </p:cNvSpPr>
          <p:nvPr>
            <p:ph sz="half" idx="2"/>
          </p:nvPr>
        </p:nvSpPr>
        <p:spPr>
          <a:xfrm>
            <a:off x="323528" y="1052736"/>
            <a:ext cx="8579296" cy="4752528"/>
          </a:xfrm>
        </p:spPr>
        <p:txBody>
          <a:bodyPr>
            <a:noAutofit/>
          </a:bodyPr>
          <a:lstStyle/>
          <a:p>
            <a:pPr marL="457200" indent="-457200" algn="just">
              <a:buAutoNum type="arabicPlain" startAt="2"/>
            </a:pPr>
            <a:r>
              <a:rPr lang="pt-BR" b="1" dirty="0"/>
              <a:t>Inclusão, como obrigação da concessionária, do pagamento de dívida do Estado. </a:t>
            </a:r>
            <a:endParaRPr lang="pt-BR" b="1" dirty="0" smtClean="0"/>
          </a:p>
          <a:p>
            <a:pPr marL="0" indent="0" algn="just">
              <a:buNone/>
            </a:pPr>
            <a:endParaRPr lang="pt-BR" b="1" dirty="0" smtClean="0"/>
          </a:p>
          <a:p>
            <a:pPr lvl="0" algn="just"/>
            <a:r>
              <a:rPr lang="pt-BR" sz="2200" dirty="0" smtClean="0"/>
              <a:t>Estado </a:t>
            </a:r>
            <a:r>
              <a:rPr lang="pt-BR" sz="2200" dirty="0"/>
              <a:t>visou o atendimento do interesse público secundário, isto é, o seu interesse patrimonial, em detrimento ao interesse público primário, que para a contratação a ser realizada, era a prestação de serviço adequado com modicidade tarifária;</a:t>
            </a:r>
          </a:p>
          <a:p>
            <a:pPr lvl="0" algn="just"/>
            <a:endParaRPr lang="pt-BR" sz="2200" dirty="0"/>
          </a:p>
          <a:p>
            <a:pPr lvl="0" algn="just"/>
            <a:r>
              <a:rPr lang="pt-BR" sz="2200" dirty="0"/>
              <a:t>Há elementos suficientes para demonstrar a existência de </a:t>
            </a:r>
            <a:r>
              <a:rPr lang="pt-BR" sz="2200" b="1" dirty="0"/>
              <a:t>comprometimento, restrição ou frustração do caráter competitivo da licitação </a:t>
            </a:r>
            <a:r>
              <a:rPr lang="pt-BR" sz="2200" dirty="0"/>
              <a:t>em razão de item </a:t>
            </a:r>
            <a:r>
              <a:rPr lang="pt-BR" sz="2200" dirty="0" err="1"/>
              <a:t>editalício</a:t>
            </a:r>
            <a:r>
              <a:rPr lang="pt-BR" sz="2200" dirty="0"/>
              <a:t> impertinente e excessivo para o específico objeto do contrato, violador ao disposto no art. 3º, § 1º, I da Lei 8.666/93.</a:t>
            </a:r>
          </a:p>
        </p:txBody>
      </p:sp>
    </p:spTree>
    <p:extLst>
      <p:ext uri="{BB962C8B-B14F-4D97-AF65-F5344CB8AC3E}">
        <p14:creationId xmlns:p14="http://schemas.microsoft.com/office/powerpoint/2010/main" val="214968997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III.   DAS IRREGULARIDADES</a:t>
            </a:r>
            <a:endParaRPr lang="pt-BR" sz="2800" dirty="0">
              <a:solidFill>
                <a:schemeClr val="bg1"/>
              </a:solidFill>
              <a:latin typeface="Arial Black" panose="020B0A04020102020204" pitchFamily="34" charset="0"/>
            </a:endParaRPr>
          </a:p>
        </p:txBody>
      </p:sp>
      <p:sp>
        <p:nvSpPr>
          <p:cNvPr id="4" name="Espaço Reservado para Conteúdo 3"/>
          <p:cNvSpPr>
            <a:spLocks noGrp="1"/>
          </p:cNvSpPr>
          <p:nvPr>
            <p:ph sz="half" idx="2"/>
          </p:nvPr>
        </p:nvSpPr>
        <p:spPr>
          <a:xfrm>
            <a:off x="323528" y="1052736"/>
            <a:ext cx="8579296" cy="4752528"/>
          </a:xfrm>
        </p:spPr>
        <p:txBody>
          <a:bodyPr>
            <a:noAutofit/>
          </a:bodyPr>
          <a:lstStyle/>
          <a:p>
            <a:pPr marL="457200" indent="-457200" algn="just">
              <a:buAutoNum type="arabicPlain" startAt="2"/>
            </a:pPr>
            <a:r>
              <a:rPr lang="pt-BR" b="1" dirty="0"/>
              <a:t>Inclusão, como obrigação da concessionária, do pagamento de dívida do Estado. </a:t>
            </a:r>
            <a:endParaRPr lang="pt-BR" b="1" dirty="0" smtClean="0"/>
          </a:p>
          <a:p>
            <a:pPr marL="400050" lvl="1" indent="0" algn="just">
              <a:buNone/>
            </a:pPr>
            <a:endParaRPr lang="pt-BR" dirty="0" smtClean="0"/>
          </a:p>
          <a:p>
            <a:pPr algn="just"/>
            <a:r>
              <a:rPr lang="pt-BR" sz="2200" dirty="0" smtClean="0"/>
              <a:t>Presença de vício de finalidade, já que a concessão de serviço público visa à prestação de um serviço público adequado, repassando na modicidade tarifária, o qual foi comprometida com a exigência do pagamento de dívida estatal pela vencedora do certame;</a:t>
            </a:r>
          </a:p>
          <a:p>
            <a:pPr algn="just">
              <a:buNone/>
            </a:pPr>
            <a:endParaRPr lang="pt-BR" sz="2200" dirty="0" smtClean="0"/>
          </a:p>
          <a:p>
            <a:pPr marL="342900" lvl="1" indent="-342900" algn="just">
              <a:buFont typeface="Arial" panose="020B0604020202020204" pitchFamily="34" charset="0"/>
              <a:buChar char="•"/>
            </a:pPr>
            <a:r>
              <a:rPr lang="pt-BR" sz="2200" dirty="0" smtClean="0"/>
              <a:t>Isto maculou o procedimento licitatório e o contrato, na forma do art. 49 da Lei de Licitações e Contratos, não se vislumbrando a possível convalidação do vício e consequente </a:t>
            </a:r>
            <a:r>
              <a:rPr lang="pt-BR" b="1" u="sng" dirty="0" smtClean="0"/>
              <a:t>anulação do Contrato de Concessão de Serviços Públicos 1/1998</a:t>
            </a:r>
            <a:r>
              <a:rPr lang="pt-BR" dirty="0" smtClean="0"/>
              <a:t> .</a:t>
            </a:r>
          </a:p>
          <a:p>
            <a:pPr algn="just"/>
            <a:endParaRPr lang="pt-BR" sz="2200" dirty="0" smtClean="0"/>
          </a:p>
          <a:p>
            <a:pPr marL="0" indent="0" algn="just">
              <a:buNone/>
            </a:pPr>
            <a:endParaRPr lang="pt-BR" b="1" dirty="0" smtClean="0"/>
          </a:p>
        </p:txBody>
      </p:sp>
    </p:spTree>
    <p:extLst>
      <p:ext uri="{BB962C8B-B14F-4D97-AF65-F5344CB8AC3E}">
        <p14:creationId xmlns:p14="http://schemas.microsoft.com/office/powerpoint/2010/main" val="214968997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III.   DAS IRREGULARIDADES</a:t>
            </a:r>
            <a:endParaRPr lang="pt-BR" sz="2800" dirty="0">
              <a:solidFill>
                <a:schemeClr val="bg1"/>
              </a:solidFill>
              <a:latin typeface="Arial Black" panose="020B0A04020102020204" pitchFamily="34" charset="0"/>
            </a:endParaRPr>
          </a:p>
        </p:txBody>
      </p:sp>
      <p:sp>
        <p:nvSpPr>
          <p:cNvPr id="4" name="Espaço Reservado para Conteúdo 3"/>
          <p:cNvSpPr>
            <a:spLocks noGrp="1"/>
          </p:cNvSpPr>
          <p:nvPr>
            <p:ph sz="half" idx="2"/>
          </p:nvPr>
        </p:nvSpPr>
        <p:spPr>
          <a:xfrm>
            <a:off x="323528" y="1340768"/>
            <a:ext cx="8579296" cy="4752528"/>
          </a:xfrm>
        </p:spPr>
        <p:txBody>
          <a:bodyPr>
            <a:noAutofit/>
          </a:bodyPr>
          <a:lstStyle/>
          <a:p>
            <a:pPr marL="0" indent="0" algn="ctr">
              <a:buNone/>
            </a:pPr>
            <a:r>
              <a:rPr lang="pt-BR" sz="4000" b="1" dirty="0" smtClean="0"/>
              <a:t>3</a:t>
            </a:r>
          </a:p>
          <a:p>
            <a:pPr marL="0" indent="0" algn="just">
              <a:buNone/>
            </a:pPr>
            <a:endParaRPr lang="pt-BR" sz="4000" b="1" dirty="0" smtClean="0"/>
          </a:p>
          <a:p>
            <a:pPr marL="0" indent="0" algn="ctr">
              <a:buNone/>
            </a:pPr>
            <a:r>
              <a:rPr lang="pt-BR" sz="4000" b="1" dirty="0" smtClean="0"/>
              <a:t>Inexistência </a:t>
            </a:r>
            <a:r>
              <a:rPr lang="pt-BR" sz="4000" b="1" dirty="0"/>
              <a:t>de aprovação do edital pela assessoria jurídica ou pelo controle interno. </a:t>
            </a:r>
            <a:endParaRPr lang="pt-BR" sz="4000" b="1" dirty="0" smtClean="0"/>
          </a:p>
          <a:p>
            <a:pPr marL="0" indent="0" algn="just">
              <a:buNone/>
            </a:pPr>
            <a:endParaRPr lang="pt-BR" sz="4000" b="1" dirty="0">
              <a:solidFill>
                <a:srgbClr val="FF0000"/>
              </a:solidFill>
            </a:endParaRPr>
          </a:p>
          <a:p>
            <a:pPr marL="0" indent="0" algn="just">
              <a:buNone/>
            </a:pPr>
            <a:endParaRPr lang="pt-BR" sz="4000" dirty="0"/>
          </a:p>
        </p:txBody>
      </p:sp>
    </p:spTree>
    <p:extLst>
      <p:ext uri="{BB962C8B-B14F-4D97-AF65-F5344CB8AC3E}">
        <p14:creationId xmlns:p14="http://schemas.microsoft.com/office/powerpoint/2010/main" val="389658844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III.   DAS IRREGULARIDADES</a:t>
            </a:r>
            <a:endParaRPr lang="pt-BR" sz="2800" dirty="0">
              <a:solidFill>
                <a:schemeClr val="bg1"/>
              </a:solidFill>
              <a:latin typeface="Arial Black" panose="020B0A04020102020204" pitchFamily="34" charset="0"/>
            </a:endParaRPr>
          </a:p>
        </p:txBody>
      </p:sp>
      <p:sp>
        <p:nvSpPr>
          <p:cNvPr id="4" name="Espaço Reservado para Conteúdo 3"/>
          <p:cNvSpPr>
            <a:spLocks noGrp="1"/>
          </p:cNvSpPr>
          <p:nvPr>
            <p:ph sz="half" idx="2"/>
          </p:nvPr>
        </p:nvSpPr>
        <p:spPr>
          <a:xfrm>
            <a:off x="251520" y="980728"/>
            <a:ext cx="8579296" cy="4752528"/>
          </a:xfrm>
        </p:spPr>
        <p:txBody>
          <a:bodyPr>
            <a:noAutofit/>
          </a:bodyPr>
          <a:lstStyle/>
          <a:p>
            <a:pPr marL="457200" indent="-457200" algn="just">
              <a:buAutoNum type="arabicPlain" startAt="3"/>
            </a:pPr>
            <a:r>
              <a:rPr lang="pt-BR" b="1" dirty="0" smtClean="0"/>
              <a:t>Inexistência </a:t>
            </a:r>
            <a:r>
              <a:rPr lang="pt-BR" b="1" dirty="0"/>
              <a:t>de aprovação do edital pela assessoria jurídica ou pelo controle interno. </a:t>
            </a:r>
            <a:endParaRPr lang="pt-BR" b="1" dirty="0" smtClean="0"/>
          </a:p>
          <a:p>
            <a:pPr marL="457200" indent="-457200" algn="just">
              <a:buAutoNum type="arabicPlain" startAt="3"/>
            </a:pPr>
            <a:endParaRPr lang="pt-BR" sz="2000" dirty="0"/>
          </a:p>
          <a:p>
            <a:pPr algn="just"/>
            <a:r>
              <a:rPr lang="pt-BR" sz="2200" dirty="0"/>
              <a:t>R</a:t>
            </a:r>
            <a:r>
              <a:rPr lang="x-none" sz="2200"/>
              <a:t>estou incontroversa a participação da P</a:t>
            </a:r>
            <a:r>
              <a:rPr lang="pt-BR" sz="2200" dirty="0"/>
              <a:t>GE n</a:t>
            </a:r>
            <a:r>
              <a:rPr lang="x-none" sz="2200"/>
              <a:t>a confecção do Edital da Concorrência Pública de Concessão 1/98. </a:t>
            </a:r>
            <a:r>
              <a:rPr lang="x-none" sz="2200" b="1" u="sng"/>
              <a:t>Porém, evidencia-se que não há qualquer elemento que denote o grau de sua participação, apenas é certo que ela não expediu o parecer jurídico exigido pela Lei de Licitações</a:t>
            </a:r>
            <a:r>
              <a:rPr lang="x-none" sz="2200"/>
              <a:t>.</a:t>
            </a:r>
            <a:endParaRPr lang="pt-BR" sz="2200" dirty="0"/>
          </a:p>
          <a:p>
            <a:pPr algn="just"/>
            <a:endParaRPr lang="pt-BR" sz="2200" dirty="0"/>
          </a:p>
          <a:p>
            <a:pPr algn="just"/>
            <a:r>
              <a:rPr lang="pt-BR" sz="2200" dirty="0"/>
              <a:t>O parecer jurídico é obrigatório em todos os processos de contratação pública, consistindo em requisito de validade da contratação. Restou evidenciado que a PGE não expediu o parecer jurídico exigido pela Lei de Licitações.</a:t>
            </a:r>
          </a:p>
        </p:txBody>
      </p:sp>
    </p:spTree>
    <p:extLst>
      <p:ext uri="{BB962C8B-B14F-4D97-AF65-F5344CB8AC3E}">
        <p14:creationId xmlns:p14="http://schemas.microsoft.com/office/powerpoint/2010/main" val="12045658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I.   INTRODUÇÃO</a:t>
            </a:r>
            <a:endParaRPr lang="pt-BR" sz="2800" dirty="0">
              <a:solidFill>
                <a:schemeClr val="bg1"/>
              </a:solidFill>
              <a:latin typeface="Arial Black" panose="020B0A04020102020204" pitchFamily="34" charset="0"/>
            </a:endParaRPr>
          </a:p>
        </p:txBody>
      </p:sp>
      <p:sp>
        <p:nvSpPr>
          <p:cNvPr id="2" name="Título 1"/>
          <p:cNvSpPr>
            <a:spLocks noGrp="1"/>
          </p:cNvSpPr>
          <p:nvPr>
            <p:ph type="title"/>
          </p:nvPr>
        </p:nvSpPr>
        <p:spPr>
          <a:xfrm>
            <a:off x="457200" y="790714"/>
            <a:ext cx="8435280" cy="626924"/>
          </a:xfrm>
        </p:spPr>
        <p:txBody>
          <a:bodyPr>
            <a:normAutofit/>
          </a:bodyPr>
          <a:lstStyle/>
          <a:p>
            <a:pPr algn="l"/>
            <a:r>
              <a:rPr lang="pt-BR" sz="2400" b="1" dirty="0">
                <a:solidFill>
                  <a:schemeClr val="tx1">
                    <a:lumMod val="95000"/>
                    <a:lumOff val="5000"/>
                  </a:schemeClr>
                </a:solidFill>
              </a:rPr>
              <a:t> </a:t>
            </a:r>
            <a:r>
              <a:rPr lang="pt-BR" sz="2400" b="1" dirty="0" smtClean="0">
                <a:solidFill>
                  <a:schemeClr val="tx1">
                    <a:lumMod val="95000"/>
                    <a:lumOff val="5000"/>
                  </a:schemeClr>
                </a:solidFill>
              </a:rPr>
              <a:t>I.2  </a:t>
            </a:r>
            <a:r>
              <a:rPr lang="pt-BR" sz="2400" b="1" dirty="0">
                <a:solidFill>
                  <a:schemeClr val="tx1">
                    <a:lumMod val="95000"/>
                    <a:lumOff val="5000"/>
                  </a:schemeClr>
                </a:solidFill>
              </a:rPr>
              <a:t>Da Construção da Terceira Ponte ao Contrato de </a:t>
            </a:r>
            <a:r>
              <a:rPr lang="pt-BR" sz="2400" b="1" dirty="0" smtClean="0">
                <a:solidFill>
                  <a:schemeClr val="tx1">
                    <a:lumMod val="95000"/>
                    <a:lumOff val="5000"/>
                  </a:schemeClr>
                </a:solidFill>
              </a:rPr>
              <a:t>Concessão</a:t>
            </a:r>
            <a:endParaRPr lang="pt-BR" sz="2400" dirty="0">
              <a:solidFill>
                <a:schemeClr val="tx1">
                  <a:lumMod val="95000"/>
                  <a:lumOff val="5000"/>
                </a:schemeClr>
              </a:solidFill>
            </a:endParaRPr>
          </a:p>
        </p:txBody>
      </p:sp>
      <p:pic>
        <p:nvPicPr>
          <p:cNvPr id="4" name="Image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1556792"/>
            <a:ext cx="8352928" cy="4638241"/>
          </a:xfrm>
          <a:prstGeom prst="rect">
            <a:avLst/>
          </a:prstGeom>
        </p:spPr>
      </p:pic>
    </p:spTree>
    <p:extLst>
      <p:ext uri="{BB962C8B-B14F-4D97-AF65-F5344CB8AC3E}">
        <p14:creationId xmlns:p14="http://schemas.microsoft.com/office/powerpoint/2010/main" val="172279855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III.   DAS IRREGULARIDADES</a:t>
            </a:r>
            <a:endParaRPr lang="pt-BR" sz="2800" dirty="0">
              <a:solidFill>
                <a:schemeClr val="bg1"/>
              </a:solidFill>
              <a:latin typeface="Arial Black" panose="020B0A04020102020204" pitchFamily="34" charset="0"/>
            </a:endParaRPr>
          </a:p>
        </p:txBody>
      </p:sp>
      <p:sp>
        <p:nvSpPr>
          <p:cNvPr id="4" name="Espaço Reservado para Conteúdo 3"/>
          <p:cNvSpPr>
            <a:spLocks noGrp="1"/>
          </p:cNvSpPr>
          <p:nvPr>
            <p:ph sz="half" idx="2"/>
          </p:nvPr>
        </p:nvSpPr>
        <p:spPr>
          <a:xfrm>
            <a:off x="323528" y="980728"/>
            <a:ext cx="8579296" cy="4752528"/>
          </a:xfrm>
        </p:spPr>
        <p:txBody>
          <a:bodyPr>
            <a:noAutofit/>
          </a:bodyPr>
          <a:lstStyle/>
          <a:p>
            <a:pPr marL="457200" indent="-457200" algn="just">
              <a:buAutoNum type="arabicPlain" startAt="3"/>
            </a:pPr>
            <a:r>
              <a:rPr lang="pt-BR" b="1" dirty="0" smtClean="0"/>
              <a:t>Inexistência </a:t>
            </a:r>
            <a:r>
              <a:rPr lang="pt-BR" b="1" dirty="0"/>
              <a:t>de aprovação do edital pela assessoria jurídica ou pelo controle interno. </a:t>
            </a:r>
            <a:endParaRPr lang="pt-BR" b="1" dirty="0" smtClean="0"/>
          </a:p>
          <a:p>
            <a:pPr marL="0" indent="0" algn="just">
              <a:buNone/>
            </a:pPr>
            <a:endParaRPr lang="pt-BR" sz="2200" dirty="0"/>
          </a:p>
          <a:p>
            <a:pPr algn="just"/>
            <a:r>
              <a:rPr lang="pt-BR" dirty="0"/>
              <a:t>O </a:t>
            </a:r>
            <a:r>
              <a:rPr lang="x-none"/>
              <a:t>presente vício de forma </a:t>
            </a:r>
            <a:r>
              <a:rPr lang="pt-BR" dirty="0"/>
              <a:t>(ausência do parecer jurídico) </a:t>
            </a:r>
            <a:r>
              <a:rPr lang="x-none" b="1"/>
              <a:t>não enseja a nulidade do edital</a:t>
            </a:r>
            <a:r>
              <a:rPr lang="x-none"/>
              <a:t>, sendo possível sua convalidação, desde que não sobrevenha qualquer prejuízo ao interesse </a:t>
            </a:r>
            <a:r>
              <a:rPr lang="x-none" smtClean="0"/>
              <a:t>público</a:t>
            </a:r>
            <a:r>
              <a:rPr lang="pt-BR" dirty="0" smtClean="0"/>
              <a:t>;</a:t>
            </a:r>
          </a:p>
          <a:p>
            <a:pPr marL="0" indent="0" algn="just">
              <a:buNone/>
            </a:pPr>
            <a:endParaRPr lang="pt-BR" dirty="0"/>
          </a:p>
          <a:p>
            <a:pPr algn="just"/>
            <a:r>
              <a:rPr lang="pt-BR" dirty="0" smtClean="0"/>
              <a:t>Quanto </a:t>
            </a:r>
            <a:r>
              <a:rPr lang="pt-BR" dirty="0"/>
              <a:t>à ausência de parecer do controle interno, o Relatório de Auditoria não trouxe fundamentação fática pormenorizada, se limitando a apontar a ausência de documento que comprove a aprovação do controle </a:t>
            </a:r>
            <a:r>
              <a:rPr lang="pt-BR" dirty="0" smtClean="0"/>
              <a:t>interno; </a:t>
            </a:r>
          </a:p>
        </p:txBody>
      </p:sp>
    </p:spTree>
    <p:extLst>
      <p:ext uri="{BB962C8B-B14F-4D97-AF65-F5344CB8AC3E}">
        <p14:creationId xmlns:p14="http://schemas.microsoft.com/office/powerpoint/2010/main" val="402380741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III.   DAS IRREGULARIDADES</a:t>
            </a:r>
            <a:endParaRPr lang="pt-BR" sz="2800" dirty="0">
              <a:solidFill>
                <a:schemeClr val="bg1"/>
              </a:solidFill>
              <a:latin typeface="Arial Black" panose="020B0A04020102020204" pitchFamily="34" charset="0"/>
            </a:endParaRPr>
          </a:p>
        </p:txBody>
      </p:sp>
      <p:sp>
        <p:nvSpPr>
          <p:cNvPr id="4" name="Espaço Reservado para Conteúdo 3"/>
          <p:cNvSpPr>
            <a:spLocks noGrp="1"/>
          </p:cNvSpPr>
          <p:nvPr>
            <p:ph sz="half" idx="2"/>
          </p:nvPr>
        </p:nvSpPr>
        <p:spPr>
          <a:xfrm>
            <a:off x="323528" y="980728"/>
            <a:ext cx="8579296" cy="4752528"/>
          </a:xfrm>
        </p:spPr>
        <p:txBody>
          <a:bodyPr>
            <a:noAutofit/>
          </a:bodyPr>
          <a:lstStyle/>
          <a:p>
            <a:pPr marL="457200" indent="-457200" algn="just">
              <a:buAutoNum type="arabicPlain" startAt="3"/>
            </a:pPr>
            <a:r>
              <a:rPr lang="pt-BR" b="1" dirty="0" smtClean="0"/>
              <a:t>Inexistência </a:t>
            </a:r>
            <a:r>
              <a:rPr lang="pt-BR" b="1" dirty="0"/>
              <a:t>de aprovação do edital pela assessoria jurídica ou pelo controle interno. </a:t>
            </a:r>
            <a:endParaRPr lang="pt-BR" b="1" dirty="0" smtClean="0"/>
          </a:p>
          <a:p>
            <a:pPr marL="0" indent="0" algn="just">
              <a:buNone/>
            </a:pPr>
            <a:endParaRPr lang="pt-BR" sz="2200" dirty="0"/>
          </a:p>
          <a:p>
            <a:pPr algn="just"/>
            <a:r>
              <a:rPr lang="pt-BR" b="1" dirty="0" smtClean="0"/>
              <a:t>mantida a presente irregularidade apontada pela equipe de auditoria</a:t>
            </a:r>
            <a:r>
              <a:rPr lang="pt-BR" dirty="0" smtClean="0"/>
              <a:t> diante do descumprimento de imperativo legal estatuído pelo art. 38, parágrafo único, da Lei 8.666/93.</a:t>
            </a:r>
            <a:endParaRPr lang="pt-BR" dirty="0"/>
          </a:p>
        </p:txBody>
      </p:sp>
    </p:spTree>
    <p:extLst>
      <p:ext uri="{BB962C8B-B14F-4D97-AF65-F5344CB8AC3E}">
        <p14:creationId xmlns:p14="http://schemas.microsoft.com/office/powerpoint/2010/main" val="207982052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III.   DAS IRREGULARIDADES</a:t>
            </a:r>
            <a:endParaRPr lang="pt-BR" sz="2800" dirty="0">
              <a:solidFill>
                <a:schemeClr val="bg1"/>
              </a:solidFill>
              <a:latin typeface="Arial Black" panose="020B0A04020102020204" pitchFamily="34" charset="0"/>
            </a:endParaRPr>
          </a:p>
        </p:txBody>
      </p:sp>
      <p:sp>
        <p:nvSpPr>
          <p:cNvPr id="2" name="Título 1"/>
          <p:cNvSpPr>
            <a:spLocks noGrp="1"/>
          </p:cNvSpPr>
          <p:nvPr>
            <p:ph type="title"/>
          </p:nvPr>
        </p:nvSpPr>
        <p:spPr>
          <a:xfrm>
            <a:off x="467544" y="908720"/>
            <a:ext cx="8424936" cy="838086"/>
          </a:xfrm>
        </p:spPr>
        <p:txBody>
          <a:bodyPr>
            <a:noAutofit/>
          </a:bodyPr>
          <a:lstStyle/>
          <a:p>
            <a:pPr marL="0" indent="0"/>
            <a:r>
              <a:rPr lang="pt-BR" sz="4000" b="1" dirty="0" smtClean="0"/>
              <a:t/>
            </a:r>
            <a:br>
              <a:rPr lang="pt-BR" sz="4000" b="1" dirty="0" smtClean="0"/>
            </a:br>
            <a:r>
              <a:rPr lang="pt-BR" sz="4000" b="1" dirty="0"/>
              <a:t/>
            </a:r>
            <a:br>
              <a:rPr lang="pt-BR" sz="4000" b="1" dirty="0"/>
            </a:br>
            <a:r>
              <a:rPr lang="pt-BR" sz="4000" b="1" dirty="0" smtClean="0"/>
              <a:t/>
            </a:r>
            <a:br>
              <a:rPr lang="pt-BR" sz="4000" b="1" dirty="0" smtClean="0"/>
            </a:br>
            <a:r>
              <a:rPr lang="pt-BR" sz="4000" b="1" dirty="0" smtClean="0"/>
              <a:t>4  </a:t>
            </a:r>
            <a:br>
              <a:rPr lang="pt-BR" sz="4000" b="1" dirty="0" smtClean="0"/>
            </a:br>
            <a:r>
              <a:rPr lang="pt-BR" sz="4000" b="1" dirty="0" smtClean="0"/>
              <a:t> </a:t>
            </a:r>
            <a:br>
              <a:rPr lang="pt-BR" sz="4000" b="1" dirty="0" smtClean="0"/>
            </a:br>
            <a:r>
              <a:rPr lang="pt-BR" sz="4000" b="1" dirty="0" smtClean="0"/>
              <a:t>Restrição </a:t>
            </a:r>
            <a:r>
              <a:rPr lang="pt-BR" sz="4000" b="1" dirty="0"/>
              <a:t>Ilegal do Caráter Competitivo do Certame.	</a:t>
            </a:r>
            <a:endParaRPr lang="pt-BR" sz="4000" dirty="0"/>
          </a:p>
        </p:txBody>
      </p:sp>
      <p:sp>
        <p:nvSpPr>
          <p:cNvPr id="4" name="Espaço Reservado para Conteúdo 3"/>
          <p:cNvSpPr>
            <a:spLocks noGrp="1"/>
          </p:cNvSpPr>
          <p:nvPr>
            <p:ph sz="half" idx="2"/>
          </p:nvPr>
        </p:nvSpPr>
        <p:spPr>
          <a:xfrm>
            <a:off x="323528" y="1556792"/>
            <a:ext cx="8579296" cy="4752528"/>
          </a:xfrm>
        </p:spPr>
        <p:txBody>
          <a:bodyPr>
            <a:noAutofit/>
          </a:bodyPr>
          <a:lstStyle/>
          <a:p>
            <a:pPr marL="0" indent="0" algn="just">
              <a:buNone/>
            </a:pPr>
            <a:endParaRPr lang="pt-BR" sz="2200" dirty="0"/>
          </a:p>
        </p:txBody>
      </p:sp>
    </p:spTree>
    <p:extLst>
      <p:ext uri="{BB962C8B-B14F-4D97-AF65-F5344CB8AC3E}">
        <p14:creationId xmlns:p14="http://schemas.microsoft.com/office/powerpoint/2010/main" val="49120046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III.   DAS IRREGULARIDADES</a:t>
            </a:r>
            <a:endParaRPr lang="pt-BR" sz="2800" dirty="0">
              <a:solidFill>
                <a:schemeClr val="bg1"/>
              </a:solidFill>
              <a:latin typeface="Arial Black" panose="020B0A04020102020204" pitchFamily="34" charset="0"/>
            </a:endParaRPr>
          </a:p>
        </p:txBody>
      </p:sp>
      <p:sp>
        <p:nvSpPr>
          <p:cNvPr id="2" name="Título 1"/>
          <p:cNvSpPr>
            <a:spLocks noGrp="1"/>
          </p:cNvSpPr>
          <p:nvPr>
            <p:ph type="title"/>
          </p:nvPr>
        </p:nvSpPr>
        <p:spPr>
          <a:xfrm>
            <a:off x="467544" y="908720"/>
            <a:ext cx="8424936" cy="838086"/>
          </a:xfrm>
        </p:spPr>
        <p:txBody>
          <a:bodyPr>
            <a:noAutofit/>
          </a:bodyPr>
          <a:lstStyle/>
          <a:p>
            <a:pPr marL="0" indent="0" algn="l"/>
            <a:r>
              <a:rPr lang="pt-BR" sz="2400" b="1" dirty="0" smtClean="0"/>
              <a:t>4   Restrição </a:t>
            </a:r>
            <a:r>
              <a:rPr lang="pt-BR" sz="2400" b="1" dirty="0"/>
              <a:t>Ilegal do Caráter Competitivo do Certame.	</a:t>
            </a:r>
            <a:endParaRPr lang="pt-BR" sz="2400" dirty="0"/>
          </a:p>
        </p:txBody>
      </p:sp>
      <p:sp>
        <p:nvSpPr>
          <p:cNvPr id="4" name="Espaço Reservado para Conteúdo 3"/>
          <p:cNvSpPr>
            <a:spLocks noGrp="1"/>
          </p:cNvSpPr>
          <p:nvPr>
            <p:ph sz="half" idx="2"/>
          </p:nvPr>
        </p:nvSpPr>
        <p:spPr>
          <a:xfrm>
            <a:off x="323528" y="1340768"/>
            <a:ext cx="8579296" cy="4752528"/>
          </a:xfrm>
        </p:spPr>
        <p:txBody>
          <a:bodyPr>
            <a:noAutofit/>
          </a:bodyPr>
          <a:lstStyle/>
          <a:p>
            <a:pPr marL="0" indent="0" algn="just">
              <a:buNone/>
            </a:pPr>
            <a:endParaRPr lang="pt-BR" sz="2200" dirty="0"/>
          </a:p>
          <a:p>
            <a:pPr marL="0" indent="0">
              <a:buNone/>
            </a:pPr>
            <a:r>
              <a:rPr lang="pt-BR" b="1" dirty="0" smtClean="0"/>
              <a:t>	</a:t>
            </a:r>
            <a:r>
              <a:rPr lang="pt-BR" dirty="0" smtClean="0"/>
              <a:t>4.1</a:t>
            </a:r>
            <a:r>
              <a:rPr lang="pt-BR" dirty="0"/>
              <a:t>	Existência de critérios subjetivos para pontuação </a:t>
            </a:r>
            <a:r>
              <a:rPr lang="pt-BR" dirty="0" smtClean="0"/>
              <a:t>			das propostas;</a:t>
            </a:r>
            <a:endParaRPr lang="pt-BR" dirty="0"/>
          </a:p>
          <a:p>
            <a:pPr marL="0" indent="0">
              <a:buNone/>
            </a:pPr>
            <a:r>
              <a:rPr lang="pt-BR" dirty="0" smtClean="0"/>
              <a:t>	4.2	Exigência </a:t>
            </a:r>
            <a:r>
              <a:rPr lang="pt-BR" dirty="0"/>
              <a:t>de visita técnica conjunta e </a:t>
            </a:r>
            <a:r>
              <a:rPr lang="pt-BR" dirty="0" smtClean="0"/>
              <a:t>obrigatória;</a:t>
            </a:r>
            <a:r>
              <a:rPr lang="pt-BR" dirty="0"/>
              <a:t>	</a:t>
            </a:r>
          </a:p>
          <a:p>
            <a:pPr marL="0" indent="0">
              <a:buNone/>
            </a:pPr>
            <a:r>
              <a:rPr lang="pt-BR" dirty="0" smtClean="0"/>
              <a:t>	4.3	Inobservância </a:t>
            </a:r>
            <a:r>
              <a:rPr lang="pt-BR" dirty="0"/>
              <a:t>dos prazos legais de publicidade do </a:t>
            </a:r>
            <a:r>
              <a:rPr lang="pt-BR" dirty="0" smtClean="0"/>
              <a:t>			certame;</a:t>
            </a:r>
            <a:r>
              <a:rPr lang="pt-BR" dirty="0"/>
              <a:t>	</a:t>
            </a:r>
          </a:p>
          <a:p>
            <a:pPr marL="0" indent="0">
              <a:buNone/>
            </a:pPr>
            <a:r>
              <a:rPr lang="pt-BR" dirty="0" smtClean="0"/>
              <a:t>	4.4 	Fixação </a:t>
            </a:r>
            <a:r>
              <a:rPr lang="pt-BR" dirty="0"/>
              <a:t>de patrimônio líquido abusivo para fins de </a:t>
            </a:r>
            <a:r>
              <a:rPr lang="pt-BR" dirty="0" smtClean="0"/>
              <a:t>			habilitação;</a:t>
            </a:r>
            <a:r>
              <a:rPr lang="pt-BR" dirty="0"/>
              <a:t>	</a:t>
            </a:r>
          </a:p>
          <a:p>
            <a:pPr marL="0" indent="0">
              <a:buNone/>
            </a:pPr>
            <a:r>
              <a:rPr lang="pt-BR" dirty="0" smtClean="0"/>
              <a:t>	4.5	Fixação </a:t>
            </a:r>
            <a:r>
              <a:rPr lang="pt-BR" dirty="0"/>
              <a:t>de garantia de proposta abusiva para fins </a:t>
            </a:r>
            <a:r>
              <a:rPr lang="pt-BR" dirty="0" smtClean="0"/>
              <a:t>			de habilitação</a:t>
            </a:r>
            <a:r>
              <a:rPr lang="pt-BR" dirty="0"/>
              <a:t>;</a:t>
            </a:r>
          </a:p>
          <a:p>
            <a:pPr marL="0" indent="0">
              <a:buNone/>
            </a:pPr>
            <a:r>
              <a:rPr lang="pt-BR" dirty="0" smtClean="0"/>
              <a:t>	4.6 </a:t>
            </a:r>
            <a:r>
              <a:rPr lang="pt-BR" dirty="0"/>
              <a:t>	</a:t>
            </a:r>
            <a:r>
              <a:rPr lang="pt-BR" dirty="0" smtClean="0"/>
              <a:t>Exigência </a:t>
            </a:r>
            <a:r>
              <a:rPr lang="pt-BR" dirty="0"/>
              <a:t>de garantia de manutenção de proposta </a:t>
            </a:r>
            <a:r>
              <a:rPr lang="pt-BR" dirty="0" smtClean="0"/>
              <a:t>			concomitante </a:t>
            </a:r>
            <a:r>
              <a:rPr lang="pt-BR" dirty="0"/>
              <a:t>a </a:t>
            </a:r>
            <a:r>
              <a:rPr lang="pt-BR" dirty="0" smtClean="0"/>
              <a:t>exigência </a:t>
            </a:r>
            <a:r>
              <a:rPr lang="pt-BR" dirty="0"/>
              <a:t>de </a:t>
            </a:r>
            <a:r>
              <a:rPr lang="pt-BR" dirty="0" err="1" smtClean="0"/>
              <a:t>patrim</a:t>
            </a:r>
            <a:r>
              <a:rPr lang="pt-BR" dirty="0" smtClean="0"/>
              <a:t>. </a:t>
            </a:r>
            <a:r>
              <a:rPr lang="pt-BR" dirty="0"/>
              <a:t>líquido </a:t>
            </a:r>
            <a:r>
              <a:rPr lang="pt-BR" dirty="0" smtClean="0"/>
              <a:t>mínimo.</a:t>
            </a:r>
            <a:r>
              <a:rPr lang="pt-BR" dirty="0"/>
              <a:t>	</a:t>
            </a:r>
          </a:p>
          <a:p>
            <a:pPr marL="0" indent="0">
              <a:buNone/>
            </a:pPr>
            <a:endParaRPr lang="pt-BR" sz="2000" b="1" dirty="0"/>
          </a:p>
        </p:txBody>
      </p:sp>
    </p:spTree>
    <p:extLst>
      <p:ext uri="{BB962C8B-B14F-4D97-AF65-F5344CB8AC3E}">
        <p14:creationId xmlns:p14="http://schemas.microsoft.com/office/powerpoint/2010/main" val="346594250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III.   DAS IRREGULARIDADES</a:t>
            </a:r>
            <a:endParaRPr lang="pt-BR" sz="2800" dirty="0">
              <a:solidFill>
                <a:schemeClr val="bg1"/>
              </a:solidFill>
              <a:latin typeface="Arial Black" panose="020B0A04020102020204" pitchFamily="34" charset="0"/>
            </a:endParaRPr>
          </a:p>
        </p:txBody>
      </p:sp>
      <p:sp>
        <p:nvSpPr>
          <p:cNvPr id="2" name="Título 1"/>
          <p:cNvSpPr>
            <a:spLocks noGrp="1"/>
          </p:cNvSpPr>
          <p:nvPr>
            <p:ph type="title"/>
          </p:nvPr>
        </p:nvSpPr>
        <p:spPr>
          <a:xfrm>
            <a:off x="467544" y="908720"/>
            <a:ext cx="8424936" cy="838086"/>
          </a:xfrm>
        </p:spPr>
        <p:txBody>
          <a:bodyPr>
            <a:noAutofit/>
          </a:bodyPr>
          <a:lstStyle/>
          <a:p>
            <a:pPr marL="0" indent="0" algn="l"/>
            <a:r>
              <a:rPr lang="pt-BR" sz="2400" b="1" dirty="0" smtClean="0"/>
              <a:t>4   Restrição </a:t>
            </a:r>
            <a:r>
              <a:rPr lang="pt-BR" sz="2400" b="1" dirty="0"/>
              <a:t>Ilegal do Caráter Competitivo do Certame.	</a:t>
            </a:r>
            <a:endParaRPr lang="pt-BR" sz="2400" dirty="0"/>
          </a:p>
        </p:txBody>
      </p:sp>
      <p:sp>
        <p:nvSpPr>
          <p:cNvPr id="4" name="Espaço Reservado para Conteúdo 3"/>
          <p:cNvSpPr>
            <a:spLocks noGrp="1"/>
          </p:cNvSpPr>
          <p:nvPr>
            <p:ph sz="half" idx="2"/>
          </p:nvPr>
        </p:nvSpPr>
        <p:spPr>
          <a:xfrm>
            <a:off x="323528" y="1556792"/>
            <a:ext cx="8579296" cy="4752528"/>
          </a:xfrm>
        </p:spPr>
        <p:txBody>
          <a:bodyPr>
            <a:noAutofit/>
          </a:bodyPr>
          <a:lstStyle/>
          <a:p>
            <a:pPr marL="0" indent="0" algn="just">
              <a:buNone/>
            </a:pPr>
            <a:endParaRPr lang="pt-BR" sz="2200" dirty="0"/>
          </a:p>
          <a:p>
            <a:pPr marL="0" indent="0">
              <a:buNone/>
            </a:pPr>
            <a:r>
              <a:rPr lang="pt-BR" sz="2000" b="1" dirty="0"/>
              <a:t>4.1	Existência de critérios subjetivos para pontuação das propostas.</a:t>
            </a:r>
          </a:p>
          <a:p>
            <a:pPr marL="0" indent="0">
              <a:buNone/>
            </a:pPr>
            <a:endParaRPr lang="pt-BR" sz="2000" b="1" dirty="0"/>
          </a:p>
          <a:p>
            <a:pPr algn="just"/>
            <a:r>
              <a:rPr lang="pt-BR" sz="2200" dirty="0"/>
              <a:t>Considerável grau de subjetividade atribuído no julgamento da comissão para exame e avaliação da metodologia de execução que atenta contra o caráter competitivo do certame, infringindo o disposto no art. 3º, § 1º, I da Lei 8.666/93;</a:t>
            </a:r>
          </a:p>
        </p:txBody>
      </p:sp>
    </p:spTree>
    <p:extLst>
      <p:ext uri="{BB962C8B-B14F-4D97-AF65-F5344CB8AC3E}">
        <p14:creationId xmlns:p14="http://schemas.microsoft.com/office/powerpoint/2010/main" val="317400800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III.   DAS IRREGULARIDADES</a:t>
            </a:r>
            <a:endParaRPr lang="pt-BR" sz="2800" dirty="0">
              <a:solidFill>
                <a:schemeClr val="bg1"/>
              </a:solidFill>
              <a:latin typeface="Arial Black" panose="020B0A04020102020204" pitchFamily="34" charset="0"/>
            </a:endParaRPr>
          </a:p>
        </p:txBody>
      </p:sp>
      <p:sp>
        <p:nvSpPr>
          <p:cNvPr id="2" name="Título 1"/>
          <p:cNvSpPr>
            <a:spLocks noGrp="1"/>
          </p:cNvSpPr>
          <p:nvPr>
            <p:ph type="title"/>
          </p:nvPr>
        </p:nvSpPr>
        <p:spPr>
          <a:xfrm>
            <a:off x="467544" y="908720"/>
            <a:ext cx="8424936" cy="838086"/>
          </a:xfrm>
        </p:spPr>
        <p:txBody>
          <a:bodyPr>
            <a:noAutofit/>
          </a:bodyPr>
          <a:lstStyle/>
          <a:p>
            <a:pPr marL="0" indent="0" algn="l"/>
            <a:r>
              <a:rPr lang="pt-BR" sz="2400" b="1" dirty="0" smtClean="0"/>
              <a:t>4   Restrição </a:t>
            </a:r>
            <a:r>
              <a:rPr lang="pt-BR" sz="2400" b="1" dirty="0"/>
              <a:t>Ilegal do Caráter Competitivo do Certame.	</a:t>
            </a:r>
            <a:endParaRPr lang="pt-BR" sz="2400" dirty="0"/>
          </a:p>
        </p:txBody>
      </p:sp>
      <p:sp>
        <p:nvSpPr>
          <p:cNvPr id="4" name="Espaço Reservado para Conteúdo 3"/>
          <p:cNvSpPr>
            <a:spLocks noGrp="1"/>
          </p:cNvSpPr>
          <p:nvPr>
            <p:ph sz="half" idx="2"/>
          </p:nvPr>
        </p:nvSpPr>
        <p:spPr>
          <a:xfrm>
            <a:off x="323528" y="1556792"/>
            <a:ext cx="8579296" cy="4752528"/>
          </a:xfrm>
        </p:spPr>
        <p:txBody>
          <a:bodyPr>
            <a:noAutofit/>
          </a:bodyPr>
          <a:lstStyle/>
          <a:p>
            <a:pPr marL="0" indent="0" algn="just">
              <a:buNone/>
            </a:pPr>
            <a:endParaRPr lang="pt-BR" sz="2200" dirty="0"/>
          </a:p>
          <a:p>
            <a:pPr marL="0" lvl="1" indent="0" algn="just">
              <a:buNone/>
            </a:pPr>
            <a:r>
              <a:rPr lang="pt-BR" sz="2200" b="1" dirty="0" smtClean="0"/>
              <a:t>4.2	Exigência </a:t>
            </a:r>
            <a:r>
              <a:rPr lang="pt-BR" sz="2200" b="1" dirty="0"/>
              <a:t>de visita técnica conjunta e obrigatória</a:t>
            </a:r>
            <a:r>
              <a:rPr lang="pt-BR" sz="2200" b="1" dirty="0" smtClean="0"/>
              <a:t>.</a:t>
            </a:r>
            <a:endParaRPr lang="pt-BR" sz="2200" dirty="0"/>
          </a:p>
        </p:txBody>
      </p:sp>
      <p:sp>
        <p:nvSpPr>
          <p:cNvPr id="3" name="CaixaDeTexto 2"/>
          <p:cNvSpPr txBox="1"/>
          <p:nvPr/>
        </p:nvSpPr>
        <p:spPr>
          <a:xfrm>
            <a:off x="539552" y="2852936"/>
            <a:ext cx="7992888" cy="1569660"/>
          </a:xfrm>
          <a:prstGeom prst="rect">
            <a:avLst/>
          </a:prstGeom>
          <a:noFill/>
        </p:spPr>
        <p:txBody>
          <a:bodyPr wrap="square" rtlCol="0">
            <a:spAutoFit/>
          </a:bodyPr>
          <a:lstStyle/>
          <a:p>
            <a:pPr marL="285750" indent="-285750" algn="just">
              <a:buFont typeface="Arial" panose="020B0604020202020204" pitchFamily="34" charset="0"/>
              <a:buChar char="•"/>
            </a:pPr>
            <a:r>
              <a:rPr lang="pt-BR" sz="2400" dirty="0" smtClean="0">
                <a:ea typeface="Times New Roman"/>
              </a:rPr>
              <a:t>A </a:t>
            </a:r>
            <a:r>
              <a:rPr lang="pt-BR" sz="2400" dirty="0">
                <a:ea typeface="Times New Roman"/>
              </a:rPr>
              <a:t>exigência de visita técnica só é possível por uma excepcionalidade, conforme a complexidade do objeto </a:t>
            </a:r>
            <a:r>
              <a:rPr lang="pt-BR" sz="2400" dirty="0" err="1">
                <a:ea typeface="Times New Roman"/>
              </a:rPr>
              <a:t>editalício</a:t>
            </a:r>
            <a:r>
              <a:rPr lang="pt-BR" sz="2400" dirty="0">
                <a:ea typeface="Times New Roman"/>
              </a:rPr>
              <a:t>, a qual não restou demonstrada e nem foi devidamente justificada pela </a:t>
            </a:r>
            <a:r>
              <a:rPr lang="pt-BR" sz="2400" dirty="0" smtClean="0">
                <a:ea typeface="Times New Roman"/>
              </a:rPr>
              <a:t>administração </a:t>
            </a:r>
            <a:r>
              <a:rPr lang="pt-BR" sz="2400" dirty="0">
                <a:ea typeface="Times New Roman"/>
              </a:rPr>
              <a:t>pública. </a:t>
            </a:r>
          </a:p>
        </p:txBody>
      </p:sp>
    </p:spTree>
    <p:extLst>
      <p:ext uri="{BB962C8B-B14F-4D97-AF65-F5344CB8AC3E}">
        <p14:creationId xmlns:p14="http://schemas.microsoft.com/office/powerpoint/2010/main" val="110607732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III.   DAS IRREGULARIDADES</a:t>
            </a:r>
            <a:endParaRPr lang="pt-BR" sz="2800" dirty="0">
              <a:solidFill>
                <a:schemeClr val="bg1"/>
              </a:solidFill>
              <a:latin typeface="Arial Black" panose="020B0A04020102020204" pitchFamily="34" charset="0"/>
            </a:endParaRPr>
          </a:p>
        </p:txBody>
      </p:sp>
      <p:sp>
        <p:nvSpPr>
          <p:cNvPr id="2" name="Título 1"/>
          <p:cNvSpPr>
            <a:spLocks noGrp="1"/>
          </p:cNvSpPr>
          <p:nvPr>
            <p:ph type="title"/>
          </p:nvPr>
        </p:nvSpPr>
        <p:spPr>
          <a:xfrm>
            <a:off x="467544" y="908720"/>
            <a:ext cx="8424936" cy="838086"/>
          </a:xfrm>
        </p:spPr>
        <p:txBody>
          <a:bodyPr>
            <a:noAutofit/>
          </a:bodyPr>
          <a:lstStyle/>
          <a:p>
            <a:pPr marL="0" indent="0" algn="l"/>
            <a:r>
              <a:rPr lang="pt-BR" sz="2400" b="1" dirty="0" smtClean="0"/>
              <a:t>4   Restrição </a:t>
            </a:r>
            <a:r>
              <a:rPr lang="pt-BR" sz="2400" b="1" dirty="0"/>
              <a:t>Ilegal do Caráter Competitivo do Certame.	</a:t>
            </a:r>
            <a:endParaRPr lang="pt-BR" sz="2400" dirty="0"/>
          </a:p>
        </p:txBody>
      </p:sp>
      <p:sp>
        <p:nvSpPr>
          <p:cNvPr id="4" name="Espaço Reservado para Conteúdo 3"/>
          <p:cNvSpPr>
            <a:spLocks noGrp="1"/>
          </p:cNvSpPr>
          <p:nvPr>
            <p:ph sz="half" idx="2"/>
          </p:nvPr>
        </p:nvSpPr>
        <p:spPr>
          <a:xfrm>
            <a:off x="323528" y="1916832"/>
            <a:ext cx="8579296" cy="4392488"/>
          </a:xfrm>
        </p:spPr>
        <p:txBody>
          <a:bodyPr>
            <a:noAutofit/>
          </a:bodyPr>
          <a:lstStyle/>
          <a:p>
            <a:pPr marL="0" lvl="1" indent="0" algn="just">
              <a:buNone/>
            </a:pPr>
            <a:r>
              <a:rPr lang="pt-BR" sz="2200" b="1" dirty="0" smtClean="0"/>
              <a:t>4.3</a:t>
            </a:r>
            <a:r>
              <a:rPr lang="pt-BR" sz="2200" b="1" dirty="0"/>
              <a:t>	Inobservância dos prazos legais de publicidade do certame</a:t>
            </a:r>
            <a:r>
              <a:rPr lang="pt-BR" sz="2200" b="1" dirty="0" smtClean="0"/>
              <a:t>.  </a:t>
            </a:r>
            <a:endParaRPr lang="pt-BR" sz="2200" b="1" dirty="0"/>
          </a:p>
          <a:p>
            <a:pPr marL="0" lvl="1" indent="0" algn="just">
              <a:buNone/>
            </a:pPr>
            <a:endParaRPr lang="pt-BR" sz="2200" dirty="0" smtClean="0"/>
          </a:p>
          <a:p>
            <a:pPr marL="342900" lvl="1" indent="-342900" algn="just">
              <a:buFont typeface="Arial" panose="020B0604020202020204" pitchFamily="34" charset="0"/>
              <a:buChar char="•"/>
            </a:pPr>
            <a:r>
              <a:rPr lang="pt-BR" sz="2200" dirty="0" smtClean="0"/>
              <a:t>A </a:t>
            </a:r>
            <a:r>
              <a:rPr lang="pt-BR" sz="2200" dirty="0"/>
              <a:t>inobservância dos prazos legais de publicidade do certame, deva ser reconhecida como ilegal ante a indevida restrição que causou ao caráter competitivo do certame em afronta ao art. 3º, § 1º, I da Lei 8.666/93.</a:t>
            </a:r>
          </a:p>
          <a:p>
            <a:pPr marL="342900" lvl="1" indent="-342900" algn="just">
              <a:buFont typeface="Arial" panose="020B0604020202020204" pitchFamily="34" charset="0"/>
              <a:buChar char="•"/>
            </a:pPr>
            <a:endParaRPr lang="pt-BR" sz="2400" dirty="0"/>
          </a:p>
        </p:txBody>
      </p:sp>
    </p:spTree>
    <p:extLst>
      <p:ext uri="{BB962C8B-B14F-4D97-AF65-F5344CB8AC3E}">
        <p14:creationId xmlns:p14="http://schemas.microsoft.com/office/powerpoint/2010/main" val="187084573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III.   DAS IRREGULARIDADES</a:t>
            </a:r>
            <a:endParaRPr lang="pt-BR" sz="2800" dirty="0">
              <a:solidFill>
                <a:schemeClr val="bg1"/>
              </a:solidFill>
              <a:latin typeface="Arial Black" panose="020B0A04020102020204" pitchFamily="34" charset="0"/>
            </a:endParaRPr>
          </a:p>
        </p:txBody>
      </p:sp>
      <p:sp>
        <p:nvSpPr>
          <p:cNvPr id="2" name="Título 1"/>
          <p:cNvSpPr>
            <a:spLocks noGrp="1"/>
          </p:cNvSpPr>
          <p:nvPr>
            <p:ph type="title"/>
          </p:nvPr>
        </p:nvSpPr>
        <p:spPr>
          <a:xfrm>
            <a:off x="467544" y="908720"/>
            <a:ext cx="8424936" cy="838086"/>
          </a:xfrm>
        </p:spPr>
        <p:txBody>
          <a:bodyPr>
            <a:noAutofit/>
          </a:bodyPr>
          <a:lstStyle/>
          <a:p>
            <a:pPr marL="0" indent="0" algn="l"/>
            <a:r>
              <a:rPr lang="pt-BR" sz="2400" b="1" dirty="0" smtClean="0"/>
              <a:t>4   Restrição </a:t>
            </a:r>
            <a:r>
              <a:rPr lang="pt-BR" sz="2400" b="1" dirty="0"/>
              <a:t>Ilegal do Caráter Competitivo do Certame.	</a:t>
            </a:r>
            <a:endParaRPr lang="pt-BR" sz="2400" dirty="0"/>
          </a:p>
        </p:txBody>
      </p:sp>
      <p:sp>
        <p:nvSpPr>
          <p:cNvPr id="4" name="Espaço Reservado para Conteúdo 3"/>
          <p:cNvSpPr>
            <a:spLocks noGrp="1"/>
          </p:cNvSpPr>
          <p:nvPr>
            <p:ph sz="half" idx="2"/>
          </p:nvPr>
        </p:nvSpPr>
        <p:spPr>
          <a:xfrm>
            <a:off x="323528" y="1916832"/>
            <a:ext cx="8579296" cy="4392488"/>
          </a:xfrm>
        </p:spPr>
        <p:txBody>
          <a:bodyPr>
            <a:noAutofit/>
          </a:bodyPr>
          <a:lstStyle/>
          <a:p>
            <a:pPr marL="0" lvl="1" indent="0" algn="just">
              <a:buNone/>
            </a:pPr>
            <a:r>
              <a:rPr lang="pt-BR" sz="2200" b="1" dirty="0" smtClean="0"/>
              <a:t>4.4</a:t>
            </a:r>
            <a:r>
              <a:rPr lang="pt-BR" sz="2200" b="1" dirty="0"/>
              <a:t>	Fixação de patrimônio líquido abusivo para fins de habilitação.</a:t>
            </a:r>
            <a:endParaRPr lang="pt-BR" sz="2200" dirty="0"/>
          </a:p>
          <a:p>
            <a:pPr marL="0" lvl="1" indent="0" algn="just">
              <a:buNone/>
            </a:pPr>
            <a:endParaRPr lang="pt-BR" sz="2200" b="1" dirty="0"/>
          </a:p>
          <a:p>
            <a:pPr algn="just"/>
            <a:r>
              <a:rPr lang="pt-BR" sz="2200" dirty="0"/>
              <a:t>Nos termos do edital, as proponentes deveriam apresentar patrimônio liquido de R$ 65 milhões se empresas isoladas e de R$ 84,5 milhões se coligadas em consórcio. Somente poderia ter sido exigido, patrimônio líquido na quantia máxima de R$ 12, 8 milhões;</a:t>
            </a:r>
          </a:p>
          <a:p>
            <a:pPr marL="0" indent="0" algn="just">
              <a:buNone/>
            </a:pPr>
            <a:endParaRPr lang="pt-BR" sz="2200" dirty="0"/>
          </a:p>
          <a:p>
            <a:pPr algn="just"/>
            <a:r>
              <a:rPr lang="pt-BR" sz="2200" dirty="0"/>
              <a:t>Indevida restrição que causou ao caráter competitivo do certame em afronta ao art. 3º, § 1º, I da Lei 8.666/93.</a:t>
            </a:r>
          </a:p>
          <a:p>
            <a:pPr marL="0" lvl="1" indent="0" algn="just">
              <a:buNone/>
            </a:pPr>
            <a:endParaRPr lang="pt-BR" sz="2400" dirty="0"/>
          </a:p>
        </p:txBody>
      </p:sp>
    </p:spTree>
    <p:extLst>
      <p:ext uri="{BB962C8B-B14F-4D97-AF65-F5344CB8AC3E}">
        <p14:creationId xmlns:p14="http://schemas.microsoft.com/office/powerpoint/2010/main" val="369941175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III.   DAS IRREGULARIDADES</a:t>
            </a:r>
            <a:endParaRPr lang="pt-BR" sz="2800" dirty="0">
              <a:solidFill>
                <a:schemeClr val="bg1"/>
              </a:solidFill>
              <a:latin typeface="Arial Black" panose="020B0A04020102020204" pitchFamily="34" charset="0"/>
            </a:endParaRPr>
          </a:p>
        </p:txBody>
      </p:sp>
      <p:sp>
        <p:nvSpPr>
          <p:cNvPr id="2" name="Título 1"/>
          <p:cNvSpPr>
            <a:spLocks noGrp="1"/>
          </p:cNvSpPr>
          <p:nvPr>
            <p:ph type="title"/>
          </p:nvPr>
        </p:nvSpPr>
        <p:spPr>
          <a:xfrm>
            <a:off x="467544" y="908720"/>
            <a:ext cx="8424936" cy="838086"/>
          </a:xfrm>
        </p:spPr>
        <p:txBody>
          <a:bodyPr>
            <a:noAutofit/>
          </a:bodyPr>
          <a:lstStyle/>
          <a:p>
            <a:pPr marL="0" indent="0" algn="l"/>
            <a:r>
              <a:rPr lang="pt-BR" sz="2400" b="1" dirty="0" smtClean="0"/>
              <a:t>4   Restrição </a:t>
            </a:r>
            <a:r>
              <a:rPr lang="pt-BR" sz="2400" b="1" dirty="0"/>
              <a:t>Ilegal do Caráter Competitivo do Certame.	</a:t>
            </a:r>
            <a:endParaRPr lang="pt-BR" sz="2400" dirty="0"/>
          </a:p>
        </p:txBody>
      </p:sp>
      <p:sp>
        <p:nvSpPr>
          <p:cNvPr id="4" name="Espaço Reservado para Conteúdo 3"/>
          <p:cNvSpPr>
            <a:spLocks noGrp="1"/>
          </p:cNvSpPr>
          <p:nvPr>
            <p:ph sz="half" idx="2"/>
          </p:nvPr>
        </p:nvSpPr>
        <p:spPr>
          <a:xfrm>
            <a:off x="323528" y="1916832"/>
            <a:ext cx="8579296" cy="4392488"/>
          </a:xfrm>
        </p:spPr>
        <p:txBody>
          <a:bodyPr>
            <a:noAutofit/>
          </a:bodyPr>
          <a:lstStyle/>
          <a:p>
            <a:pPr marL="0" lvl="1" indent="0" algn="just">
              <a:buNone/>
            </a:pPr>
            <a:r>
              <a:rPr lang="pt-BR" sz="2200" b="1" dirty="0"/>
              <a:t>4.5	Fixação de garantia de proposta abusiva para fins de habilitação.</a:t>
            </a:r>
            <a:endParaRPr lang="pt-BR" sz="2200" dirty="0"/>
          </a:p>
          <a:p>
            <a:pPr marL="0" lvl="1" indent="0" algn="just">
              <a:buNone/>
            </a:pPr>
            <a:endParaRPr lang="pt-BR" sz="2200" b="1" dirty="0"/>
          </a:p>
          <a:p>
            <a:pPr algn="just"/>
            <a:r>
              <a:rPr lang="pt-BR" sz="2200" dirty="0"/>
              <a:t>Restou caracterizada a exigência de montante abusivo a título de garantia da proposta para fins de habilitação econômico-financeira, conforme preceituado pelo art. 31, III da Lei 8.666/93;</a:t>
            </a:r>
          </a:p>
          <a:p>
            <a:pPr algn="just"/>
            <a:endParaRPr lang="pt-BR" sz="2200" dirty="0"/>
          </a:p>
          <a:p>
            <a:pPr algn="just"/>
            <a:r>
              <a:rPr lang="pt-BR" sz="2200" dirty="0"/>
              <a:t>Exigências que extrapolem os limites legais implicam em restrição da competitividade e consequente descumprimento ao disposto nos artigos 3º, § 1º, I da Lei 8.666/93 e 37, XXI da CRFB/88.</a:t>
            </a:r>
          </a:p>
          <a:p>
            <a:pPr marL="0" lvl="1" indent="0" algn="just">
              <a:buNone/>
            </a:pPr>
            <a:endParaRPr lang="pt-BR" sz="2400" dirty="0"/>
          </a:p>
        </p:txBody>
      </p:sp>
    </p:spTree>
    <p:extLst>
      <p:ext uri="{BB962C8B-B14F-4D97-AF65-F5344CB8AC3E}">
        <p14:creationId xmlns:p14="http://schemas.microsoft.com/office/powerpoint/2010/main" val="3286079893"/>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III.   DAS IRREGULARIDADES</a:t>
            </a:r>
            <a:endParaRPr lang="pt-BR" sz="2800" dirty="0">
              <a:solidFill>
                <a:schemeClr val="bg1"/>
              </a:solidFill>
              <a:latin typeface="Arial Black" panose="020B0A04020102020204" pitchFamily="34" charset="0"/>
            </a:endParaRPr>
          </a:p>
        </p:txBody>
      </p:sp>
      <p:sp>
        <p:nvSpPr>
          <p:cNvPr id="2" name="Título 1"/>
          <p:cNvSpPr>
            <a:spLocks noGrp="1"/>
          </p:cNvSpPr>
          <p:nvPr>
            <p:ph type="title"/>
          </p:nvPr>
        </p:nvSpPr>
        <p:spPr>
          <a:xfrm>
            <a:off x="467544" y="908720"/>
            <a:ext cx="8424936" cy="838086"/>
          </a:xfrm>
        </p:spPr>
        <p:txBody>
          <a:bodyPr>
            <a:noAutofit/>
          </a:bodyPr>
          <a:lstStyle/>
          <a:p>
            <a:pPr marL="0" indent="0" algn="l"/>
            <a:r>
              <a:rPr lang="pt-BR" sz="2400" b="1" dirty="0" smtClean="0"/>
              <a:t>4   Restrição </a:t>
            </a:r>
            <a:r>
              <a:rPr lang="pt-BR" sz="2400" b="1" dirty="0"/>
              <a:t>Ilegal do Caráter Competitivo do Certame.	</a:t>
            </a:r>
            <a:endParaRPr lang="pt-BR" sz="2400" dirty="0"/>
          </a:p>
        </p:txBody>
      </p:sp>
      <p:sp>
        <p:nvSpPr>
          <p:cNvPr id="4" name="Espaço Reservado para Conteúdo 3"/>
          <p:cNvSpPr>
            <a:spLocks noGrp="1"/>
          </p:cNvSpPr>
          <p:nvPr>
            <p:ph sz="half" idx="2"/>
          </p:nvPr>
        </p:nvSpPr>
        <p:spPr>
          <a:xfrm>
            <a:off x="323528" y="1916832"/>
            <a:ext cx="8579296" cy="4392488"/>
          </a:xfrm>
        </p:spPr>
        <p:txBody>
          <a:bodyPr>
            <a:noAutofit/>
          </a:bodyPr>
          <a:lstStyle/>
          <a:p>
            <a:pPr marL="0" lvl="1" indent="0" algn="just">
              <a:buNone/>
            </a:pPr>
            <a:r>
              <a:rPr lang="pt-BR" sz="2200" b="1" dirty="0"/>
              <a:t>4.6	Exigência de garantia de manutenção de proposta concomitante a exigência de patrimônio líquido mínimo.</a:t>
            </a:r>
            <a:endParaRPr lang="pt-BR" sz="2200" dirty="0"/>
          </a:p>
          <a:p>
            <a:pPr marL="0" lvl="1" indent="0" algn="just">
              <a:buNone/>
            </a:pPr>
            <a:endParaRPr lang="pt-BR" sz="2200" b="1" dirty="0"/>
          </a:p>
          <a:p>
            <a:pPr algn="just"/>
            <a:r>
              <a:rPr lang="pt-BR" sz="2200" dirty="0"/>
              <a:t>O DER/ES ao estipular exigências restritivas e ilegais no edital, atentou não só quanto à garantia do caráter competitivo do certame, mas também, contra a possibilidade de obter-se proposta mais vantajosa para a administração e também para a própria sociedade capixaba uma vez que o objeto licitado fora a concessão do Sistema </a:t>
            </a:r>
            <a:r>
              <a:rPr lang="pt-BR" sz="2200" dirty="0" err="1"/>
              <a:t>Rodosol</a:t>
            </a:r>
            <a:r>
              <a:rPr lang="pt-BR" sz="2200" dirty="0"/>
              <a:t> remunerado através de pedágio pago pelos seus usuários. </a:t>
            </a:r>
          </a:p>
          <a:p>
            <a:pPr marL="0" lvl="1" indent="0" algn="just">
              <a:buNone/>
            </a:pPr>
            <a:endParaRPr lang="pt-BR" sz="2200" dirty="0"/>
          </a:p>
        </p:txBody>
      </p:sp>
    </p:spTree>
    <p:extLst>
      <p:ext uri="{BB962C8B-B14F-4D97-AF65-F5344CB8AC3E}">
        <p14:creationId xmlns:p14="http://schemas.microsoft.com/office/powerpoint/2010/main" val="41537851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I.   INTRODUÇÃO</a:t>
            </a:r>
            <a:endParaRPr lang="pt-BR" sz="2800" dirty="0">
              <a:solidFill>
                <a:schemeClr val="bg1"/>
              </a:solidFill>
              <a:latin typeface="Arial Black" panose="020B0A04020102020204" pitchFamily="34" charset="0"/>
            </a:endParaRPr>
          </a:p>
        </p:txBody>
      </p:sp>
      <p:sp>
        <p:nvSpPr>
          <p:cNvPr id="2" name="Título 1"/>
          <p:cNvSpPr>
            <a:spLocks noGrp="1"/>
          </p:cNvSpPr>
          <p:nvPr>
            <p:ph type="title"/>
          </p:nvPr>
        </p:nvSpPr>
        <p:spPr>
          <a:xfrm>
            <a:off x="457200" y="790714"/>
            <a:ext cx="8435280" cy="626924"/>
          </a:xfrm>
        </p:spPr>
        <p:txBody>
          <a:bodyPr>
            <a:normAutofit/>
          </a:bodyPr>
          <a:lstStyle/>
          <a:p>
            <a:pPr algn="l"/>
            <a:r>
              <a:rPr lang="pt-BR" sz="2400" b="1" dirty="0" smtClean="0"/>
              <a:t>I.2  </a:t>
            </a:r>
            <a:r>
              <a:rPr lang="pt-BR" sz="2400" b="1" dirty="0"/>
              <a:t>Da Construção da Terceira Ponte ao Contrato de Concessão</a:t>
            </a:r>
          </a:p>
        </p:txBody>
      </p:sp>
      <p:sp>
        <p:nvSpPr>
          <p:cNvPr id="3" name="Espaço Reservado para Texto 2"/>
          <p:cNvSpPr>
            <a:spLocks noGrp="1"/>
          </p:cNvSpPr>
          <p:nvPr>
            <p:ph type="body" idx="1"/>
          </p:nvPr>
        </p:nvSpPr>
        <p:spPr>
          <a:xfrm>
            <a:off x="457200" y="1535113"/>
            <a:ext cx="8435280" cy="639762"/>
          </a:xfrm>
        </p:spPr>
        <p:txBody>
          <a:bodyPr>
            <a:normAutofit/>
          </a:bodyPr>
          <a:lstStyle/>
          <a:p>
            <a:pPr lvl="0"/>
            <a:r>
              <a:rPr lang="pt-BR" sz="2200" u="sng" dirty="0"/>
              <a:t>O Sistema Rodovia do Sol </a:t>
            </a:r>
            <a:r>
              <a:rPr lang="pt-BR" sz="2200" u="sng" dirty="0" smtClean="0"/>
              <a:t>– traçado da proposta comercial (=edital)</a:t>
            </a:r>
            <a:endParaRPr lang="pt-BR" sz="2200" u="sng" dirty="0"/>
          </a:p>
        </p:txBody>
      </p:sp>
      <p:pic>
        <p:nvPicPr>
          <p:cNvPr id="5" name="Espaço Reservado para Conteúdo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39552" y="2492896"/>
            <a:ext cx="7792945" cy="2952327"/>
          </a:xfrm>
        </p:spPr>
      </p:pic>
      <p:sp>
        <p:nvSpPr>
          <p:cNvPr id="4" name="CaixaDeTexto 3"/>
          <p:cNvSpPr txBox="1"/>
          <p:nvPr/>
        </p:nvSpPr>
        <p:spPr>
          <a:xfrm>
            <a:off x="539552" y="5429066"/>
            <a:ext cx="7344816" cy="261610"/>
          </a:xfrm>
          <a:prstGeom prst="rect">
            <a:avLst/>
          </a:prstGeom>
          <a:noFill/>
        </p:spPr>
        <p:txBody>
          <a:bodyPr wrap="square" rtlCol="0">
            <a:spAutoFit/>
          </a:bodyPr>
          <a:lstStyle/>
          <a:p>
            <a:r>
              <a:rPr lang="pt-BR" sz="1100" b="1" dirty="0" smtClean="0"/>
              <a:t>Fonte: Edital No 01/98 – Concessão de Serviços Públicos – Rodovia do Sol</a:t>
            </a:r>
            <a:endParaRPr lang="pt-BR" sz="1100" b="1" dirty="0"/>
          </a:p>
        </p:txBody>
      </p:sp>
    </p:spTree>
    <p:extLst>
      <p:ext uri="{BB962C8B-B14F-4D97-AF65-F5344CB8AC3E}">
        <p14:creationId xmlns:p14="http://schemas.microsoft.com/office/powerpoint/2010/main" val="281437870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III.   DAS IRREGULARIDADES</a:t>
            </a:r>
            <a:endParaRPr lang="pt-BR" sz="2800" dirty="0">
              <a:solidFill>
                <a:schemeClr val="bg1"/>
              </a:solidFill>
              <a:latin typeface="Arial Black" panose="020B0A04020102020204" pitchFamily="34" charset="0"/>
            </a:endParaRPr>
          </a:p>
        </p:txBody>
      </p:sp>
      <p:sp>
        <p:nvSpPr>
          <p:cNvPr id="2" name="Título 1"/>
          <p:cNvSpPr>
            <a:spLocks noGrp="1"/>
          </p:cNvSpPr>
          <p:nvPr>
            <p:ph type="title"/>
          </p:nvPr>
        </p:nvSpPr>
        <p:spPr>
          <a:xfrm>
            <a:off x="467544" y="908720"/>
            <a:ext cx="8424936" cy="838086"/>
          </a:xfrm>
        </p:spPr>
        <p:txBody>
          <a:bodyPr>
            <a:noAutofit/>
          </a:bodyPr>
          <a:lstStyle/>
          <a:p>
            <a:pPr marL="0" indent="0" algn="l"/>
            <a:r>
              <a:rPr lang="pt-BR" sz="2400" b="1" dirty="0" smtClean="0"/>
              <a:t>4   Restrição </a:t>
            </a:r>
            <a:r>
              <a:rPr lang="pt-BR" sz="2400" b="1" dirty="0"/>
              <a:t>Ilegal do Caráter Competitivo do Certame.	</a:t>
            </a:r>
            <a:endParaRPr lang="pt-BR" sz="2400" dirty="0"/>
          </a:p>
        </p:txBody>
      </p:sp>
      <p:sp>
        <p:nvSpPr>
          <p:cNvPr id="4" name="Espaço Reservado para Conteúdo 3"/>
          <p:cNvSpPr>
            <a:spLocks noGrp="1"/>
          </p:cNvSpPr>
          <p:nvPr>
            <p:ph sz="half" idx="2"/>
          </p:nvPr>
        </p:nvSpPr>
        <p:spPr>
          <a:xfrm>
            <a:off x="323528" y="1916832"/>
            <a:ext cx="8579296" cy="4392488"/>
          </a:xfrm>
        </p:spPr>
        <p:txBody>
          <a:bodyPr>
            <a:noAutofit/>
          </a:bodyPr>
          <a:lstStyle/>
          <a:p>
            <a:pPr marL="0" lvl="1" indent="0" algn="just">
              <a:buNone/>
            </a:pPr>
            <a:r>
              <a:rPr lang="pt-BR" sz="2400" b="1" u="sng" dirty="0" smtClean="0"/>
              <a:t>Resumo da Irregularidade  4</a:t>
            </a:r>
            <a:endParaRPr lang="pt-BR" sz="2400" u="sng" dirty="0"/>
          </a:p>
          <a:p>
            <a:pPr marL="0" lvl="1" indent="0" algn="just">
              <a:buNone/>
            </a:pPr>
            <a:endParaRPr lang="pt-BR" sz="2200" b="1" dirty="0"/>
          </a:p>
          <a:p>
            <a:pPr algn="just">
              <a:spcAft>
                <a:spcPts val="0"/>
              </a:spcAft>
            </a:pPr>
            <a:r>
              <a:rPr lang="pt-BR" b="1" dirty="0"/>
              <a:t>As irregularidades analisadas</a:t>
            </a:r>
            <a:r>
              <a:rPr lang="pt-BR" dirty="0"/>
              <a:t> nos itens 4.1; 4.2; 4.3; 4.4; 4.5 e 4.6 restaram mantidos e apontaram a ocorrência de vícios de forma e finalidade que </a:t>
            </a:r>
            <a:r>
              <a:rPr lang="pt-BR" b="1" dirty="0"/>
              <a:t>macularam o Edital da Concorrência Pública de Concessão 1/98.</a:t>
            </a:r>
          </a:p>
          <a:p>
            <a:pPr algn="just">
              <a:spcAft>
                <a:spcPts val="0"/>
              </a:spcAft>
            </a:pPr>
            <a:endParaRPr lang="pt-BR" dirty="0" smtClean="0">
              <a:solidFill>
                <a:srgbClr val="000000"/>
              </a:solidFill>
              <a:latin typeface="Arial"/>
              <a:ea typeface="Calibri"/>
            </a:endParaRPr>
          </a:p>
          <a:p>
            <a:pPr algn="just"/>
            <a:r>
              <a:rPr lang="pt-BR" b="1" dirty="0" smtClean="0"/>
              <a:t>Restrição </a:t>
            </a:r>
            <a:r>
              <a:rPr lang="pt-BR" b="1" dirty="0"/>
              <a:t>ilegal ao caráter competitivo</a:t>
            </a:r>
            <a:r>
              <a:rPr lang="pt-BR" dirty="0"/>
              <a:t> do certame e consequente infringência ao preceituado nos artigos 3º, § 1º, I da Lei 8.666/93 e 37, XXI da CRFB/88.</a:t>
            </a:r>
          </a:p>
          <a:p>
            <a:pPr algn="just">
              <a:spcAft>
                <a:spcPts val="0"/>
              </a:spcAft>
            </a:pPr>
            <a:endParaRPr lang="pt-BR" dirty="0">
              <a:solidFill>
                <a:srgbClr val="000000"/>
              </a:solidFill>
              <a:effectLst/>
              <a:latin typeface="Arial"/>
              <a:ea typeface="Calibri"/>
            </a:endParaRPr>
          </a:p>
        </p:txBody>
      </p:sp>
    </p:spTree>
    <p:extLst>
      <p:ext uri="{BB962C8B-B14F-4D97-AF65-F5344CB8AC3E}">
        <p14:creationId xmlns:p14="http://schemas.microsoft.com/office/powerpoint/2010/main" val="115318208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III.   DAS IRREGULARIDADES</a:t>
            </a:r>
            <a:endParaRPr lang="pt-BR" sz="2800" dirty="0">
              <a:solidFill>
                <a:schemeClr val="bg1"/>
              </a:solidFill>
              <a:latin typeface="Arial Black" panose="020B0A04020102020204" pitchFamily="34" charset="0"/>
            </a:endParaRPr>
          </a:p>
        </p:txBody>
      </p:sp>
      <p:sp>
        <p:nvSpPr>
          <p:cNvPr id="2" name="Título 1"/>
          <p:cNvSpPr>
            <a:spLocks noGrp="1"/>
          </p:cNvSpPr>
          <p:nvPr>
            <p:ph type="title"/>
          </p:nvPr>
        </p:nvSpPr>
        <p:spPr>
          <a:xfrm>
            <a:off x="251520" y="1268760"/>
            <a:ext cx="8640960" cy="622062"/>
          </a:xfrm>
        </p:spPr>
        <p:txBody>
          <a:bodyPr>
            <a:noAutofit/>
          </a:bodyPr>
          <a:lstStyle/>
          <a:p>
            <a:pPr marL="0" indent="0" algn="just"/>
            <a:r>
              <a:rPr lang="pt-BR" sz="2400" b="1" dirty="0"/>
              <a:t/>
            </a:r>
            <a:br>
              <a:rPr lang="pt-BR" sz="2400" b="1" dirty="0"/>
            </a:br>
            <a:r>
              <a:rPr lang="pt-BR" sz="2400" b="1" dirty="0" smtClean="0"/>
              <a:t/>
            </a:r>
            <a:br>
              <a:rPr lang="pt-BR" sz="2400" b="1" dirty="0" smtClean="0"/>
            </a:br>
            <a:endParaRPr lang="pt-BR" sz="2400" dirty="0"/>
          </a:p>
        </p:txBody>
      </p:sp>
      <p:sp>
        <p:nvSpPr>
          <p:cNvPr id="4" name="Espaço Reservado para Conteúdo 3"/>
          <p:cNvSpPr>
            <a:spLocks noGrp="1"/>
          </p:cNvSpPr>
          <p:nvPr>
            <p:ph sz="half" idx="2"/>
          </p:nvPr>
        </p:nvSpPr>
        <p:spPr>
          <a:xfrm>
            <a:off x="323528" y="1268760"/>
            <a:ext cx="8579296" cy="3888432"/>
          </a:xfrm>
        </p:spPr>
        <p:txBody>
          <a:bodyPr>
            <a:noAutofit/>
          </a:bodyPr>
          <a:lstStyle/>
          <a:p>
            <a:pPr marL="0" lvl="1" indent="0" algn="ctr">
              <a:buNone/>
            </a:pPr>
            <a:r>
              <a:rPr lang="pt-BR" sz="4000" b="1" dirty="0" smtClean="0"/>
              <a:t>5</a:t>
            </a:r>
          </a:p>
          <a:p>
            <a:pPr marL="0" lvl="1" indent="0" algn="ctr">
              <a:buNone/>
            </a:pPr>
            <a:endParaRPr lang="pt-BR" sz="4000" b="1" dirty="0" smtClean="0"/>
          </a:p>
          <a:p>
            <a:pPr marL="0" lvl="1" indent="0" algn="ctr">
              <a:buNone/>
            </a:pPr>
            <a:r>
              <a:rPr lang="pt-BR" sz="4000" b="1" dirty="0" smtClean="0"/>
              <a:t>Inexistência </a:t>
            </a:r>
            <a:r>
              <a:rPr lang="pt-BR" sz="4000" b="1" dirty="0"/>
              <a:t>de critérios objetivos para aferir a adequação do serviço prestado no que tange à fluidez do tráfego na Terceira Ponte.</a:t>
            </a:r>
            <a:endParaRPr lang="pt-BR" sz="4000" dirty="0"/>
          </a:p>
        </p:txBody>
      </p:sp>
    </p:spTree>
    <p:extLst>
      <p:ext uri="{BB962C8B-B14F-4D97-AF65-F5344CB8AC3E}">
        <p14:creationId xmlns:p14="http://schemas.microsoft.com/office/powerpoint/2010/main" val="16512158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III.   DAS IRREGULARIDADES</a:t>
            </a:r>
            <a:endParaRPr lang="pt-BR" sz="2800" dirty="0">
              <a:solidFill>
                <a:schemeClr val="bg1"/>
              </a:solidFill>
              <a:latin typeface="Arial Black" panose="020B0A04020102020204" pitchFamily="34" charset="0"/>
            </a:endParaRPr>
          </a:p>
        </p:txBody>
      </p:sp>
      <p:sp>
        <p:nvSpPr>
          <p:cNvPr id="2" name="Título 1"/>
          <p:cNvSpPr>
            <a:spLocks noGrp="1"/>
          </p:cNvSpPr>
          <p:nvPr>
            <p:ph type="title"/>
          </p:nvPr>
        </p:nvSpPr>
        <p:spPr>
          <a:xfrm>
            <a:off x="251520" y="1268760"/>
            <a:ext cx="8640960" cy="622062"/>
          </a:xfrm>
        </p:spPr>
        <p:txBody>
          <a:bodyPr>
            <a:noAutofit/>
          </a:bodyPr>
          <a:lstStyle/>
          <a:p>
            <a:pPr marL="0" indent="0" algn="just"/>
            <a:r>
              <a:rPr lang="pt-BR" sz="2400" b="1" dirty="0" smtClean="0"/>
              <a:t>5	Inexistência </a:t>
            </a:r>
            <a:r>
              <a:rPr lang="pt-BR" sz="2400" b="1" dirty="0"/>
              <a:t>de critérios objetivos para aferir a adequação </a:t>
            </a:r>
            <a:r>
              <a:rPr lang="pt-BR" sz="2400" b="1" dirty="0" smtClean="0"/>
              <a:t>	do serviço </a:t>
            </a:r>
            <a:r>
              <a:rPr lang="pt-BR" sz="2400" b="1" dirty="0"/>
              <a:t>prestado no que tange à fluidez do tráfego na </a:t>
            </a:r>
            <a:r>
              <a:rPr lang="pt-BR" sz="2400" b="1" dirty="0" smtClean="0"/>
              <a:t>	Terceira </a:t>
            </a:r>
            <a:r>
              <a:rPr lang="pt-BR" sz="2400" b="1" dirty="0"/>
              <a:t>Ponte.</a:t>
            </a:r>
            <a:endParaRPr lang="pt-BR" sz="2400" dirty="0"/>
          </a:p>
        </p:txBody>
      </p:sp>
      <p:sp>
        <p:nvSpPr>
          <p:cNvPr id="4" name="Espaço Reservado para Conteúdo 3"/>
          <p:cNvSpPr>
            <a:spLocks noGrp="1"/>
          </p:cNvSpPr>
          <p:nvPr>
            <p:ph sz="half" idx="2"/>
          </p:nvPr>
        </p:nvSpPr>
        <p:spPr>
          <a:xfrm>
            <a:off x="323528" y="2420888"/>
            <a:ext cx="8579296" cy="3888432"/>
          </a:xfrm>
        </p:spPr>
        <p:txBody>
          <a:bodyPr>
            <a:noAutofit/>
          </a:bodyPr>
          <a:lstStyle/>
          <a:p>
            <a:pPr lvl="0" algn="just"/>
            <a:r>
              <a:rPr lang="pt-BR" sz="2200" dirty="0"/>
              <a:t>A irregularidade detectada diz respeito à ausência, no Edital e no Contrato de Concessão 1/98, de estipulação de critérios objetivos para a aferição da adequação do serviço prestado no que tange à fluidez do tráfego na Terceira Ponte</a:t>
            </a:r>
            <a:r>
              <a:rPr lang="pt-BR" sz="2200" dirty="0" smtClean="0"/>
              <a:t>;</a:t>
            </a:r>
          </a:p>
          <a:p>
            <a:pPr lvl="0" algn="just"/>
            <a:endParaRPr lang="pt-BR" sz="2200" dirty="0"/>
          </a:p>
          <a:p>
            <a:pPr lvl="0" algn="just"/>
            <a:r>
              <a:rPr lang="pt-BR" sz="2200" dirty="0"/>
              <a:t>Fere o princípio da supremacia do interesse público e o disposto no art. 23, III, da Lei 8.987/1995, que elenca, como cláusula essencial a todo contrato de concessão àquela relativa à previsão de “critérios indicadores, fórmulas e parâmetros definidores da qualidade do serviço”.</a:t>
            </a:r>
          </a:p>
          <a:p>
            <a:pPr marL="0" lvl="1" indent="0" algn="just">
              <a:buNone/>
            </a:pPr>
            <a:endParaRPr lang="pt-BR" sz="2200" dirty="0"/>
          </a:p>
        </p:txBody>
      </p:sp>
    </p:spTree>
    <p:extLst>
      <p:ext uri="{BB962C8B-B14F-4D97-AF65-F5344CB8AC3E}">
        <p14:creationId xmlns:p14="http://schemas.microsoft.com/office/powerpoint/2010/main" val="4217749612"/>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III.   DAS IRREGULARIDADES</a:t>
            </a:r>
            <a:endParaRPr lang="pt-BR" sz="2800" dirty="0">
              <a:solidFill>
                <a:schemeClr val="bg1"/>
              </a:solidFill>
              <a:latin typeface="Arial Black" panose="020B0A04020102020204" pitchFamily="34" charset="0"/>
            </a:endParaRPr>
          </a:p>
        </p:txBody>
      </p:sp>
      <p:sp>
        <p:nvSpPr>
          <p:cNvPr id="2" name="Título 1"/>
          <p:cNvSpPr>
            <a:spLocks noGrp="1"/>
          </p:cNvSpPr>
          <p:nvPr>
            <p:ph type="title"/>
          </p:nvPr>
        </p:nvSpPr>
        <p:spPr>
          <a:xfrm>
            <a:off x="251520" y="1268760"/>
            <a:ext cx="8640960" cy="622062"/>
          </a:xfrm>
        </p:spPr>
        <p:txBody>
          <a:bodyPr>
            <a:noAutofit/>
          </a:bodyPr>
          <a:lstStyle/>
          <a:p>
            <a:pPr marL="0" indent="0" algn="just"/>
            <a:r>
              <a:rPr lang="pt-BR" sz="2400" b="1" dirty="0" smtClean="0"/>
              <a:t>5	Inexistência </a:t>
            </a:r>
            <a:r>
              <a:rPr lang="pt-BR" sz="2400" b="1" dirty="0"/>
              <a:t>de critérios objetivos para aferir a adequação </a:t>
            </a:r>
            <a:r>
              <a:rPr lang="pt-BR" sz="2400" b="1" dirty="0" smtClean="0"/>
              <a:t>	do serviço </a:t>
            </a:r>
            <a:r>
              <a:rPr lang="pt-BR" sz="2400" b="1" dirty="0"/>
              <a:t>prestado no que tange à fluidez do tráfego na </a:t>
            </a:r>
            <a:r>
              <a:rPr lang="pt-BR" sz="2400" b="1" dirty="0" smtClean="0"/>
              <a:t>	Terceira </a:t>
            </a:r>
            <a:r>
              <a:rPr lang="pt-BR" sz="2400" b="1" dirty="0"/>
              <a:t>Ponte.</a:t>
            </a:r>
            <a:endParaRPr lang="pt-BR" sz="2400" dirty="0"/>
          </a:p>
        </p:txBody>
      </p:sp>
      <p:sp>
        <p:nvSpPr>
          <p:cNvPr id="4" name="Espaço Reservado para Conteúdo 3"/>
          <p:cNvSpPr>
            <a:spLocks noGrp="1"/>
          </p:cNvSpPr>
          <p:nvPr>
            <p:ph sz="half" idx="2"/>
          </p:nvPr>
        </p:nvSpPr>
        <p:spPr>
          <a:xfrm>
            <a:off x="323528" y="2420888"/>
            <a:ext cx="8579296" cy="3888432"/>
          </a:xfrm>
        </p:spPr>
        <p:txBody>
          <a:bodyPr>
            <a:noAutofit/>
          </a:bodyPr>
          <a:lstStyle/>
          <a:p>
            <a:pPr algn="just" hangingPunct="0">
              <a:spcAft>
                <a:spcPts val="1200"/>
              </a:spcAft>
            </a:pPr>
            <a:r>
              <a:rPr lang="pt-BR" sz="2200" dirty="0" smtClean="0">
                <a:latin typeface="Arial"/>
                <a:ea typeface="Times New Roman"/>
              </a:rPr>
              <a:t>Há</a:t>
            </a:r>
            <a:r>
              <a:rPr lang="x-none" sz="2200" smtClean="0">
                <a:latin typeface="Arial"/>
                <a:ea typeface="Times New Roman"/>
              </a:rPr>
              <a:t>, </a:t>
            </a:r>
            <a:r>
              <a:rPr lang="x-none" sz="2200">
                <a:latin typeface="Arial"/>
                <a:ea typeface="Times New Roman"/>
              </a:rPr>
              <a:t>de forma incontroversa, </a:t>
            </a:r>
            <a:r>
              <a:rPr lang="x-none" sz="2200" b="1">
                <a:latin typeface="Arial"/>
                <a:ea typeface="Times New Roman"/>
              </a:rPr>
              <a:t>omissão do Contrato de Concessão 1/98</a:t>
            </a:r>
            <a:r>
              <a:rPr lang="x-none" sz="2200">
                <a:latin typeface="Arial"/>
                <a:ea typeface="Times New Roman"/>
              </a:rPr>
              <a:t> em não estabelecer critérios objetivos para aferir a adequação do serviço prestado no que tange à fluidez do tráfego na Terceira Ponte, em violação ao disposto nos arts. 6 e 23, III da Lei </a:t>
            </a:r>
            <a:r>
              <a:rPr lang="x-none" sz="2200" smtClean="0">
                <a:latin typeface="Arial"/>
                <a:ea typeface="Times New Roman"/>
              </a:rPr>
              <a:t>8.987/95</a:t>
            </a:r>
            <a:r>
              <a:rPr lang="pt-BR" sz="2200" dirty="0" smtClean="0">
                <a:latin typeface="Arial"/>
                <a:ea typeface="Times New Roman"/>
              </a:rPr>
              <a:t>;</a:t>
            </a:r>
            <a:endParaRPr lang="pt-BR" sz="2200" dirty="0">
              <a:latin typeface="Times New Roman"/>
              <a:ea typeface="Times New Roman"/>
            </a:endParaRPr>
          </a:p>
          <a:p>
            <a:pPr algn="just" hangingPunct="0">
              <a:spcAft>
                <a:spcPts val="1200"/>
              </a:spcAft>
              <a:tabLst>
                <a:tab pos="1188720" algn="dec"/>
                <a:tab pos="5943600" algn="r"/>
              </a:tabLst>
            </a:pPr>
            <a:r>
              <a:rPr lang="pt-BR" sz="2200" dirty="0">
                <a:latin typeface="Arial"/>
                <a:ea typeface="Times New Roman"/>
              </a:rPr>
              <a:t>o vício de ilegalidade que impacta o elemento da finalidade não pode ser convalidado, acarretando o </a:t>
            </a:r>
            <a:r>
              <a:rPr lang="pt-BR" sz="2200" b="1" dirty="0">
                <a:latin typeface="Arial"/>
                <a:ea typeface="Times New Roman"/>
              </a:rPr>
              <a:t>dever da administração pública em determinar a nulidade do contrato</a:t>
            </a:r>
            <a:r>
              <a:rPr lang="pt-BR" sz="2200" dirty="0">
                <a:latin typeface="Arial"/>
                <a:ea typeface="Times New Roman"/>
              </a:rPr>
              <a:t>, em cumprimento ao princípio da legalidade e do interesse público.</a:t>
            </a:r>
          </a:p>
          <a:p>
            <a:pPr marL="0" lvl="1" indent="0" algn="just">
              <a:buNone/>
            </a:pPr>
            <a:endParaRPr lang="pt-BR" sz="2200" dirty="0"/>
          </a:p>
        </p:txBody>
      </p:sp>
    </p:spTree>
    <p:extLst>
      <p:ext uri="{BB962C8B-B14F-4D97-AF65-F5344CB8AC3E}">
        <p14:creationId xmlns:p14="http://schemas.microsoft.com/office/powerpoint/2010/main" val="391231203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III.   DAS IRREGULARIDADES</a:t>
            </a:r>
            <a:endParaRPr lang="pt-BR" sz="2800" dirty="0">
              <a:solidFill>
                <a:schemeClr val="bg1"/>
              </a:solidFill>
              <a:latin typeface="Arial Black" panose="020B0A04020102020204" pitchFamily="34" charset="0"/>
            </a:endParaRPr>
          </a:p>
        </p:txBody>
      </p:sp>
      <p:sp>
        <p:nvSpPr>
          <p:cNvPr id="4" name="Espaço Reservado para Conteúdo 3"/>
          <p:cNvSpPr>
            <a:spLocks noGrp="1"/>
          </p:cNvSpPr>
          <p:nvPr>
            <p:ph sz="half" idx="2"/>
          </p:nvPr>
        </p:nvSpPr>
        <p:spPr>
          <a:xfrm>
            <a:off x="323528" y="1268760"/>
            <a:ext cx="8579296" cy="3888432"/>
          </a:xfrm>
        </p:spPr>
        <p:txBody>
          <a:bodyPr>
            <a:noAutofit/>
          </a:bodyPr>
          <a:lstStyle/>
          <a:p>
            <a:pPr marL="0" lvl="1" indent="0" algn="ctr">
              <a:buNone/>
            </a:pPr>
            <a:r>
              <a:rPr lang="pt-BR" sz="4000" b="1" dirty="0" smtClean="0"/>
              <a:t>6</a:t>
            </a:r>
          </a:p>
          <a:p>
            <a:pPr marL="0" lvl="1" indent="0" algn="ctr">
              <a:buNone/>
            </a:pPr>
            <a:endParaRPr lang="pt-BR" sz="4000" b="1" dirty="0" smtClean="0"/>
          </a:p>
          <a:p>
            <a:pPr marL="0" lvl="1" indent="0" algn="ctr">
              <a:buNone/>
            </a:pPr>
            <a:r>
              <a:rPr lang="pt-BR" sz="4000" b="1" dirty="0" smtClean="0"/>
              <a:t>Expedição </a:t>
            </a:r>
            <a:r>
              <a:rPr lang="pt-BR" sz="4000" b="1" dirty="0"/>
              <a:t>ilegal de licença ambiental prévia. </a:t>
            </a:r>
            <a:endParaRPr lang="pt-BR" sz="4000" dirty="0"/>
          </a:p>
        </p:txBody>
      </p:sp>
    </p:spTree>
    <p:extLst>
      <p:ext uri="{BB962C8B-B14F-4D97-AF65-F5344CB8AC3E}">
        <p14:creationId xmlns:p14="http://schemas.microsoft.com/office/powerpoint/2010/main" val="2797655054"/>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III.   DAS IRREGULARIDADES</a:t>
            </a:r>
            <a:endParaRPr lang="pt-BR" sz="2800" dirty="0">
              <a:solidFill>
                <a:schemeClr val="bg1"/>
              </a:solidFill>
              <a:latin typeface="Arial Black" panose="020B0A04020102020204" pitchFamily="34" charset="0"/>
            </a:endParaRPr>
          </a:p>
        </p:txBody>
      </p:sp>
      <p:sp>
        <p:nvSpPr>
          <p:cNvPr id="2" name="Título 1"/>
          <p:cNvSpPr>
            <a:spLocks noGrp="1"/>
          </p:cNvSpPr>
          <p:nvPr>
            <p:ph type="title"/>
          </p:nvPr>
        </p:nvSpPr>
        <p:spPr>
          <a:xfrm>
            <a:off x="251520" y="1268760"/>
            <a:ext cx="8640960" cy="622062"/>
          </a:xfrm>
        </p:spPr>
        <p:txBody>
          <a:bodyPr>
            <a:noAutofit/>
          </a:bodyPr>
          <a:lstStyle/>
          <a:p>
            <a:pPr marL="0" indent="0" algn="l"/>
            <a:r>
              <a:rPr lang="pt-BR" sz="2400" b="1" dirty="0" smtClean="0"/>
              <a:t>6   Expedição </a:t>
            </a:r>
            <a:r>
              <a:rPr lang="pt-BR" sz="2400" b="1" dirty="0"/>
              <a:t>ilegal de licença ambiental prévia</a:t>
            </a:r>
            <a:r>
              <a:rPr lang="pt-BR" sz="2400" b="1" dirty="0" smtClean="0"/>
              <a:t>. </a:t>
            </a:r>
            <a:r>
              <a:rPr lang="pt-BR" sz="2400" b="1" dirty="0"/>
              <a:t> </a:t>
            </a:r>
            <a:endParaRPr lang="pt-BR" sz="2400" dirty="0">
              <a:solidFill>
                <a:srgbClr val="FF0000"/>
              </a:solidFill>
            </a:endParaRPr>
          </a:p>
        </p:txBody>
      </p:sp>
      <p:sp>
        <p:nvSpPr>
          <p:cNvPr id="4" name="Espaço Reservado para Conteúdo 3"/>
          <p:cNvSpPr>
            <a:spLocks noGrp="1"/>
          </p:cNvSpPr>
          <p:nvPr>
            <p:ph sz="half" idx="2"/>
          </p:nvPr>
        </p:nvSpPr>
        <p:spPr>
          <a:xfrm>
            <a:off x="323528" y="2420888"/>
            <a:ext cx="8579296" cy="3888432"/>
          </a:xfrm>
        </p:spPr>
        <p:txBody>
          <a:bodyPr>
            <a:noAutofit/>
          </a:bodyPr>
          <a:lstStyle/>
          <a:p>
            <a:pPr algn="just"/>
            <a:r>
              <a:rPr lang="pt-BR" sz="2200" dirty="0"/>
              <a:t>A expedição de licença ilegal não acarreta a nulidade do contrato e tampouco há que se falar em desequilíbrio econômico-financeiro do pactuado, que são as principais consequências dos demais achados apontados;</a:t>
            </a:r>
          </a:p>
          <a:p>
            <a:pPr marL="0" indent="0" algn="just">
              <a:buNone/>
            </a:pPr>
            <a:endParaRPr lang="pt-BR" sz="2200" dirty="0"/>
          </a:p>
          <a:p>
            <a:pPr algn="just"/>
            <a:r>
              <a:rPr lang="pt-BR" sz="2200" dirty="0"/>
              <a:t>Buscou-se apenas apurar os fatos ora narrados e a responsabilização dos agentes que lhe deram causa, cuja aplicação de penalidades se mostra impossibilitada em face da prescrição.</a:t>
            </a:r>
          </a:p>
          <a:p>
            <a:pPr marL="0" lvl="1" indent="0" algn="just">
              <a:buNone/>
            </a:pPr>
            <a:endParaRPr lang="pt-BR" sz="2200" dirty="0"/>
          </a:p>
        </p:txBody>
      </p:sp>
    </p:spTree>
    <p:extLst>
      <p:ext uri="{BB962C8B-B14F-4D97-AF65-F5344CB8AC3E}">
        <p14:creationId xmlns:p14="http://schemas.microsoft.com/office/powerpoint/2010/main" val="3662721158"/>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III.   DAS IRREGULARIDADES</a:t>
            </a:r>
            <a:endParaRPr lang="pt-BR" sz="2800" dirty="0">
              <a:solidFill>
                <a:schemeClr val="bg1"/>
              </a:solidFill>
              <a:latin typeface="Arial Black" panose="020B0A04020102020204" pitchFamily="34" charset="0"/>
            </a:endParaRPr>
          </a:p>
        </p:txBody>
      </p:sp>
      <p:sp>
        <p:nvSpPr>
          <p:cNvPr id="2" name="Título 1"/>
          <p:cNvSpPr>
            <a:spLocks noGrp="1"/>
          </p:cNvSpPr>
          <p:nvPr>
            <p:ph type="title"/>
          </p:nvPr>
        </p:nvSpPr>
        <p:spPr>
          <a:xfrm>
            <a:off x="251520" y="1268760"/>
            <a:ext cx="8640960" cy="622062"/>
          </a:xfrm>
        </p:spPr>
        <p:txBody>
          <a:bodyPr>
            <a:noAutofit/>
          </a:bodyPr>
          <a:lstStyle/>
          <a:p>
            <a:pPr marL="0" indent="0" algn="l"/>
            <a:r>
              <a:rPr lang="pt-BR" sz="2400" b="1" dirty="0" smtClean="0"/>
              <a:t>6   Expedição </a:t>
            </a:r>
            <a:r>
              <a:rPr lang="pt-BR" sz="2400" b="1" dirty="0"/>
              <a:t>ilegal de licença ambiental prévia</a:t>
            </a:r>
            <a:r>
              <a:rPr lang="pt-BR" sz="2400" b="1" dirty="0" smtClean="0"/>
              <a:t>. </a:t>
            </a:r>
            <a:r>
              <a:rPr lang="pt-BR" sz="2400" b="1" dirty="0"/>
              <a:t> </a:t>
            </a:r>
            <a:endParaRPr lang="pt-BR" sz="2400" dirty="0">
              <a:solidFill>
                <a:srgbClr val="FF0000"/>
              </a:solidFill>
            </a:endParaRPr>
          </a:p>
        </p:txBody>
      </p:sp>
      <p:sp>
        <p:nvSpPr>
          <p:cNvPr id="4" name="Espaço Reservado para Conteúdo 3"/>
          <p:cNvSpPr>
            <a:spLocks noGrp="1"/>
          </p:cNvSpPr>
          <p:nvPr>
            <p:ph sz="half" idx="2"/>
          </p:nvPr>
        </p:nvSpPr>
        <p:spPr>
          <a:xfrm>
            <a:off x="323528" y="2420888"/>
            <a:ext cx="8579296" cy="3888432"/>
          </a:xfrm>
        </p:spPr>
        <p:txBody>
          <a:bodyPr>
            <a:noAutofit/>
          </a:bodyPr>
          <a:lstStyle/>
          <a:p>
            <a:pPr marL="342900" lvl="1" indent="-342900" algn="just">
              <a:buFont typeface="Arial" panose="020B0604020202020204" pitchFamily="34" charset="0"/>
              <a:buChar char="•"/>
            </a:pPr>
            <a:r>
              <a:rPr lang="pt-BR" sz="2400" dirty="0" smtClean="0"/>
              <a:t>Considerar </a:t>
            </a:r>
            <a:r>
              <a:rPr lang="pt-BR" sz="2400" dirty="0"/>
              <a:t>essa irregularidade alcançada pelos efeitos da </a:t>
            </a:r>
            <a:r>
              <a:rPr lang="pt-BR" sz="2400" dirty="0" smtClean="0"/>
              <a:t>prescrição; </a:t>
            </a:r>
          </a:p>
          <a:p>
            <a:pPr marL="342900" lvl="1" indent="-342900" algn="just">
              <a:buFont typeface="Arial" panose="020B0604020202020204" pitchFamily="34" charset="0"/>
              <a:buChar char="•"/>
            </a:pPr>
            <a:r>
              <a:rPr lang="pt-BR" sz="2400" dirty="0" smtClean="0"/>
              <a:t>o </a:t>
            </a:r>
            <a:r>
              <a:rPr lang="pt-BR" sz="2400" dirty="0"/>
              <a:t>vício aqui examinado não tem o condão de acarretar a nulidade do contrato ou alterar o seu equilíbrio econômico financeiro, que não há que se falar em consequências para o patrimônio jurídico da Concessionária Rodovia do Sol S.A de sorte que não lhe </a:t>
            </a:r>
            <a:r>
              <a:rPr lang="pt-BR" sz="2400" dirty="0" smtClean="0"/>
              <a:t>assistia </a:t>
            </a:r>
            <a:r>
              <a:rPr lang="pt-BR" sz="2400" dirty="0"/>
              <a:t>interesse-necessidade em contestar o indicativo.</a:t>
            </a:r>
          </a:p>
        </p:txBody>
      </p:sp>
    </p:spTree>
    <p:extLst>
      <p:ext uri="{BB962C8B-B14F-4D97-AF65-F5344CB8AC3E}">
        <p14:creationId xmlns:p14="http://schemas.microsoft.com/office/powerpoint/2010/main" val="3171771832"/>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III.   DAS IRREGULARIDADES</a:t>
            </a:r>
            <a:endParaRPr lang="pt-BR" sz="2800" dirty="0">
              <a:solidFill>
                <a:schemeClr val="bg1"/>
              </a:solidFill>
              <a:latin typeface="Arial Black" panose="020B0A04020102020204" pitchFamily="34" charset="0"/>
            </a:endParaRPr>
          </a:p>
        </p:txBody>
      </p:sp>
      <p:sp>
        <p:nvSpPr>
          <p:cNvPr id="4" name="Espaço Reservado para Conteúdo 3"/>
          <p:cNvSpPr>
            <a:spLocks noGrp="1"/>
          </p:cNvSpPr>
          <p:nvPr>
            <p:ph sz="half" idx="2"/>
          </p:nvPr>
        </p:nvSpPr>
        <p:spPr>
          <a:xfrm>
            <a:off x="323528" y="1700808"/>
            <a:ext cx="8579296" cy="3888432"/>
          </a:xfrm>
        </p:spPr>
        <p:txBody>
          <a:bodyPr>
            <a:noAutofit/>
          </a:bodyPr>
          <a:lstStyle/>
          <a:p>
            <a:pPr marL="0" lvl="1" indent="0" algn="ctr">
              <a:buNone/>
            </a:pPr>
            <a:r>
              <a:rPr lang="pt-BR" sz="4000" b="1" dirty="0">
                <a:solidFill>
                  <a:prstClr val="black"/>
                </a:solidFill>
              </a:rPr>
              <a:t>7   </a:t>
            </a:r>
            <a:endParaRPr lang="pt-BR" sz="4000" b="1" dirty="0" smtClean="0">
              <a:solidFill>
                <a:prstClr val="black"/>
              </a:solidFill>
            </a:endParaRPr>
          </a:p>
          <a:p>
            <a:pPr marL="0" lvl="1" indent="0" algn="ctr">
              <a:buNone/>
            </a:pPr>
            <a:endParaRPr lang="pt-BR" sz="4000" b="1" dirty="0">
              <a:solidFill>
                <a:prstClr val="black"/>
              </a:solidFill>
            </a:endParaRPr>
          </a:p>
          <a:p>
            <a:pPr marL="0" lvl="1" indent="0" algn="ctr">
              <a:buNone/>
            </a:pPr>
            <a:r>
              <a:rPr lang="pt-BR" sz="4000" b="1" dirty="0" smtClean="0">
                <a:solidFill>
                  <a:prstClr val="black"/>
                </a:solidFill>
              </a:rPr>
              <a:t>Acréscimo </a:t>
            </a:r>
            <a:r>
              <a:rPr lang="pt-BR" sz="4000" b="1" dirty="0">
                <a:solidFill>
                  <a:prstClr val="black"/>
                </a:solidFill>
              </a:rPr>
              <a:t>irregular de verba rescisória para fins de reequilíbrio econômico-financeiro. </a:t>
            </a:r>
            <a:endParaRPr lang="pt-BR" sz="2200" dirty="0"/>
          </a:p>
        </p:txBody>
      </p:sp>
    </p:spTree>
    <p:extLst>
      <p:ext uri="{BB962C8B-B14F-4D97-AF65-F5344CB8AC3E}">
        <p14:creationId xmlns:p14="http://schemas.microsoft.com/office/powerpoint/2010/main" val="1860256403"/>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III.   DAS IRREGULARIDADES</a:t>
            </a:r>
            <a:endParaRPr lang="pt-BR" sz="2800" dirty="0">
              <a:solidFill>
                <a:schemeClr val="bg1"/>
              </a:solidFill>
              <a:latin typeface="Arial Black" panose="020B0A04020102020204" pitchFamily="34" charset="0"/>
            </a:endParaRPr>
          </a:p>
        </p:txBody>
      </p:sp>
      <p:sp>
        <p:nvSpPr>
          <p:cNvPr id="2" name="Título 1"/>
          <p:cNvSpPr>
            <a:spLocks noGrp="1"/>
          </p:cNvSpPr>
          <p:nvPr>
            <p:ph type="title"/>
          </p:nvPr>
        </p:nvSpPr>
        <p:spPr>
          <a:xfrm>
            <a:off x="251520" y="1268760"/>
            <a:ext cx="8640960" cy="622062"/>
          </a:xfrm>
        </p:spPr>
        <p:txBody>
          <a:bodyPr>
            <a:noAutofit/>
          </a:bodyPr>
          <a:lstStyle/>
          <a:p>
            <a:pPr marL="0" indent="0" algn="l"/>
            <a:r>
              <a:rPr lang="pt-BR" sz="2400" b="1" dirty="0" smtClean="0"/>
              <a:t>7   Acréscimo </a:t>
            </a:r>
            <a:r>
              <a:rPr lang="pt-BR" sz="2400" b="1" dirty="0"/>
              <a:t>irregular de verba rescisória para fins de reequilíbrio econômico-financeiro</a:t>
            </a:r>
            <a:r>
              <a:rPr lang="pt-BR" sz="2400" b="1" dirty="0" smtClean="0"/>
              <a:t>. </a:t>
            </a:r>
            <a:endParaRPr lang="pt-BR" sz="2400" b="1" dirty="0"/>
          </a:p>
        </p:txBody>
      </p:sp>
      <p:sp>
        <p:nvSpPr>
          <p:cNvPr id="4" name="Espaço Reservado para Conteúdo 3"/>
          <p:cNvSpPr>
            <a:spLocks noGrp="1"/>
          </p:cNvSpPr>
          <p:nvPr>
            <p:ph sz="half" idx="2"/>
          </p:nvPr>
        </p:nvSpPr>
        <p:spPr>
          <a:xfrm>
            <a:off x="323528" y="2420888"/>
            <a:ext cx="8579296" cy="3888432"/>
          </a:xfrm>
        </p:spPr>
        <p:txBody>
          <a:bodyPr>
            <a:noAutofit/>
          </a:bodyPr>
          <a:lstStyle/>
          <a:p>
            <a:pPr algn="just"/>
            <a:r>
              <a:rPr lang="pt-BR" sz="2200" dirty="0"/>
              <a:t>O montante pleiteado pela </a:t>
            </a:r>
            <a:r>
              <a:rPr lang="pt-BR" sz="2200" dirty="0" err="1"/>
              <a:t>Rodosol</a:t>
            </a:r>
            <a:r>
              <a:rPr lang="pt-BR" sz="2200" dirty="0"/>
              <a:t> referia-se a tíquetes de pedágio, vendidos pela antiga concessionária (ORL);</a:t>
            </a:r>
          </a:p>
          <a:p>
            <a:pPr marL="0" indent="0" algn="just">
              <a:buNone/>
            </a:pPr>
            <a:endParaRPr lang="pt-BR" sz="2200" dirty="0"/>
          </a:p>
          <a:p>
            <a:pPr algn="just"/>
            <a:r>
              <a:rPr lang="pt-BR" sz="2200" dirty="0"/>
              <a:t>Não </a:t>
            </a:r>
            <a:r>
              <a:rPr lang="pt-BR" sz="2200" dirty="0" smtClean="0"/>
              <a:t>cabe considerar</a:t>
            </a:r>
            <a:r>
              <a:rPr lang="pt-BR" sz="2200" dirty="0"/>
              <a:t>, como eventos causadores de desequilíbrio do contrato, nem o valor dos tíquetes que estavam em poder dos usuários da Terceira Ponte no momento da transferência da operação do Sistema, nem qualquer demanda da Concessionária Rodovia do Sol S.A. a título de acréscimo da Verba Rescisória prevista na Cláusula 232 do Edital de Concorrência Pública 1/1998.</a:t>
            </a:r>
          </a:p>
          <a:p>
            <a:pPr marL="0" lvl="1" indent="0" algn="just">
              <a:buNone/>
            </a:pPr>
            <a:endParaRPr lang="pt-BR" sz="2200" dirty="0"/>
          </a:p>
        </p:txBody>
      </p:sp>
    </p:spTree>
    <p:extLst>
      <p:ext uri="{BB962C8B-B14F-4D97-AF65-F5344CB8AC3E}">
        <p14:creationId xmlns:p14="http://schemas.microsoft.com/office/powerpoint/2010/main" val="3972113249"/>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7544" y="267494"/>
            <a:ext cx="8676456"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BR" sz="2800" cap="small" dirty="0">
                <a:solidFill>
                  <a:schemeClr val="accent1">
                    <a:lumMod val="50000"/>
                  </a:schemeClr>
                </a:solidFill>
                <a:effectLst>
                  <a:outerShdw blurRad="38100" dist="38100" dir="2700000" algn="tl">
                    <a:srgbClr val="DDDDDD"/>
                  </a:outerShdw>
                </a:effectLst>
                <a:latin typeface="Calibri" charset="0"/>
                <a:cs typeface="Arial" charset="0"/>
              </a:rPr>
              <a:t>III.   DAS IRREGULARIDADES</a:t>
            </a:r>
            <a:endParaRPr lang="pt-BR" sz="2800" dirty="0">
              <a:solidFill>
                <a:schemeClr val="bg1"/>
              </a:solidFill>
              <a:latin typeface="Arial Black" panose="020B0A04020102020204" pitchFamily="34" charset="0"/>
            </a:endParaRPr>
          </a:p>
        </p:txBody>
      </p:sp>
      <p:sp>
        <p:nvSpPr>
          <p:cNvPr id="4" name="Espaço Reservado para Conteúdo 3"/>
          <p:cNvSpPr>
            <a:spLocks noGrp="1"/>
          </p:cNvSpPr>
          <p:nvPr>
            <p:ph sz="half" idx="2"/>
          </p:nvPr>
        </p:nvSpPr>
        <p:spPr>
          <a:xfrm>
            <a:off x="323528" y="1700808"/>
            <a:ext cx="8579296" cy="3888432"/>
          </a:xfrm>
        </p:spPr>
        <p:txBody>
          <a:bodyPr>
            <a:noAutofit/>
          </a:bodyPr>
          <a:lstStyle/>
          <a:p>
            <a:pPr marL="0" lvl="1" indent="0" algn="ctr">
              <a:buNone/>
            </a:pPr>
            <a:r>
              <a:rPr lang="pt-BR" sz="4000" b="1" dirty="0" smtClean="0">
                <a:solidFill>
                  <a:prstClr val="black"/>
                </a:solidFill>
              </a:rPr>
              <a:t>8   </a:t>
            </a:r>
          </a:p>
          <a:p>
            <a:pPr marL="0" lvl="1" indent="0" algn="ctr">
              <a:buNone/>
            </a:pPr>
            <a:endParaRPr lang="pt-BR" sz="4000" b="1" dirty="0">
              <a:solidFill>
                <a:prstClr val="black"/>
              </a:solidFill>
            </a:endParaRPr>
          </a:p>
          <a:p>
            <a:pPr marL="0" lvl="1" indent="0" algn="ctr">
              <a:buNone/>
            </a:pPr>
            <a:r>
              <a:rPr lang="pt-BR" sz="4000" b="1" dirty="0"/>
              <a:t>Expedição de licença de operação sem o cumprimento de todas as condicionantes ambientais</a:t>
            </a:r>
            <a:r>
              <a:rPr lang="pt-BR" sz="4000" b="1" dirty="0" smtClean="0">
                <a:solidFill>
                  <a:prstClr val="black"/>
                </a:solidFill>
              </a:rPr>
              <a:t> </a:t>
            </a:r>
            <a:endParaRPr lang="pt-BR" sz="2200" dirty="0"/>
          </a:p>
        </p:txBody>
      </p:sp>
    </p:spTree>
    <p:extLst>
      <p:ext uri="{BB962C8B-B14F-4D97-AF65-F5344CB8AC3E}">
        <p14:creationId xmlns:p14="http://schemas.microsoft.com/office/powerpoint/2010/main" val="407920826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6780</TotalTime>
  <Words>19138</Words>
  <Application>Microsoft Office PowerPoint</Application>
  <PresentationFormat>Apresentação na tela (4:3)</PresentationFormat>
  <Paragraphs>1613</Paragraphs>
  <Slides>280</Slides>
  <Notes>2</Notes>
  <HiddenSlides>0</HiddenSlides>
  <MMClips>0</MMClips>
  <ScaleCrop>false</ScaleCrop>
  <HeadingPairs>
    <vt:vector size="4" baseType="variant">
      <vt:variant>
        <vt:lpstr>Tema</vt:lpstr>
      </vt:variant>
      <vt:variant>
        <vt:i4>1</vt:i4>
      </vt:variant>
      <vt:variant>
        <vt:lpstr>Títulos de slides</vt:lpstr>
      </vt:variant>
      <vt:variant>
        <vt:i4>280</vt:i4>
      </vt:variant>
    </vt:vector>
  </HeadingPairs>
  <TitlesOfParts>
    <vt:vector size="281" baseType="lpstr">
      <vt:lpstr>Tema do Office</vt:lpstr>
      <vt:lpstr>Apresentação do PowerPoint</vt:lpstr>
      <vt:lpstr>Apresentação do PowerPoint</vt:lpstr>
      <vt:lpstr>Apresentação do PowerPoint</vt:lpstr>
      <vt:lpstr>Apresentação do PowerPoint</vt:lpstr>
      <vt:lpstr>Apresentação do PowerPoint</vt:lpstr>
      <vt:lpstr> I.1  Dos  grandes  números  do  Processo  5591/2013</vt:lpstr>
      <vt:lpstr>Apresentação do PowerPoint</vt:lpstr>
      <vt:lpstr> I.2  Da Construção da Terceira Ponte ao Contrato de Concessão</vt:lpstr>
      <vt:lpstr>I.2  Da Construção da Terceira Ponte ao Contrato de Concessão</vt:lpstr>
      <vt:lpstr>I.2  Da Construção da Terceira Ponte ao Contrato de Concessão</vt:lpstr>
      <vt:lpstr>I.2  Da Construção da Terceira Ponte ao Contrato de Concessão</vt:lpstr>
      <vt:lpstr>I.2  Da Construção da Terceira Ponte ao Contrato de Concessão</vt:lpstr>
      <vt:lpstr>I.2  Da Construção da Terceira Ponte ao Contrato de Concessão</vt:lpstr>
      <vt:lpstr>I.2  Da Construção da Terceira Ponte ao Contrato de Concessão</vt:lpstr>
      <vt:lpstr>I.2  Da Construção da Terceira Ponte ao Contrato de Concessão</vt:lpstr>
      <vt:lpstr>I.2  Da Construção da Terceira Ponte ao Contrato de Concessão</vt:lpstr>
      <vt:lpstr>I.2  Da Construção da Terceira Ponte ao Contrato de Concessão</vt:lpstr>
      <vt:lpstr>I.2  Da Construção da Terceira Ponte ao Contrato de Concessão</vt:lpstr>
      <vt:lpstr>I.2  Da Construção da Terceira Ponte ao Contrato de Concessão</vt:lpstr>
      <vt:lpstr>Apresentação do PowerPoint</vt:lpstr>
      <vt:lpstr>I.3  Principais intercorrências processuais</vt:lpstr>
      <vt:lpstr>Apresentação do PowerPoint</vt:lpstr>
      <vt:lpstr>I.4 O Planejamento e a Execução dos Trabalhos de Auditoria</vt:lpstr>
      <vt:lpstr>I.4   O Planejamento e a Execução dos Trabalhos de Auditoria</vt:lpstr>
      <vt:lpstr>I.4   O Planejamento e a Execução dos Trabalhos de Auditoria</vt:lpstr>
      <vt:lpstr>I.4   O Planejamento e a Execução dos Trabalhos de Auditoria</vt:lpstr>
      <vt:lpstr>Apresentação do PowerPoint</vt:lpstr>
      <vt:lpstr>Apresentação do PowerPoint</vt:lpstr>
      <vt:lpstr>I.5  Alguns Conceitos da Administração Financeira utilizados</vt:lpstr>
      <vt:lpstr>I.5  Alguns Conceitos da Engenharia/Administração Financeira utilizados</vt:lpstr>
      <vt:lpstr>I.5  Alguns Conceitos da Engenharia/Administração Financeira utilizados</vt:lpstr>
      <vt:lpstr>I.5  Alguns Conceitos da Administração Financeira utilizados</vt:lpstr>
      <vt:lpstr>I.5  Alguns Conceitos da Administração Financeira utilizados</vt:lpstr>
      <vt:lpstr>I.5  Alguns Conceitos da Engenharia/Administração Financeira utilizados</vt:lpstr>
      <vt:lpstr>I.5  Alguns Conceitos da Engenharia/Administração Financeira utilizados</vt:lpstr>
      <vt:lpstr>I.5  Alguns Conceitos da Engenharia/Administração Financeira utilizados</vt:lpstr>
      <vt:lpstr>I.5  Alguns Conceitos da Engenharia/Administração Financeira utilizados</vt:lpstr>
      <vt:lpstr>I.5  Alguns Conceitos da Engenharia/Administração Financeira utilizados</vt:lpstr>
      <vt:lpstr>I.5  Alguns Conceitos da Engenharia/Administração Financeira utilizados</vt:lpstr>
      <vt:lpstr>I.5  Alguns Conceitos da Engenharia/Administração Financeira utilizados</vt:lpstr>
      <vt:lpstr>Apresentação do PowerPoint</vt:lpstr>
      <vt:lpstr>Apresentação do PowerPoint</vt:lpstr>
      <vt:lpstr>Apresentação do PowerPoint</vt:lpstr>
      <vt:lpstr>II.I Da prescrição</vt:lpstr>
      <vt:lpstr>II.I Da prescrição</vt:lpstr>
      <vt:lpstr>II.I Da prescrição</vt:lpstr>
      <vt:lpstr>II.I Da prescrição</vt:lpstr>
      <vt:lpstr>Apresentação do PowerPoint</vt:lpstr>
      <vt:lpstr>II.2   Da pretensão da Concessionária acerca  da possível  “suspensão impositiva” do presente processo em razão  de ação judicial em curso</vt:lpstr>
      <vt:lpstr>Apresentação do PowerPoint</vt:lpstr>
      <vt:lpstr>II.3 Da alegação da Concessionária acerca da possível  violação dos princípios constitucionais do contraditório e  ampla defesa</vt:lpstr>
      <vt:lpstr>II.3 Da alegação da Concessionária acerca da possível  violação dos princípios constitucionais do contraditório e  ampla defesa</vt:lpstr>
      <vt:lpstr>Apresentação do PowerPoint</vt:lpstr>
      <vt:lpstr>II.4 Da decadência </vt:lpstr>
      <vt:lpstr>II.4 Da decadência </vt:lpstr>
      <vt:lpstr>II.4 Da decadência – Não incidência – Precedente </vt:lpstr>
      <vt:lpstr>Apresentação do PowerPoint</vt:lpstr>
      <vt:lpstr>II.5 Da coisa julgada administrativa</vt:lpstr>
      <vt:lpstr>II.5 Da coisa julgada administrativa</vt:lpstr>
      <vt:lpstr>II.5 Da coisa julgada administrativa</vt:lpstr>
      <vt:lpstr>II.5 Da coisa julgada administrativa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   4     Restrição Ilegal do Caráter Competitivo do Certame. </vt:lpstr>
      <vt:lpstr>4   Restrição Ilegal do Caráter Competitivo do Certame. </vt:lpstr>
      <vt:lpstr>4   Restrição Ilegal do Caráter Competitivo do Certame. </vt:lpstr>
      <vt:lpstr>4   Restrição Ilegal do Caráter Competitivo do Certame. </vt:lpstr>
      <vt:lpstr>4   Restrição Ilegal do Caráter Competitivo do Certame. </vt:lpstr>
      <vt:lpstr>4   Restrição Ilegal do Caráter Competitivo do Certame. </vt:lpstr>
      <vt:lpstr>4   Restrição Ilegal do Caráter Competitivo do Certame. </vt:lpstr>
      <vt:lpstr>4   Restrição Ilegal do Caráter Competitivo do Certame. </vt:lpstr>
      <vt:lpstr>4   Restrição Ilegal do Caráter Competitivo do Certame. </vt:lpstr>
      <vt:lpstr>  </vt:lpstr>
      <vt:lpstr>5 Inexistência de critérios objetivos para aferir a adequação  do serviço prestado no que tange à fluidez do tráfego na  Terceira Ponte.</vt:lpstr>
      <vt:lpstr>5 Inexistência de critérios objetivos para aferir a adequação  do serviço prestado no que tange à fluidez do tráfego na  Terceira Ponte.</vt:lpstr>
      <vt:lpstr>Apresentação do PowerPoint</vt:lpstr>
      <vt:lpstr>6   Expedição ilegal de licença ambiental prévia.  </vt:lpstr>
      <vt:lpstr>6   Expedição ilegal de licença ambiental prévia.  </vt:lpstr>
      <vt:lpstr>Apresentação do PowerPoint</vt:lpstr>
      <vt:lpstr>7   Acréscimo irregular de verba rescisória para fins de reequilíbrio econômico-financeiro. </vt:lpstr>
      <vt:lpstr>Apresentação do PowerPoint</vt:lpstr>
      <vt:lpstr>8   Expedição de licença de operação sem o cumprimento de todas as condicionantes ambientais.</vt:lpstr>
      <vt:lpstr>8   Expedição de licença de operação sem o cumprimento de todas as condicionantes ambientais.</vt:lpstr>
      <vt:lpstr>8   Expedição de licença de operação sem o cumprimento de todas as condicionantes ambientais.</vt:lpstr>
      <vt:lpstr>Apresentação do PowerPoint</vt:lpstr>
      <vt:lpstr>9   Repasse a menor da Verba para Custeio da Fiscalização. </vt:lpstr>
      <vt:lpstr>Apresentação do PowerPoint</vt:lpstr>
      <vt:lpstr>10 Repasse a menor da Verba para Aparelhamento da Polícia Rodoviária.</vt:lpstr>
      <vt:lpstr>10 Repasse a menor da Verba para Aparelhamento da Polícia  Rodoviária.</vt:lpstr>
      <vt:lpstr>10 Repasse a menor da Verba para Aparelhamento da Polícia  Rodoviária.</vt:lpstr>
      <vt:lpstr>Apresentação do PowerPoint</vt:lpstr>
      <vt:lpstr>11 Alteração nas exigências de operação/administração sem        correspondente equilíbrio-econômico financeiro.</vt:lpstr>
      <vt:lpstr>Apresentação do PowerPoint</vt:lpstr>
      <vt:lpstr>12   Fiscalização Deficiente do Poder Concedente.</vt:lpstr>
      <vt:lpstr>12   Fiscalização Deficiente do Poder Concedente.</vt:lpstr>
      <vt:lpstr>12   Fiscalização Deficiente do Poder Concedente.</vt:lpstr>
      <vt:lpstr>Apresentação do PowerPoint</vt:lpstr>
      <vt:lpstr>13 Índice de reajuste inadequado ao perfil dos serviços  prestados </vt:lpstr>
      <vt:lpstr>13 Índice de reajuste inadequado ao perfil dos serviços  prestados </vt:lpstr>
      <vt:lpstr>13 Índice de reajuste inadequado ao perfil dos serviços  prestados </vt:lpstr>
      <vt:lpstr>13 Índice de reajuste inadequado ao perfil dos serviços  prestados </vt:lpstr>
      <vt:lpstr>Apresentação do PowerPoint</vt:lpstr>
      <vt:lpstr>14   Não comprovação de cumprimento das pendências nas obras enumeradas no Termo de Vistoria. </vt:lpstr>
      <vt:lpstr>Apresentação do PowerPoint</vt:lpstr>
      <vt:lpstr>15   Obras executadas com qualidade inferior à contratada.</vt:lpstr>
      <vt:lpstr>15   Obras executadas com qualidade inferior à contratada.</vt:lpstr>
      <vt:lpstr>15   Obras executadas com qualidade inferior à contratada.</vt:lpstr>
      <vt:lpstr>15   Obras executadas com qualidade inferior à contratada.</vt:lpstr>
      <vt:lpstr>15   Obras executadas com qualidade inferior à contratada.</vt:lpstr>
      <vt:lpstr>15   Obras executadas com qualidade inferior à contratada.</vt:lpstr>
      <vt:lpstr>15   Obras executadas com qualidade inferior à contratada.</vt:lpstr>
      <vt:lpstr>15   Obras executadas com qualidade inferior à contratada.</vt:lpstr>
      <vt:lpstr>15   Obras executadas com qualidade inferior à contratada.</vt:lpstr>
      <vt:lpstr>15   Obras executadas com qualidade inferior à contratada.</vt:lpstr>
      <vt:lpstr>15   Obras executadas com qualidade inferior à contratada.</vt:lpstr>
      <vt:lpstr>15   Obras executadas com qualidade inferior à contratada.</vt:lpstr>
      <vt:lpstr>15   Obras executadas com qualidade inferior à contratada.</vt:lpstr>
      <vt:lpstr>15   Obras executadas com qualidade inferior à contratada.</vt:lpstr>
      <vt:lpstr>15   Obras executadas com qualidade inferior à contratada.</vt:lpstr>
      <vt:lpstr>15   Obras executadas com qualidade inferior à contratada.</vt:lpstr>
      <vt:lpstr>15   Obras executadas com qualidade inferior à contratada.</vt:lpstr>
      <vt:lpstr>15   Obras executadas com qualidade inferior à contratada.</vt:lpstr>
      <vt:lpstr>15   Obras executadas com qualidade inferior à contratada.</vt:lpstr>
      <vt:lpstr>15   Obras executadas com qualidade inferior à contratada.</vt:lpstr>
      <vt:lpstr>15   Obras executadas com qualidade inferior à contratada.</vt:lpstr>
      <vt:lpstr>15   Obras executadas com qualidade inferior à contratada.</vt:lpstr>
      <vt:lpstr>15   Obras executadas com qualidade inferior à contratada.</vt:lpstr>
      <vt:lpstr>15   Obras executadas com qualidade inferior à contratada.</vt:lpstr>
      <vt:lpstr>Apresentação do PowerPoint</vt:lpstr>
      <vt:lpstr>16    Sobrepreço da Tarifa Básica de Pedágio</vt:lpstr>
      <vt:lpstr>16    Sobrepreço da Tarifa Básica de Pedágio</vt:lpstr>
      <vt:lpstr>16    Sobrepreço da Tarifa Básica de Pedágio</vt:lpstr>
      <vt:lpstr>16    Sobrepreço da Tarifa Básica de Pedágio</vt:lpstr>
      <vt:lpstr>16    Sobrepreço da Tarifa Básica de Pedágio</vt:lpstr>
      <vt:lpstr>16    Sobrepreço da Tarifa Básica de Pedágio</vt:lpstr>
      <vt:lpstr>16    Sobrepreço da Tarifa Básica de Pedágio</vt:lpstr>
      <vt:lpstr>16    Sobrepreço da Tarifa Básica de Pedágio</vt:lpstr>
      <vt:lpstr>16    Sobrepreço da Tarifa Básica de Pedágio</vt:lpstr>
      <vt:lpstr>16    Sobrepreço da Tarifa Básica de Pedágio</vt:lpstr>
      <vt:lpstr>16    Sobrepreço da Tarifa Básica de Pedágio</vt:lpstr>
      <vt:lpstr>16    Sobrepreço da Tarifa Básica de Pedágio</vt:lpstr>
      <vt:lpstr>16    Sobrepreço da Tarifa Básica de Pedágio</vt:lpstr>
      <vt:lpstr>16    Sobrepreço da Tarifa Básica de Pedágio</vt:lpstr>
      <vt:lpstr>16    Sobrepreço da Tarifa Básica de Pedágio</vt:lpstr>
      <vt:lpstr>16    Sobrepreço da Tarifa Básica de Pedágio</vt:lpstr>
      <vt:lpstr>16    Sobrepreço da Tarifa Básica de Pedágio</vt:lpstr>
      <vt:lpstr>16    Sobrepreço da Tarifa Básica de Pedágio</vt:lpstr>
      <vt:lpstr>Apresentação do PowerPoint</vt:lpstr>
      <vt:lpstr>17   Desequilíbrio econômico-financeiro da Concessão do  Sistema Rodovia do Sol.</vt:lpstr>
      <vt:lpstr>17   Desequilíbrio econômico-financeiro da Concessão do  Sistema Rodovia do Sol.</vt:lpstr>
      <vt:lpstr>17   Desequilíbrio econômico-financeiro da Concessão do  Sistema Rodovia do Sol.</vt:lpstr>
      <vt:lpstr>17   Desequilíbrio econômico-financeiro da Concessão do  Sistema Rodovia do Sol.</vt:lpstr>
      <vt:lpstr>17   Desequilíbrio econômico-financeiro da Concessão do  Sistema Rodovia do Sol.</vt:lpstr>
      <vt:lpstr>17   Desequilíbrio econômico-financeiro da Concessão do  Sistema Rodovia do Sol.</vt:lpstr>
      <vt:lpstr>17   Desequilíbrio econômico-financeiro da Concessão do  Sistema Rodovia do Sol.</vt:lpstr>
      <vt:lpstr>17   Desequilíbrio econômico-financeiro da Concessão do  Sistema Rodovia do Sol.</vt:lpstr>
      <vt:lpstr>17   Desequilíbrio econômico-financeiro da Concessão do  Sistema Rodovia do Sol.</vt:lpstr>
      <vt:lpstr>17   Desequilíbrio econômico-financeiro da Concessão do  Sistema Rodovia do Sol.</vt:lpstr>
      <vt:lpstr>17   Desequilíbrio econômico-financeiro da Concessão do  Sistema Rodovia do Sol.</vt:lpstr>
      <vt:lpstr>17   Desequilíbrio econômico-financeiro da Concessão do  Sistema Rodovia do Sol.</vt:lpstr>
      <vt:lpstr>17   Desequilíbrio econômico-financeiro da Concessão do  Sistema Rodovia do Sol.</vt:lpstr>
      <vt:lpstr>17   Desequilíbrio econômico-financeiro da Concessão do  Sistema Rodovia do Sol.</vt:lpstr>
      <vt:lpstr>17   Desequilíbrio econômico-financeiro da Concessão do  Sistema Rodovia do Sol.</vt:lpstr>
      <vt:lpstr>17   Desequilíbrio econômico-financeiro da Concessão do  Sistema Rodovia do Sol.</vt:lpstr>
      <vt:lpstr>17   Desequilíbrio econômico-financeiro da Concessão do  Sistema Rodovia do Sol.</vt:lpstr>
      <vt:lpstr>17   Desequilíbrio econômico-financeiro da Concessão do  Sistema Rodovia do Sol.</vt:lpstr>
      <vt:lpstr> MATRIZ DE RISCO DA CONCESSÃO SEGUNDO A  CONCESSIONÁRIA</vt:lpstr>
      <vt:lpstr> MATRIZ DE RISCO DA CONCESSÃO SEGUNDO A  CONCESSIONÁRIA</vt:lpstr>
      <vt:lpstr> MATRIZ DE RISCO DA CONCESSÃO SEGUNDO A  CONCESSIONÁRIA</vt:lpstr>
      <vt:lpstr>17   Desequilíbrio econômico-financeiro da Concessão do  Sistema Rodovia do Sol.</vt:lpstr>
      <vt:lpstr>17   Desequilíbrio econômico-financeiro da Concessão do  Sistema Rodovia do Sol.</vt:lpstr>
      <vt:lpstr>17   Desequilíbrio econômico-financeiro da Concessão do  Sistema Rodovia do Sol.</vt:lpstr>
      <vt:lpstr>17   Desequilíbrio econômico-financeiro da Concessão do  Sistema Rodovia do Sol.</vt:lpstr>
      <vt:lpstr>17   Desequilíbrio econômico-financeiro da Concessão do  Sistema Rodovia do Sol.</vt:lpstr>
      <vt:lpstr>17   Desequilíbrio econômico-financeiro da Concessão do  Sistema Rodovia do Sol.</vt:lpstr>
      <vt:lpstr>17   Desequilíbrio econômico-financeiro da Concessão do  Sistema Rodovia do Sol.</vt:lpstr>
      <vt:lpstr>17   Desequilíbrio econômico-financeiro da Concessão do  Sistema Rodovia do Sol.</vt:lpstr>
      <vt:lpstr>17   Desequilíbrio econômico-financeiro da Concessão do  Sistema Rodovia do Sol.</vt:lpstr>
      <vt:lpstr>17   Desequilíbrio econômico-financeiro da Concessão do  Sistema Rodovia do Sol.</vt:lpstr>
      <vt:lpstr>17   Desequilíbrio econômico-financeiro da Concessão do  Sistema Rodovia do Sol.</vt:lpstr>
      <vt:lpstr>17   Desequilíbrio econômico-financeiro da Concessão do  Sistema Rodovia do Sol.</vt:lpstr>
      <vt:lpstr>17   Desequilíbrio econômico-financeiro da Concessão do  Sistema Rodovia do Sol.</vt:lpstr>
      <vt:lpstr>17   Desequilíbrio econômico-financeiro da Concessão do  Sistema Rodovia do Sol.</vt:lpstr>
      <vt:lpstr>Apresentação do PowerPoint</vt:lpstr>
      <vt:lpstr>Apresentação do PowerPoint</vt:lpstr>
      <vt:lpstr>17   Desequilíbrio econômico-financeiro da Concessão do  Sistema Rodovia do Sol.</vt:lpstr>
      <vt:lpstr>17   Desequilíbrio econômico-financeiro da Concessão do  Sistema Rodovia do Sol.</vt:lpstr>
      <vt:lpstr>17   Desequilíbrio econômico-financeiro da Concessão do  Sistema Rodovia do Sol.</vt:lpstr>
      <vt:lpstr>17   Desequilíbrio econômico-financeiro da Concessão do  Sistema Rodovia do Sol.</vt:lpstr>
      <vt:lpstr>17   Desequilíbrio econômico-financeiro da Concessão do  Sistema Rodovia do Sol.</vt:lpstr>
      <vt:lpstr>17   Desequilíbrio econômico-financeiro da Concessão do  Sistema Rodovia do Sol.</vt:lpstr>
      <vt:lpstr>17   Desequilíbrio econômico-financeiro da Concessão do  Sistema Rodovia do Sol.</vt:lpstr>
      <vt:lpstr>17   Desequilíbrio econômico-financeiro da Concessão do  Sistema Rodovia do Sol.</vt:lpstr>
      <vt:lpstr>17   Desequilíbrio econômico-financeiro da Concessão do  Sistema Rodovia do Sol.</vt:lpstr>
      <vt:lpstr>17   Desequilíbrio econômico-financeiro da Concessão do  Sistema Rodovia do Sol.</vt:lpstr>
      <vt:lpstr>17   Desequilíbrio econômico-financeiro da Concessão do  Sistema Rodovia do Sol.</vt:lpstr>
      <vt:lpstr>17   Desequilíbrio econômico-financeiro da Concessão do  Sistema Rodovia do Sol.</vt:lpstr>
      <vt:lpstr>17   Desequilíbrio econômico-financeiro da Concessão do  Sistema Rodovia do Sol.</vt:lpstr>
      <vt:lpstr>17   Desequilíbrio econômico-financeiro da Concessão do  Sistema Rodovia do Sol.</vt:lpstr>
      <vt:lpstr>17   Desequilíbrio econômico-financeiro da Concessão do  Sistema Rodovia do Sol.</vt:lpstr>
      <vt:lpstr>17   Desequilíbrio econômico-financeiro da Concessão do  Sistema Rodovia do Sol.</vt:lpstr>
      <vt:lpstr>17   Desequilíbrio econômico-financeiro da Concessão do  Sistema Rodovia do Sol.</vt:lpstr>
      <vt:lpstr>17   Desequilíbrio econômico-financeiro da Concessão do  Sistema Rodovia do Sol.</vt:lpstr>
      <vt:lpstr>17   Desequilíbrio econômico-financeiro da Concessão do  Sistema Rodovia do Sol.</vt:lpstr>
      <vt:lpstr>17   Desequilíbrio econômico-financeiro da Concessão do  Sistema Rodovia do Sol.</vt:lpstr>
      <vt:lpstr>17   Desequilíbrio econômico-financeiro da Concessão do  Sistema Rodovia do Sol.</vt:lpstr>
      <vt:lpstr>17   Desequilíbrio econômico-financeiro da Concessão do  Sistema Rodovia do Sol.</vt:lpstr>
      <vt:lpstr>17   Desequilíbrio econômico-financeiro da Concessão do  Sistema Rodovia do Sol.</vt:lpstr>
      <vt:lpstr>17   Desequilíbrio econômico-financeiro da Concessão do  Sistema Rodovia do Sol.</vt:lpstr>
      <vt:lpstr>17   Desequilíbrio econômico-financeiro da Concessão do  Sistema Rodovia do Sol.</vt:lpstr>
      <vt:lpstr>17   Desequilíbrio econômico-financeiro da Concessão do  Sistema Rodovia do Sol.</vt:lpstr>
      <vt:lpstr>17   Desequilíbrio econômico-financeiro da Concessão do  Sistema Rodovia do Sol.</vt:lpstr>
      <vt:lpstr>17   Desequilíbrio econômico-financeiro da Concessão do  Sistema Rodovia do Sol.</vt:lpstr>
      <vt:lpstr>17   Desequilíbrio econômico-financeiro da Concessão do  Sistema Rodovia do Sol.</vt:lpstr>
      <vt:lpstr>17   Desequilíbrio econômico-financeiro da Concessão do  Sistema Rodovia do Sol.</vt:lpstr>
      <vt:lpstr>17   Desequilíbrio econômico-financeiro da Concessão do  Sistema Rodovia do Sol.</vt:lpstr>
      <vt:lpstr>17   Desequilíbrio econômico-financeiro da Concessão do  Sistema Rodovia do Sol.</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TCE-ES</dc:creator>
  <cp:lastModifiedBy>TCE-ES</cp:lastModifiedBy>
  <cp:revision>276</cp:revision>
  <dcterms:created xsi:type="dcterms:W3CDTF">2014-01-30T20:01:06Z</dcterms:created>
  <dcterms:modified xsi:type="dcterms:W3CDTF">2017-09-19T15:37:57Z</dcterms:modified>
</cp:coreProperties>
</file>